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4624" r:id="rId3"/>
    <p:sldMasterId id="2147484636" r:id="rId4"/>
  </p:sldMasterIdLst>
  <p:notesMasterIdLst>
    <p:notesMasterId r:id="rId64"/>
  </p:notesMasterIdLst>
  <p:handoutMasterIdLst>
    <p:handoutMasterId r:id="rId65"/>
  </p:handoutMasterIdLst>
  <p:sldIdLst>
    <p:sldId id="332" r:id="rId5"/>
    <p:sldId id="331" r:id="rId6"/>
    <p:sldId id="467" r:id="rId7"/>
    <p:sldId id="541" r:id="rId8"/>
    <p:sldId id="462" r:id="rId9"/>
    <p:sldId id="461" r:id="rId10"/>
    <p:sldId id="382" r:id="rId11"/>
    <p:sldId id="480" r:id="rId12"/>
    <p:sldId id="471" r:id="rId13"/>
    <p:sldId id="469" r:id="rId14"/>
    <p:sldId id="455" r:id="rId15"/>
    <p:sldId id="540" r:id="rId16"/>
    <p:sldId id="456" r:id="rId17"/>
    <p:sldId id="504" r:id="rId18"/>
    <p:sldId id="561" r:id="rId19"/>
    <p:sldId id="459" r:id="rId20"/>
    <p:sldId id="544" r:id="rId21"/>
    <p:sldId id="545" r:id="rId22"/>
    <p:sldId id="483" r:id="rId23"/>
    <p:sldId id="542" r:id="rId24"/>
    <p:sldId id="487" r:id="rId25"/>
    <p:sldId id="473" r:id="rId26"/>
    <p:sldId id="472" r:id="rId27"/>
    <p:sldId id="492" r:id="rId28"/>
    <p:sldId id="484" r:id="rId29"/>
    <p:sldId id="474" r:id="rId30"/>
    <p:sldId id="358" r:id="rId31"/>
    <p:sldId id="543" r:id="rId32"/>
    <p:sldId id="464" r:id="rId33"/>
    <p:sldId id="488" r:id="rId34"/>
    <p:sldId id="491" r:id="rId35"/>
    <p:sldId id="498" r:id="rId36"/>
    <p:sldId id="546" r:id="rId37"/>
    <p:sldId id="505" r:id="rId38"/>
    <p:sldId id="507" r:id="rId39"/>
    <p:sldId id="573" r:id="rId40"/>
    <p:sldId id="572" r:id="rId41"/>
    <p:sldId id="574" r:id="rId42"/>
    <p:sldId id="560" r:id="rId43"/>
    <p:sldId id="528" r:id="rId44"/>
    <p:sldId id="530" r:id="rId45"/>
    <p:sldId id="516" r:id="rId46"/>
    <p:sldId id="531" r:id="rId47"/>
    <p:sldId id="535" r:id="rId48"/>
    <p:sldId id="538" r:id="rId49"/>
    <p:sldId id="521" r:id="rId50"/>
    <p:sldId id="522" r:id="rId51"/>
    <p:sldId id="523" r:id="rId52"/>
    <p:sldId id="554" r:id="rId53"/>
    <p:sldId id="547" r:id="rId54"/>
    <p:sldId id="511" r:id="rId55"/>
    <p:sldId id="490" r:id="rId56"/>
    <p:sldId id="553" r:id="rId57"/>
    <p:sldId id="563" r:id="rId58"/>
    <p:sldId id="564" r:id="rId59"/>
    <p:sldId id="565" r:id="rId60"/>
    <p:sldId id="566" r:id="rId61"/>
    <p:sldId id="567" r:id="rId62"/>
    <p:sldId id="568" r:id="rId6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C0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536" autoAdjust="0"/>
    <p:restoredTop sz="94660"/>
  </p:normalViewPr>
  <p:slideViewPr>
    <p:cSldViewPr>
      <p:cViewPr varScale="1">
        <p:scale>
          <a:sx n="62" d="100"/>
          <a:sy n="62" d="100"/>
        </p:scale>
        <p:origin x="6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7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1224" y="0"/>
            <a:ext cx="307029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t" anchorCtr="0" compatLnSpc="1">
            <a:prstTxWarp prst="textNoShape">
              <a:avLst/>
            </a:prstTxWarp>
          </a:bodyPr>
          <a:lstStyle>
            <a:lvl1pPr algn="ctr" defTabSz="922046" eaLnBrk="1" hangingPunct="1">
              <a:defRPr sz="1200">
                <a:latin typeface="+mn-lt"/>
              </a:defRPr>
            </a:lvl1pPr>
          </a:lstStyle>
          <a:p>
            <a:pPr algn="l">
              <a:defRPr/>
            </a:pPr>
            <a:r>
              <a:rPr lang="en-US" b="1" dirty="0">
                <a:latin typeface="Trebuchet MS" panose="020B0603020202020204" pitchFamily="34" charset="0"/>
              </a:rPr>
              <a:t>Epidemiology </a:t>
            </a:r>
          </a:p>
          <a:p>
            <a:pPr algn="l">
              <a:defRPr/>
            </a:pPr>
            <a:r>
              <a:rPr lang="en-US" dirty="0" err="1">
                <a:latin typeface="Trebuchet MS" panose="020B0603020202020204" pitchFamily="34" charset="0"/>
              </a:rPr>
              <a:t>Depositario-Cabacar</a:t>
            </a:r>
            <a:r>
              <a:rPr lang="en-US" dirty="0">
                <a:latin typeface="Trebuchet MS" panose="020B0603020202020204" pitchFamily="34" charset="0"/>
              </a:rPr>
              <a:t>, MD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33002" y="23814"/>
            <a:ext cx="3177399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15" tIns="48308" rIns="96615" bIns="483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5594" rtl="0" eaLnBrk="1" fontAlgn="base" hangingPunct="1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b="1" dirty="0">
                <a:latin typeface="Trebuchet MS" panose="020B0603020202020204" pitchFamily="34" charset="0"/>
              </a:rPr>
              <a:t>Epilepsy Board Review 2016</a:t>
            </a:r>
          </a:p>
          <a:p>
            <a:pPr algn="r">
              <a:defRPr/>
            </a:pPr>
            <a:r>
              <a:rPr lang="en-US" sz="1200" dirty="0">
                <a:latin typeface="Trebuchet MS" panose="020B0603020202020204" pitchFamily="34" charset="0"/>
              </a:rPr>
              <a:t>Thursday, July 14, 2016</a:t>
            </a:r>
          </a:p>
        </p:txBody>
      </p:sp>
    </p:spTree>
    <p:extLst>
      <p:ext uri="{BB962C8B-B14F-4D97-AF65-F5344CB8AC3E}">
        <p14:creationId xmlns:p14="http://schemas.microsoft.com/office/powerpoint/2010/main" val="46758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t" anchorCtr="0" compatLnSpc="1">
            <a:prstTxWarp prst="textNoShape">
              <a:avLst/>
            </a:prstTxWarp>
          </a:bodyPr>
          <a:lstStyle>
            <a:lvl1pPr defTabSz="92204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t" anchorCtr="0" compatLnSpc="1">
            <a:prstTxWarp prst="textNoShape">
              <a:avLst/>
            </a:prstTxWarp>
          </a:bodyPr>
          <a:lstStyle>
            <a:lvl1pPr algn="r" defTabSz="92204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b" anchorCtr="0" compatLnSpc="1">
            <a:prstTxWarp prst="textNoShape">
              <a:avLst/>
            </a:prstTxWarp>
          </a:bodyPr>
          <a:lstStyle>
            <a:lvl1pPr defTabSz="92204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b" anchorCtr="0" compatLnSpc="1">
            <a:prstTxWarp prst="textNoShape">
              <a:avLst/>
            </a:prstTxWarp>
          </a:bodyPr>
          <a:lstStyle>
            <a:lvl1pPr algn="r" defTabSz="92204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EE34F32-E817-4B1F-A175-426AFAD2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7475" y="735013"/>
            <a:ext cx="4886325" cy="366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CCC44-76D4-458C-8E6F-EB4E7A9648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3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CCC44-76D4-458C-8E6F-EB4E7A9648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2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5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59 w 5740"/>
                <a:gd name="T7" fmla="*/ 0 h 4316"/>
                <a:gd name="T8" fmla="*/ 5959 w 5740"/>
                <a:gd name="T9" fmla="*/ 0 h 4316"/>
                <a:gd name="T10" fmla="*/ 595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1 w 382"/>
                  <a:gd name="T19" fmla="*/ 96 h 96"/>
                  <a:gd name="T20" fmla="*/ 275 w 382"/>
                  <a:gd name="T21" fmla="*/ 90 h 96"/>
                  <a:gd name="T22" fmla="*/ 323 w 382"/>
                  <a:gd name="T23" fmla="*/ 84 h 96"/>
                  <a:gd name="T24" fmla="*/ 364 w 382"/>
                  <a:gd name="T25" fmla="*/ 66 h 96"/>
                  <a:gd name="T26" fmla="*/ 394 w 382"/>
                  <a:gd name="T27" fmla="*/ 42 h 96"/>
                  <a:gd name="T28" fmla="*/ 388 w 382"/>
                  <a:gd name="T29" fmla="*/ 42 h 96"/>
                  <a:gd name="T30" fmla="*/ 358 w 382"/>
                  <a:gd name="T31" fmla="*/ 66 h 96"/>
                  <a:gd name="T32" fmla="*/ 317 w 382"/>
                  <a:gd name="T33" fmla="*/ 78 h 96"/>
                  <a:gd name="T34" fmla="*/ 275 w 382"/>
                  <a:gd name="T35" fmla="*/ 90 h 96"/>
                  <a:gd name="T36" fmla="*/ 221 w 382"/>
                  <a:gd name="T37" fmla="*/ 96 h 96"/>
                  <a:gd name="T38" fmla="*/ 22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1 w 185"/>
                  <a:gd name="T5" fmla="*/ 36 h 210"/>
                  <a:gd name="T6" fmla="*/ 167 w 185"/>
                  <a:gd name="T7" fmla="*/ 72 h 210"/>
                  <a:gd name="T8" fmla="*/ 173 w 185"/>
                  <a:gd name="T9" fmla="*/ 90 h 210"/>
                  <a:gd name="T10" fmla="*/ 179 w 185"/>
                  <a:gd name="T11" fmla="*/ 114 h 210"/>
                  <a:gd name="T12" fmla="*/ 173 w 185"/>
                  <a:gd name="T13" fmla="*/ 138 h 210"/>
                  <a:gd name="T14" fmla="*/ 161 w 185"/>
                  <a:gd name="T15" fmla="*/ 162 h 210"/>
                  <a:gd name="T16" fmla="*/ 131 w 185"/>
                  <a:gd name="T17" fmla="*/ 180 h 210"/>
                  <a:gd name="T18" fmla="*/ 90 w 185"/>
                  <a:gd name="T19" fmla="*/ 198 h 210"/>
                  <a:gd name="T20" fmla="*/ 108 w 185"/>
                  <a:gd name="T21" fmla="*/ 210 h 210"/>
                  <a:gd name="T22" fmla="*/ 143 w 185"/>
                  <a:gd name="T23" fmla="*/ 192 h 210"/>
                  <a:gd name="T24" fmla="*/ 173 w 185"/>
                  <a:gd name="T25" fmla="*/ 168 h 210"/>
                  <a:gd name="T26" fmla="*/ 191 w 185"/>
                  <a:gd name="T27" fmla="*/ 144 h 210"/>
                  <a:gd name="T28" fmla="*/ 197 w 185"/>
                  <a:gd name="T29" fmla="*/ 114 h 210"/>
                  <a:gd name="T30" fmla="*/ 191 w 185"/>
                  <a:gd name="T31" fmla="*/ 90 h 210"/>
                  <a:gd name="T32" fmla="*/ 185 w 185"/>
                  <a:gd name="T33" fmla="*/ 66 h 210"/>
                  <a:gd name="T34" fmla="*/ 167 w 185"/>
                  <a:gd name="T35" fmla="*/ 48 h 210"/>
                  <a:gd name="T36" fmla="*/ 14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591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591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1001-0841-4217-952B-9DA233221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C455E-6601-415D-AF6B-E738E6E19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FE95-44F8-42DB-AEE8-744AF0CC0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5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59 w 5740"/>
                <a:gd name="T7" fmla="*/ 0 h 4316"/>
                <a:gd name="T8" fmla="*/ 5959 w 5740"/>
                <a:gd name="T9" fmla="*/ 0 h 4316"/>
                <a:gd name="T10" fmla="*/ 595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1 w 382"/>
                  <a:gd name="T19" fmla="*/ 96 h 96"/>
                  <a:gd name="T20" fmla="*/ 275 w 382"/>
                  <a:gd name="T21" fmla="*/ 90 h 96"/>
                  <a:gd name="T22" fmla="*/ 323 w 382"/>
                  <a:gd name="T23" fmla="*/ 84 h 96"/>
                  <a:gd name="T24" fmla="*/ 364 w 382"/>
                  <a:gd name="T25" fmla="*/ 66 h 96"/>
                  <a:gd name="T26" fmla="*/ 394 w 382"/>
                  <a:gd name="T27" fmla="*/ 42 h 96"/>
                  <a:gd name="T28" fmla="*/ 388 w 382"/>
                  <a:gd name="T29" fmla="*/ 42 h 96"/>
                  <a:gd name="T30" fmla="*/ 358 w 382"/>
                  <a:gd name="T31" fmla="*/ 66 h 96"/>
                  <a:gd name="T32" fmla="*/ 317 w 382"/>
                  <a:gd name="T33" fmla="*/ 78 h 96"/>
                  <a:gd name="T34" fmla="*/ 275 w 382"/>
                  <a:gd name="T35" fmla="*/ 90 h 96"/>
                  <a:gd name="T36" fmla="*/ 221 w 382"/>
                  <a:gd name="T37" fmla="*/ 96 h 96"/>
                  <a:gd name="T38" fmla="*/ 22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1 w 185"/>
                  <a:gd name="T5" fmla="*/ 36 h 210"/>
                  <a:gd name="T6" fmla="*/ 167 w 185"/>
                  <a:gd name="T7" fmla="*/ 72 h 210"/>
                  <a:gd name="T8" fmla="*/ 173 w 185"/>
                  <a:gd name="T9" fmla="*/ 90 h 210"/>
                  <a:gd name="T10" fmla="*/ 179 w 185"/>
                  <a:gd name="T11" fmla="*/ 114 h 210"/>
                  <a:gd name="T12" fmla="*/ 173 w 185"/>
                  <a:gd name="T13" fmla="*/ 138 h 210"/>
                  <a:gd name="T14" fmla="*/ 161 w 185"/>
                  <a:gd name="T15" fmla="*/ 162 h 210"/>
                  <a:gd name="T16" fmla="*/ 131 w 185"/>
                  <a:gd name="T17" fmla="*/ 180 h 210"/>
                  <a:gd name="T18" fmla="*/ 90 w 185"/>
                  <a:gd name="T19" fmla="*/ 198 h 210"/>
                  <a:gd name="T20" fmla="*/ 108 w 185"/>
                  <a:gd name="T21" fmla="*/ 210 h 210"/>
                  <a:gd name="T22" fmla="*/ 143 w 185"/>
                  <a:gd name="T23" fmla="*/ 192 h 210"/>
                  <a:gd name="T24" fmla="*/ 173 w 185"/>
                  <a:gd name="T25" fmla="*/ 168 h 210"/>
                  <a:gd name="T26" fmla="*/ 191 w 185"/>
                  <a:gd name="T27" fmla="*/ 144 h 210"/>
                  <a:gd name="T28" fmla="*/ 197 w 185"/>
                  <a:gd name="T29" fmla="*/ 114 h 210"/>
                  <a:gd name="T30" fmla="*/ 191 w 185"/>
                  <a:gd name="T31" fmla="*/ 90 h 210"/>
                  <a:gd name="T32" fmla="*/ 185 w 185"/>
                  <a:gd name="T33" fmla="*/ 66 h 210"/>
                  <a:gd name="T34" fmla="*/ 167 w 185"/>
                  <a:gd name="T35" fmla="*/ 48 h 210"/>
                  <a:gd name="T36" fmla="*/ 14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591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591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2A68-8286-4585-B33F-DA6DBC218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0C61-5513-4E6C-8198-337CE2218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5A0C-D24C-4FEB-A0A6-D22811D86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BA75-48FD-4304-9F05-00B9B3111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3A83-B91F-436D-BF4A-A3EE6867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61CD-1FBD-481C-AEEB-4621CAF2C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52003-8E62-4CB4-929D-51EE56664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5965-31E1-4E2E-A1CD-46FF9E2EB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82F8-2933-43BF-BE9E-443C8A7FD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2F68-09E7-42AB-9B4B-D6E157F97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1CDFC-4F5A-48BC-B2F3-4107AF268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BE21-8201-4669-B35C-E45044803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F9EC-EDD6-4F12-A36C-76B271F8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27003-982C-4196-BA00-D2FFC8900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6F24-43D6-4FC3-96F5-4F033774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BD39B-E327-4E15-BB83-42E775AB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57AA-A336-472B-94C5-EE64235D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FA52-BFFA-4141-88D9-A659DECA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CBD8-C93D-4281-B33C-B152D03A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C866-FF7E-4E59-BAF9-2A1D4FD9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C9446-1508-407B-9862-1E04D5B1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89C53-D6D7-4679-A615-0558F1A2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D9A1-6565-44E3-9362-6935F1C1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863B3-BBAA-476A-B1A4-141E59D2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80434-E7FA-43B7-B40D-77E226FF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706CA-12F2-4290-A5D9-0E40D483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AB28F-E05B-44E5-AFEF-EE43412B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A033-7274-4816-98ED-5F9936A7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4724-9EAF-45C2-BBF2-05275308D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641C7-C979-4762-9D38-3222C3121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F203E-5B46-4609-B5C2-4B8FFA78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1C8E-DB74-4F0C-B21A-4773AF06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A89A2-0B61-49C1-91F0-0115A9ED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53BB-36F3-4584-A789-93D49A75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D708-454D-414B-B44B-5B52AC54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0788F-5C8D-43FC-A9DF-8E95A42AB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C8897-0ABA-4B55-9B33-10C2B0A0F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A8EFB-8970-40CE-81C6-BACB0F244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25EA4-E464-41B5-BE00-9BC200E0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0ED04-D9BD-44D9-B09D-59EB52E4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AB9A4-7021-4CC7-A65C-3FC786E4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4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9A6E-F6DB-418C-9216-AF8F9C75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714D7-6E7A-445F-9A7F-5F0803E3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2D766-9861-496A-A904-51D18158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498C-3C8B-4701-9C97-45ADC530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24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2A072-644C-4AE1-9E30-0B0C198C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28FF8-D703-4BB6-9367-7797D062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CEFB-0856-403F-9F64-613C7859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1320F-BAB6-4F85-BDA5-1D7FB251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3A60-3547-4B29-918A-CD691B14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19C02-6879-4E1B-A68E-EF270F2C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4AD16-53CB-4AE3-93B6-32745AF2E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97D8D-EC21-4416-B12B-CA436B23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C84E4-FDD8-460D-9ACF-4A9B6AF6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48CF1-82D2-43BB-9620-A59649E9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E182-F5EF-4431-B8F4-FF5F771D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A20A3-0344-43F6-BC60-7B801ABD2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FFE69-673D-40BC-A211-350263AE0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16D4E-6279-41B6-BC5F-0E4A0D4F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509E3-BE36-41AE-83AA-EF55D4C9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105A1-8E40-44E8-9750-3AA012FF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2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C94B-EA9F-4CCB-B534-0A282329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31A1B-D4CC-4772-B5AD-71E874FF0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998C-0632-4E94-83E5-DD253B08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16C2-4015-44E5-853A-6AE38500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A3C56-C61D-4FE1-B25A-57A508A1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4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1B91A9-541D-4405-9550-136DF7357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D089E-DB43-47BD-8779-AF5EF49F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ECDE4-9B52-4FAD-B59C-1C33CCCD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C32F1-DEA9-4964-987C-77F0A475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02B2-6321-4C64-8FD0-3ECF2820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3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5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07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77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50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47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C1E4F-56BF-4CBE-99F5-30BB06175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2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75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7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5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4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323F-6CD3-49E6-AC39-5ED9BB0E1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4FF4-CE4D-4DCF-8A30-953EB4BE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D726D-1D97-4CF7-983E-966EDFE8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E9123-61BA-4B76-A752-074B5BB61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BD24-FA71-463D-98EF-91EAADE49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5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59 w 5740"/>
                <a:gd name="T7" fmla="*/ 0 h 4316"/>
                <a:gd name="T8" fmla="*/ 5959 w 5740"/>
                <a:gd name="T9" fmla="*/ 0 h 4316"/>
                <a:gd name="T10" fmla="*/ 595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80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80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80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1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1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1 w 382"/>
                  <a:gd name="T19" fmla="*/ 96 h 96"/>
                  <a:gd name="T20" fmla="*/ 275 w 382"/>
                  <a:gd name="T21" fmla="*/ 90 h 96"/>
                  <a:gd name="T22" fmla="*/ 323 w 382"/>
                  <a:gd name="T23" fmla="*/ 84 h 96"/>
                  <a:gd name="T24" fmla="*/ 364 w 382"/>
                  <a:gd name="T25" fmla="*/ 66 h 96"/>
                  <a:gd name="T26" fmla="*/ 394 w 382"/>
                  <a:gd name="T27" fmla="*/ 42 h 96"/>
                  <a:gd name="T28" fmla="*/ 388 w 382"/>
                  <a:gd name="T29" fmla="*/ 42 h 96"/>
                  <a:gd name="T30" fmla="*/ 358 w 382"/>
                  <a:gd name="T31" fmla="*/ 66 h 96"/>
                  <a:gd name="T32" fmla="*/ 317 w 382"/>
                  <a:gd name="T33" fmla="*/ 78 h 96"/>
                  <a:gd name="T34" fmla="*/ 275 w 382"/>
                  <a:gd name="T35" fmla="*/ 90 h 96"/>
                  <a:gd name="T36" fmla="*/ 221 w 382"/>
                  <a:gd name="T37" fmla="*/ 96 h 96"/>
                  <a:gd name="T38" fmla="*/ 22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1 w 185"/>
                  <a:gd name="T5" fmla="*/ 36 h 210"/>
                  <a:gd name="T6" fmla="*/ 167 w 185"/>
                  <a:gd name="T7" fmla="*/ 72 h 210"/>
                  <a:gd name="T8" fmla="*/ 173 w 185"/>
                  <a:gd name="T9" fmla="*/ 90 h 210"/>
                  <a:gd name="T10" fmla="*/ 179 w 185"/>
                  <a:gd name="T11" fmla="*/ 114 h 210"/>
                  <a:gd name="T12" fmla="*/ 173 w 185"/>
                  <a:gd name="T13" fmla="*/ 138 h 210"/>
                  <a:gd name="T14" fmla="*/ 161 w 185"/>
                  <a:gd name="T15" fmla="*/ 162 h 210"/>
                  <a:gd name="T16" fmla="*/ 131 w 185"/>
                  <a:gd name="T17" fmla="*/ 180 h 210"/>
                  <a:gd name="T18" fmla="*/ 90 w 185"/>
                  <a:gd name="T19" fmla="*/ 198 h 210"/>
                  <a:gd name="T20" fmla="*/ 108 w 185"/>
                  <a:gd name="T21" fmla="*/ 210 h 210"/>
                  <a:gd name="T22" fmla="*/ 143 w 185"/>
                  <a:gd name="T23" fmla="*/ 192 h 210"/>
                  <a:gd name="T24" fmla="*/ 173 w 185"/>
                  <a:gd name="T25" fmla="*/ 168 h 210"/>
                  <a:gd name="T26" fmla="*/ 191 w 185"/>
                  <a:gd name="T27" fmla="*/ 144 h 210"/>
                  <a:gd name="T28" fmla="*/ 197 w 185"/>
                  <a:gd name="T29" fmla="*/ 114 h 210"/>
                  <a:gd name="T30" fmla="*/ 191 w 185"/>
                  <a:gd name="T31" fmla="*/ 90 h 210"/>
                  <a:gd name="T32" fmla="*/ 185 w 185"/>
                  <a:gd name="T33" fmla="*/ 66 h 210"/>
                  <a:gd name="T34" fmla="*/ 167 w 185"/>
                  <a:gd name="T35" fmla="*/ 48 h 210"/>
                  <a:gd name="T36" fmla="*/ 14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581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81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81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1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1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03DBEB1-52D6-4C50-ADD8-6FFD63E38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0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5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59 w 5740"/>
                <a:gd name="T7" fmla="*/ 0 h 4316"/>
                <a:gd name="T8" fmla="*/ 5959 w 5740"/>
                <a:gd name="T9" fmla="*/ 0 h 4316"/>
                <a:gd name="T10" fmla="*/ 595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80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80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5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5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80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1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1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1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1 w 382"/>
                  <a:gd name="T19" fmla="*/ 96 h 96"/>
                  <a:gd name="T20" fmla="*/ 275 w 382"/>
                  <a:gd name="T21" fmla="*/ 90 h 96"/>
                  <a:gd name="T22" fmla="*/ 323 w 382"/>
                  <a:gd name="T23" fmla="*/ 84 h 96"/>
                  <a:gd name="T24" fmla="*/ 364 w 382"/>
                  <a:gd name="T25" fmla="*/ 66 h 96"/>
                  <a:gd name="T26" fmla="*/ 394 w 382"/>
                  <a:gd name="T27" fmla="*/ 42 h 96"/>
                  <a:gd name="T28" fmla="*/ 388 w 382"/>
                  <a:gd name="T29" fmla="*/ 42 h 96"/>
                  <a:gd name="T30" fmla="*/ 358 w 382"/>
                  <a:gd name="T31" fmla="*/ 66 h 96"/>
                  <a:gd name="T32" fmla="*/ 317 w 382"/>
                  <a:gd name="T33" fmla="*/ 78 h 96"/>
                  <a:gd name="T34" fmla="*/ 275 w 382"/>
                  <a:gd name="T35" fmla="*/ 90 h 96"/>
                  <a:gd name="T36" fmla="*/ 221 w 382"/>
                  <a:gd name="T37" fmla="*/ 96 h 96"/>
                  <a:gd name="T38" fmla="*/ 22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1 w 185"/>
                  <a:gd name="T5" fmla="*/ 36 h 210"/>
                  <a:gd name="T6" fmla="*/ 167 w 185"/>
                  <a:gd name="T7" fmla="*/ 72 h 210"/>
                  <a:gd name="T8" fmla="*/ 173 w 185"/>
                  <a:gd name="T9" fmla="*/ 90 h 210"/>
                  <a:gd name="T10" fmla="*/ 179 w 185"/>
                  <a:gd name="T11" fmla="*/ 114 h 210"/>
                  <a:gd name="T12" fmla="*/ 173 w 185"/>
                  <a:gd name="T13" fmla="*/ 138 h 210"/>
                  <a:gd name="T14" fmla="*/ 161 w 185"/>
                  <a:gd name="T15" fmla="*/ 162 h 210"/>
                  <a:gd name="T16" fmla="*/ 131 w 185"/>
                  <a:gd name="T17" fmla="*/ 180 h 210"/>
                  <a:gd name="T18" fmla="*/ 90 w 185"/>
                  <a:gd name="T19" fmla="*/ 198 h 210"/>
                  <a:gd name="T20" fmla="*/ 108 w 185"/>
                  <a:gd name="T21" fmla="*/ 210 h 210"/>
                  <a:gd name="T22" fmla="*/ 143 w 185"/>
                  <a:gd name="T23" fmla="*/ 192 h 210"/>
                  <a:gd name="T24" fmla="*/ 173 w 185"/>
                  <a:gd name="T25" fmla="*/ 168 h 210"/>
                  <a:gd name="T26" fmla="*/ 191 w 185"/>
                  <a:gd name="T27" fmla="*/ 144 h 210"/>
                  <a:gd name="T28" fmla="*/ 197 w 185"/>
                  <a:gd name="T29" fmla="*/ 114 h 210"/>
                  <a:gd name="T30" fmla="*/ 191 w 185"/>
                  <a:gd name="T31" fmla="*/ 90 h 210"/>
                  <a:gd name="T32" fmla="*/ 185 w 185"/>
                  <a:gd name="T33" fmla="*/ 66 h 210"/>
                  <a:gd name="T34" fmla="*/ 167 w 185"/>
                  <a:gd name="T35" fmla="*/ 48 h 210"/>
                  <a:gd name="T36" fmla="*/ 14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581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81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81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1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1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0C1CA688-A21D-479A-81E6-C89F9F02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3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725A2-7CAE-419C-828C-5F6549EB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6BB83-352C-4AC4-BF72-ECD87420B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8C3C0-0198-4542-90EE-A320C86D4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784F-CE75-4A86-9D37-8BEBE944531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84DC-D95F-4283-A296-893279A49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CE88-3C2D-4FB6-833B-6CAB9E784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0D9B-EA0E-4506-BFA6-6485D4179E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2BA1-07F5-4DC6-A0FD-97EBBF9DD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6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622" y="2819400"/>
            <a:ext cx="66279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47B3A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0"/>
            <a:ext cx="3272160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B8E8F4-7F53-4C70-A51F-9D15C83E2C5B}"/>
              </a:ext>
            </a:extLst>
          </p:cNvPr>
          <p:cNvSpPr txBox="1"/>
          <p:nvPr/>
        </p:nvSpPr>
        <p:spPr>
          <a:xfrm>
            <a:off x="1676400" y="4800600"/>
            <a:ext cx="60198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Dewi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Depositario-Cabacar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Professor, Neurology and Pediatrics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Children’s National Hospital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George Washington University School of Medicine and Health Sciences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/>
              <a:t>Prediction of Risk of Seizure Recurrence after a single and early epilepsy: Further results from the MESS Trial</a:t>
            </a:r>
            <a:r>
              <a:rPr lang="en-US" sz="4000"/>
              <a:t>  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Multicenter trial  for Early Epilepsy and Single Seizures (MESS) Trial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n=722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Randomized to immediate and deferred tx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***Same conclusions obtained.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362200" y="5943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Kim LG et al Lancet Neurol 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Frequency Measures of Incidence and Prevalence 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FF99"/>
                </a:solidFill>
              </a:rPr>
              <a:t>Incidence</a:t>
            </a:r>
            <a:r>
              <a:rPr lang="en-US" sz="2000" dirty="0"/>
              <a:t> – </a:t>
            </a:r>
            <a:r>
              <a:rPr lang="en-US" sz="2400" dirty="0"/>
              <a:t>number of </a:t>
            </a:r>
            <a:r>
              <a:rPr lang="en-US" sz="2400" u="sng" dirty="0"/>
              <a:t>new cases </a:t>
            </a:r>
            <a:r>
              <a:rPr lang="en-US" sz="2400" dirty="0"/>
              <a:t>occurring in a given time.    e.g. no. of cases per 100,000 population/year.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   </a:t>
            </a:r>
            <a:r>
              <a:rPr lang="en-US" sz="2400" b="1" dirty="0"/>
              <a:t>Epilepsy – 50 / 100,000 per year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          higher in infants and older person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   About 40%   develop epilepsy  &lt; 16 </a:t>
            </a:r>
            <a:r>
              <a:rPr lang="en-US" sz="2000" dirty="0" err="1"/>
              <a:t>yold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        20%   epilepsy  &gt; 65 </a:t>
            </a:r>
            <a:r>
              <a:rPr lang="en-US" sz="2000" dirty="0" err="1"/>
              <a:t>yold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* Higher in low and middle income countries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</a:t>
            </a:r>
          </a:p>
        </p:txBody>
      </p:sp>
      <p:pic>
        <p:nvPicPr>
          <p:cNvPr id="33796" name="Picture 6" descr="epidemi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86200"/>
            <a:ext cx="30480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981200" y="6294437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 err="1"/>
              <a:t>Hirtz</a:t>
            </a:r>
            <a:r>
              <a:rPr lang="en-US" sz="1800" i="1" dirty="0"/>
              <a:t> et al 2007 Neurology 68:326-337</a:t>
            </a: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0" y="6507163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dirty="0"/>
              <a:t>Age-specific incidence rate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</a:rPr>
              <a:t>Bimodal peaks in age-specific incidence </a:t>
            </a: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(</a:t>
            </a:r>
            <a:r>
              <a:rPr lang="da-DK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Forsgren 1996, Granieri 1983, Hauser </a:t>
            </a: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1996, </a:t>
            </a:r>
            <a:r>
              <a:rPr lang="en-US" sz="2400" kern="1200" dirty="0" err="1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Olafsson</a:t>
            </a: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 2005, </a:t>
            </a:r>
            <a:r>
              <a:rPr lang="en-US" sz="2400" kern="1200" dirty="0" err="1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Sidenvall</a:t>
            </a: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 1993)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kern="1200" dirty="0">
              <a:solidFill>
                <a:prstClr val="white"/>
              </a:solidFill>
              <a:effectLst/>
              <a:latin typeface="Times-Roman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kern="1200" dirty="0">
              <a:solidFill>
                <a:prstClr val="white"/>
              </a:solidFill>
              <a:effectLst/>
              <a:latin typeface="Times-Roman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High in the first year of life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   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Low throughout adult years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kern="1200" dirty="0">
              <a:solidFill>
                <a:prstClr val="white"/>
              </a:solidFill>
              <a:effectLst/>
              <a:latin typeface="Times-Roman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Incidence increases &gt; 55 years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prstClr val="white"/>
              </a:solidFill>
              <a:effectLst/>
              <a:latin typeface="Times-Roman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Over time, a trend for a decrease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     in childhood epilepsy, but an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     increase in older adults with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     epilepsy in developed countries.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00851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18857" y="6172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Age-specific incidence rates based on combined results from studies in the USA, Iceland, and Sweden.</a:t>
            </a:r>
          </a:p>
        </p:txBody>
      </p:sp>
    </p:spTree>
    <p:extLst>
      <p:ext uri="{BB962C8B-B14F-4D97-AF65-F5344CB8AC3E}">
        <p14:creationId xmlns:p14="http://schemas.microsoft.com/office/powerpoint/2010/main" val="15575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Frequency Measures of Incidence and Prevalence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b="1" dirty="0">
                <a:solidFill>
                  <a:srgbClr val="FFFF99"/>
                </a:solidFill>
              </a:rPr>
              <a:t>Prevalence</a:t>
            </a:r>
            <a:r>
              <a:rPr lang="en-US" dirty="0"/>
              <a:t> –  current number of </a:t>
            </a:r>
            <a:r>
              <a:rPr lang="en-US" u="sng" dirty="0"/>
              <a:t>active</a:t>
            </a:r>
            <a:r>
              <a:rPr lang="en-US" dirty="0"/>
              <a:t> cases at a specific moment in time.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- no. of persons with epilepsy /1000 population.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- 4-10 cases /1000 population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* Higher in developing countries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14313"/>
            <a:ext cx="92202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/>
              <a:t>Incidence and Cumulative Incidence </a:t>
            </a:r>
            <a:r>
              <a:rPr lang="en-US" sz="2400" b="1" dirty="0"/>
              <a:t>of</a:t>
            </a:r>
            <a:r>
              <a:rPr lang="en-US" sz="2800" b="1" dirty="0"/>
              <a:t> Epilepsy</a:t>
            </a:r>
          </a:p>
        </p:txBody>
      </p:sp>
      <p:sp>
        <p:nvSpPr>
          <p:cNvPr id="36867" name="TextBox 23"/>
          <p:cNvSpPr txBox="1">
            <a:spLocks noChangeArrowheads="1"/>
          </p:cNvSpPr>
          <p:nvPr/>
        </p:nvSpPr>
        <p:spPr bwMode="auto">
          <a:xfrm>
            <a:off x="185738" y="784225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Age-specific incidence rate, cumulative incidence rate and prevalence rate of epilepsy in Rochester, Minnesota (1983-1974)</a:t>
            </a:r>
          </a:p>
        </p:txBody>
      </p:sp>
      <p:grpSp>
        <p:nvGrpSpPr>
          <p:cNvPr id="36868" name="Group 25"/>
          <p:cNvGrpSpPr>
            <a:grpSpLocks/>
          </p:cNvGrpSpPr>
          <p:nvPr/>
        </p:nvGrpSpPr>
        <p:grpSpPr bwMode="auto">
          <a:xfrm>
            <a:off x="1017588" y="1846263"/>
            <a:ext cx="7897812" cy="5018087"/>
            <a:chOff x="1016913" y="1752600"/>
            <a:chExt cx="7898487" cy="5017532"/>
          </a:xfrm>
        </p:grpSpPr>
        <p:sp>
          <p:nvSpPr>
            <p:cNvPr id="22" name="Freeform 21"/>
            <p:cNvSpPr/>
            <p:nvPr/>
          </p:nvSpPr>
          <p:spPr>
            <a:xfrm>
              <a:off x="1828194" y="2895474"/>
              <a:ext cx="4801010" cy="2693689"/>
            </a:xfrm>
            <a:custGeom>
              <a:avLst/>
              <a:gdLst>
                <a:gd name="connsiteX0" fmla="*/ 0 w 4714875"/>
                <a:gd name="connsiteY0" fmla="*/ 0 h 2693987"/>
                <a:gd name="connsiteX1" fmla="*/ 133350 w 4714875"/>
                <a:gd name="connsiteY1" fmla="*/ 1343025 h 2693987"/>
                <a:gd name="connsiteX2" fmla="*/ 180975 w 4714875"/>
                <a:gd name="connsiteY2" fmla="*/ 1409700 h 2693987"/>
                <a:gd name="connsiteX3" fmla="*/ 314325 w 4714875"/>
                <a:gd name="connsiteY3" fmla="*/ 1685925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180975 w 4714875"/>
                <a:gd name="connsiteY2" fmla="*/ 1409700 h 2693987"/>
                <a:gd name="connsiteX3" fmla="*/ 314325 w 4714875"/>
                <a:gd name="connsiteY3" fmla="*/ 1685925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14325 w 4714875"/>
                <a:gd name="connsiteY3" fmla="*/ 1685925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24296 w 4714875"/>
                <a:gd name="connsiteY31" fmla="*/ 1371600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424296 w 4714875"/>
                <a:gd name="connsiteY30" fmla="*/ 1524000 h 2693987"/>
                <a:gd name="connsiteX31" fmla="*/ 4424296 w 4714875"/>
                <a:gd name="connsiteY31" fmla="*/ 1371600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424296 w 4714875"/>
                <a:gd name="connsiteY30" fmla="*/ 1524000 h 2693987"/>
                <a:gd name="connsiteX31" fmla="*/ 4499284 w 4714875"/>
                <a:gd name="connsiteY31" fmla="*/ 1371600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424296 w 4649260"/>
                <a:gd name="connsiteY30" fmla="*/ 15240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24296 w 4649260"/>
                <a:gd name="connsiteY31" fmla="*/ 14478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24296 w 4649260"/>
                <a:gd name="connsiteY31" fmla="*/ 1447800 h 2693987"/>
                <a:gd name="connsiteX32" fmla="*/ 4533900 w 4649260"/>
                <a:gd name="connsiteY32" fmla="*/ 1247775 h 2693987"/>
                <a:gd name="connsiteX33" fmla="*/ 4574272 w 4649260"/>
                <a:gd name="connsiteY33" fmla="*/ 1066800 h 2693987"/>
                <a:gd name="connsiteX34" fmla="*/ 4649260 w 4649260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99952 w 4724248"/>
                <a:gd name="connsiteY2" fmla="*/ 16002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954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954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17934 w 4724248"/>
                <a:gd name="connsiteY3" fmla="*/ 1459706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149976 w 4724248"/>
                <a:gd name="connsiteY3" fmla="*/ 12192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149976 w 4724248"/>
                <a:gd name="connsiteY3" fmla="*/ 12954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24248" h="2693987">
                  <a:moveTo>
                    <a:pt x="0" y="0"/>
                  </a:moveTo>
                  <a:lnTo>
                    <a:pt x="0" y="0"/>
                  </a:lnTo>
                  <a:cubicBezTo>
                    <a:pt x="24996" y="215900"/>
                    <a:pt x="112482" y="977900"/>
                    <a:pt x="149976" y="1219200"/>
                  </a:cubicBezTo>
                  <a:lnTo>
                    <a:pt x="149976" y="1295400"/>
                  </a:lnTo>
                  <a:cubicBezTo>
                    <a:pt x="187470" y="1371600"/>
                    <a:pt x="260246" y="1478464"/>
                    <a:pt x="299952" y="1600200"/>
                  </a:cubicBezTo>
                  <a:cubicBezTo>
                    <a:pt x="329133" y="1668462"/>
                    <a:pt x="373842" y="1804988"/>
                    <a:pt x="400050" y="1857375"/>
                  </a:cubicBezTo>
                  <a:cubicBezTo>
                    <a:pt x="426258" y="1909762"/>
                    <a:pt x="427038" y="1892300"/>
                    <a:pt x="457200" y="1914525"/>
                  </a:cubicBezTo>
                  <a:cubicBezTo>
                    <a:pt x="487362" y="1936750"/>
                    <a:pt x="538163" y="1966913"/>
                    <a:pt x="581025" y="1990725"/>
                  </a:cubicBezTo>
                  <a:cubicBezTo>
                    <a:pt x="623888" y="2014538"/>
                    <a:pt x="676275" y="2032000"/>
                    <a:pt x="714375" y="2057400"/>
                  </a:cubicBezTo>
                  <a:cubicBezTo>
                    <a:pt x="752475" y="2082800"/>
                    <a:pt x="784225" y="2124075"/>
                    <a:pt x="809625" y="2143125"/>
                  </a:cubicBezTo>
                  <a:cubicBezTo>
                    <a:pt x="835025" y="2162175"/>
                    <a:pt x="822325" y="2157413"/>
                    <a:pt x="866775" y="2171700"/>
                  </a:cubicBezTo>
                  <a:cubicBezTo>
                    <a:pt x="911225" y="2185987"/>
                    <a:pt x="1000125" y="2209800"/>
                    <a:pt x="1076325" y="2228850"/>
                  </a:cubicBezTo>
                  <a:cubicBezTo>
                    <a:pt x="1152525" y="2247900"/>
                    <a:pt x="1323975" y="2286000"/>
                    <a:pt x="1323975" y="2286000"/>
                  </a:cubicBezTo>
                  <a:lnTo>
                    <a:pt x="1562100" y="2343150"/>
                  </a:lnTo>
                  <a:lnTo>
                    <a:pt x="1905000" y="2419350"/>
                  </a:lnTo>
                  <a:cubicBezTo>
                    <a:pt x="1995488" y="2439988"/>
                    <a:pt x="2027238" y="2451100"/>
                    <a:pt x="2105025" y="2466975"/>
                  </a:cubicBezTo>
                  <a:cubicBezTo>
                    <a:pt x="2182812" y="2482850"/>
                    <a:pt x="2281238" y="2493963"/>
                    <a:pt x="2371725" y="2514600"/>
                  </a:cubicBezTo>
                  <a:cubicBezTo>
                    <a:pt x="2462213" y="2535238"/>
                    <a:pt x="2528888" y="2563813"/>
                    <a:pt x="2647950" y="2590800"/>
                  </a:cubicBezTo>
                  <a:cubicBezTo>
                    <a:pt x="2767012" y="2617787"/>
                    <a:pt x="3008313" y="2662238"/>
                    <a:pt x="3086100" y="2676525"/>
                  </a:cubicBezTo>
                  <a:cubicBezTo>
                    <a:pt x="3163888" y="2690813"/>
                    <a:pt x="3078163" y="2693987"/>
                    <a:pt x="3114675" y="2676525"/>
                  </a:cubicBezTo>
                  <a:cubicBezTo>
                    <a:pt x="3151187" y="2659063"/>
                    <a:pt x="3265488" y="2592388"/>
                    <a:pt x="3305175" y="2571750"/>
                  </a:cubicBezTo>
                  <a:cubicBezTo>
                    <a:pt x="3344863" y="2551113"/>
                    <a:pt x="3316288" y="2565400"/>
                    <a:pt x="3352800" y="2552700"/>
                  </a:cubicBezTo>
                  <a:cubicBezTo>
                    <a:pt x="3389313" y="2540000"/>
                    <a:pt x="3457575" y="2520950"/>
                    <a:pt x="3524250" y="2495550"/>
                  </a:cubicBezTo>
                  <a:cubicBezTo>
                    <a:pt x="3590925" y="2470150"/>
                    <a:pt x="3686175" y="2435225"/>
                    <a:pt x="3752850" y="2400300"/>
                  </a:cubicBezTo>
                  <a:cubicBezTo>
                    <a:pt x="3819525" y="2365375"/>
                    <a:pt x="3876675" y="2312987"/>
                    <a:pt x="3924300" y="2286000"/>
                  </a:cubicBezTo>
                  <a:cubicBezTo>
                    <a:pt x="3971925" y="2259013"/>
                    <a:pt x="4013200" y="2257425"/>
                    <a:pt x="4038600" y="2238375"/>
                  </a:cubicBezTo>
                  <a:cubicBezTo>
                    <a:pt x="4064000" y="2219325"/>
                    <a:pt x="4057650" y="2201863"/>
                    <a:pt x="4076700" y="2171700"/>
                  </a:cubicBezTo>
                  <a:cubicBezTo>
                    <a:pt x="4095750" y="2141538"/>
                    <a:pt x="4130675" y="2100262"/>
                    <a:pt x="4152900" y="2057400"/>
                  </a:cubicBezTo>
                  <a:cubicBezTo>
                    <a:pt x="4175125" y="2014538"/>
                    <a:pt x="4192588" y="1951037"/>
                    <a:pt x="4210050" y="1914525"/>
                  </a:cubicBezTo>
                  <a:cubicBezTo>
                    <a:pt x="4227512" y="1878013"/>
                    <a:pt x="4241800" y="1870075"/>
                    <a:pt x="4257675" y="1838325"/>
                  </a:cubicBezTo>
                  <a:cubicBezTo>
                    <a:pt x="4273550" y="1806575"/>
                    <a:pt x="4290028" y="1763712"/>
                    <a:pt x="4305300" y="1724025"/>
                  </a:cubicBezTo>
                  <a:cubicBezTo>
                    <a:pt x="4320572" y="1684338"/>
                    <a:pt x="4329475" y="1646237"/>
                    <a:pt x="4349308" y="1600200"/>
                  </a:cubicBezTo>
                  <a:cubicBezTo>
                    <a:pt x="4369141" y="1554163"/>
                    <a:pt x="4393531" y="1506537"/>
                    <a:pt x="4424296" y="1447800"/>
                  </a:cubicBezTo>
                  <a:cubicBezTo>
                    <a:pt x="4455061" y="1389063"/>
                    <a:pt x="4508904" y="1311275"/>
                    <a:pt x="4533900" y="1247775"/>
                  </a:cubicBezTo>
                  <a:cubicBezTo>
                    <a:pt x="4558896" y="1184275"/>
                    <a:pt x="4542547" y="1135062"/>
                    <a:pt x="4574272" y="1066800"/>
                  </a:cubicBezTo>
                  <a:cubicBezTo>
                    <a:pt x="4605997" y="998538"/>
                    <a:pt x="4682179" y="878681"/>
                    <a:pt x="4724248" y="838200"/>
                  </a:cubicBezTo>
                </a:path>
              </a:pathLst>
            </a:custGeom>
            <a:ln w="19050">
              <a:solidFill>
                <a:srgbClr val="C00000"/>
              </a:solidFill>
              <a:beve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894875" y="1904983"/>
              <a:ext cx="4962949" cy="4011168"/>
            </a:xfrm>
            <a:custGeom>
              <a:avLst/>
              <a:gdLst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59316 w 4935557"/>
                <a:gd name="connsiteY2" fmla="*/ 2963537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25407 w 4935557"/>
                <a:gd name="connsiteY6" fmla="*/ 2115239 h 3922005"/>
                <a:gd name="connsiteX7" fmla="*/ 2368627 w 4935557"/>
                <a:gd name="connsiteY7" fmla="*/ 2016087 h 3922005"/>
                <a:gd name="connsiteX8" fmla="*/ 2566930 w 4935557"/>
                <a:gd name="connsiteY8" fmla="*/ 1905918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25407 w 4935557"/>
                <a:gd name="connsiteY6" fmla="*/ 2115239 h 3922005"/>
                <a:gd name="connsiteX7" fmla="*/ 2368627 w 4935557"/>
                <a:gd name="connsiteY7" fmla="*/ 2016087 h 3922005"/>
                <a:gd name="connsiteX8" fmla="*/ 2566930 w 4935557"/>
                <a:gd name="connsiteY8" fmla="*/ 1905918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25407 w 4935557"/>
                <a:gd name="connsiteY6" fmla="*/ 2115239 h 3922005"/>
                <a:gd name="connsiteX7" fmla="*/ 2368627 w 4935557"/>
                <a:gd name="connsiteY7" fmla="*/ 2016087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25407 w 4935557"/>
                <a:gd name="connsiteY6" fmla="*/ 2115239 h 3922005"/>
                <a:gd name="connsiteX7" fmla="*/ 2359134 w 4935557"/>
                <a:gd name="connsiteY7" fmla="*/ 2086229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359134 w 4935557"/>
                <a:gd name="connsiteY7" fmla="*/ 2086229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90651 w 4935557"/>
                <a:gd name="connsiteY12" fmla="*/ 1421176 h 3922005"/>
                <a:gd name="connsiteX13" fmla="*/ 3798900 w 4935557"/>
                <a:gd name="connsiteY13" fmla="*/ 1415655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56671 w 4935557"/>
                <a:gd name="connsiteY18" fmla="*/ 670573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56671 w 4935557"/>
                <a:gd name="connsiteY18" fmla="*/ 670573 h 3922005"/>
                <a:gd name="connsiteX19" fmla="*/ 4649118 w 4935557"/>
                <a:gd name="connsiteY19" fmla="*/ 484742 h 3922005"/>
                <a:gd name="connsiteX20" fmla="*/ 4708226 w 4935557"/>
                <a:gd name="connsiteY20" fmla="*/ 298032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56671 w 4935557"/>
                <a:gd name="connsiteY18" fmla="*/ 670573 h 3922005"/>
                <a:gd name="connsiteX19" fmla="*/ 4649118 w 4935557"/>
                <a:gd name="connsiteY19" fmla="*/ 484742 h 3922005"/>
                <a:gd name="connsiteX20" fmla="*/ 4784003 w 4935557"/>
                <a:gd name="connsiteY20" fmla="*/ 298032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56671 w 4935557"/>
                <a:gd name="connsiteY18" fmla="*/ 670573 h 3922005"/>
                <a:gd name="connsiteX19" fmla="*/ 4649118 w 4935557"/>
                <a:gd name="connsiteY19" fmla="*/ 484742 h 3922005"/>
                <a:gd name="connsiteX20" fmla="*/ 4784003 w 4935557"/>
                <a:gd name="connsiteY20" fmla="*/ 298032 h 3922005"/>
                <a:gd name="connsiteX21" fmla="*/ 4859780 w 4935557"/>
                <a:gd name="connsiteY21" fmla="*/ 149015 h 3922005"/>
                <a:gd name="connsiteX22" fmla="*/ 4935557 w 4935557"/>
                <a:gd name="connsiteY22" fmla="*/ 0 h 3922005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39807 w 4935557"/>
                <a:gd name="connsiteY10" fmla="*/ 1696599 h 3922006"/>
                <a:gd name="connsiteX11" fmla="*/ 3420014 w 4935557"/>
                <a:gd name="connsiteY11" fmla="*/ 1639181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065224 w 4935557"/>
                <a:gd name="connsiteY15" fmla="*/ 1200840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39807 w 4935557"/>
                <a:gd name="connsiteY10" fmla="*/ 1696599 h 3922006"/>
                <a:gd name="connsiteX11" fmla="*/ 3420014 w 4935557"/>
                <a:gd name="connsiteY11" fmla="*/ 1639182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065224 w 4935557"/>
                <a:gd name="connsiteY15" fmla="*/ 1200840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39807 w 4935557"/>
                <a:gd name="connsiteY10" fmla="*/ 1696599 h 3922006"/>
                <a:gd name="connsiteX11" fmla="*/ 3420014 w 4935557"/>
                <a:gd name="connsiteY11" fmla="*/ 1639182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065224 w 4935557"/>
                <a:gd name="connsiteY15" fmla="*/ 1200840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92683 w 4935557"/>
                <a:gd name="connsiteY10" fmla="*/ 1713690 h 3922006"/>
                <a:gd name="connsiteX11" fmla="*/ 3420014 w 4935557"/>
                <a:gd name="connsiteY11" fmla="*/ 1639182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065224 w 4935557"/>
                <a:gd name="connsiteY15" fmla="*/ 1200840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92683 w 4935557"/>
                <a:gd name="connsiteY10" fmla="*/ 1713690 h 3922006"/>
                <a:gd name="connsiteX11" fmla="*/ 3420014 w 4935557"/>
                <a:gd name="connsiteY11" fmla="*/ 1639182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102008 w 4935557"/>
                <a:gd name="connsiteY15" fmla="*/ 1192132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5557" h="3922006">
                  <a:moveTo>
                    <a:pt x="0" y="3922006"/>
                  </a:moveTo>
                  <a:cubicBezTo>
                    <a:pt x="121186" y="3748490"/>
                    <a:pt x="244993" y="3559758"/>
                    <a:pt x="385591" y="3415230"/>
                  </a:cubicBezTo>
                  <a:cubicBezTo>
                    <a:pt x="526189" y="3270702"/>
                    <a:pt x="718733" y="3150317"/>
                    <a:pt x="843591" y="3054837"/>
                  </a:cubicBezTo>
                  <a:cubicBezTo>
                    <a:pt x="968449" y="2959358"/>
                    <a:pt x="1021949" y="2921834"/>
                    <a:pt x="1134738" y="2842353"/>
                  </a:cubicBezTo>
                  <a:cubicBezTo>
                    <a:pt x="1247527" y="2762872"/>
                    <a:pt x="1369764" y="2677100"/>
                    <a:pt x="1520328" y="2577948"/>
                  </a:cubicBezTo>
                  <a:cubicBezTo>
                    <a:pt x="1670892" y="2478796"/>
                    <a:pt x="1923579" y="2316977"/>
                    <a:pt x="2038121" y="2247442"/>
                  </a:cubicBezTo>
                  <a:cubicBezTo>
                    <a:pt x="2152663" y="2177907"/>
                    <a:pt x="2207580" y="2160738"/>
                    <a:pt x="2207580" y="2160738"/>
                  </a:cubicBezTo>
                  <a:cubicBezTo>
                    <a:pt x="2262664" y="2122179"/>
                    <a:pt x="2371763" y="2048976"/>
                    <a:pt x="2434911" y="2011722"/>
                  </a:cubicBezTo>
                  <a:cubicBezTo>
                    <a:pt x="2498059" y="1974468"/>
                    <a:pt x="2516723" y="1971373"/>
                    <a:pt x="2586466" y="1937214"/>
                  </a:cubicBezTo>
                  <a:cubicBezTo>
                    <a:pt x="2656209" y="1903055"/>
                    <a:pt x="2752333" y="1844021"/>
                    <a:pt x="2853369" y="1806767"/>
                  </a:cubicBezTo>
                  <a:cubicBezTo>
                    <a:pt x="2954405" y="1769513"/>
                    <a:pt x="3098242" y="1741621"/>
                    <a:pt x="3192683" y="1713690"/>
                  </a:cubicBezTo>
                  <a:cubicBezTo>
                    <a:pt x="3287124" y="1685759"/>
                    <a:pt x="3344237" y="1676436"/>
                    <a:pt x="3420014" y="1639182"/>
                  </a:cubicBezTo>
                  <a:cubicBezTo>
                    <a:pt x="3495791" y="1601928"/>
                    <a:pt x="3584198" y="1527418"/>
                    <a:pt x="3647346" y="1490164"/>
                  </a:cubicBezTo>
                  <a:cubicBezTo>
                    <a:pt x="3710494" y="1452910"/>
                    <a:pt x="3748382" y="1440492"/>
                    <a:pt x="3798900" y="1415656"/>
                  </a:cubicBezTo>
                  <a:cubicBezTo>
                    <a:pt x="3849418" y="1390820"/>
                    <a:pt x="3899936" y="1378402"/>
                    <a:pt x="3950454" y="1341148"/>
                  </a:cubicBezTo>
                  <a:cubicBezTo>
                    <a:pt x="4000972" y="1303894"/>
                    <a:pt x="4038860" y="1241804"/>
                    <a:pt x="4102008" y="1192132"/>
                  </a:cubicBezTo>
                  <a:cubicBezTo>
                    <a:pt x="4165156" y="1142460"/>
                    <a:pt x="4278822" y="1092787"/>
                    <a:pt x="4329340" y="1043115"/>
                  </a:cubicBezTo>
                  <a:cubicBezTo>
                    <a:pt x="4379858" y="993443"/>
                    <a:pt x="4367228" y="956189"/>
                    <a:pt x="4405117" y="894099"/>
                  </a:cubicBezTo>
                  <a:cubicBezTo>
                    <a:pt x="4443006" y="832009"/>
                    <a:pt x="4516004" y="738800"/>
                    <a:pt x="4556671" y="670574"/>
                  </a:cubicBezTo>
                  <a:cubicBezTo>
                    <a:pt x="4597338" y="602348"/>
                    <a:pt x="4611229" y="546833"/>
                    <a:pt x="4649118" y="484743"/>
                  </a:cubicBezTo>
                  <a:cubicBezTo>
                    <a:pt x="4687007" y="422653"/>
                    <a:pt x="4748893" y="353988"/>
                    <a:pt x="4784003" y="298033"/>
                  </a:cubicBezTo>
                  <a:cubicBezTo>
                    <a:pt x="4819113" y="242079"/>
                    <a:pt x="4834521" y="198688"/>
                    <a:pt x="4859780" y="149016"/>
                  </a:cubicBezTo>
                  <a:lnTo>
                    <a:pt x="4935557" y="0"/>
                  </a:lnTo>
                </a:path>
              </a:pathLst>
            </a:cu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894875" y="4819311"/>
              <a:ext cx="4715278" cy="1123826"/>
            </a:xfrm>
            <a:custGeom>
              <a:avLst/>
              <a:gdLst>
                <a:gd name="connsiteX0" fmla="*/ 0 w 4714875"/>
                <a:gd name="connsiteY0" fmla="*/ 1123950 h 1123950"/>
                <a:gd name="connsiteX1" fmla="*/ 142875 w 4714875"/>
                <a:gd name="connsiteY1" fmla="*/ 1000125 h 1123950"/>
                <a:gd name="connsiteX2" fmla="*/ 304800 w 4714875"/>
                <a:gd name="connsiteY2" fmla="*/ 876300 h 1123950"/>
                <a:gd name="connsiteX3" fmla="*/ 533400 w 4714875"/>
                <a:gd name="connsiteY3" fmla="*/ 647700 h 1123950"/>
                <a:gd name="connsiteX4" fmla="*/ 752475 w 4714875"/>
                <a:gd name="connsiteY4" fmla="*/ 504825 h 1123950"/>
                <a:gd name="connsiteX5" fmla="*/ 1057275 w 4714875"/>
                <a:gd name="connsiteY5" fmla="*/ 533400 h 1123950"/>
                <a:gd name="connsiteX6" fmla="*/ 1524000 w 4714875"/>
                <a:gd name="connsiteY6" fmla="*/ 552450 h 1123950"/>
                <a:gd name="connsiteX7" fmla="*/ 1847850 w 4714875"/>
                <a:gd name="connsiteY7" fmla="*/ 561975 h 1123950"/>
                <a:gd name="connsiteX8" fmla="*/ 2066925 w 4714875"/>
                <a:gd name="connsiteY8" fmla="*/ 561975 h 1123950"/>
                <a:gd name="connsiteX9" fmla="*/ 2476500 w 4714875"/>
                <a:gd name="connsiteY9" fmla="*/ 495300 h 1123950"/>
                <a:gd name="connsiteX10" fmla="*/ 2790825 w 4714875"/>
                <a:gd name="connsiteY10" fmla="*/ 438150 h 1123950"/>
                <a:gd name="connsiteX11" fmla="*/ 3000375 w 4714875"/>
                <a:gd name="connsiteY11" fmla="*/ 504825 h 1123950"/>
                <a:gd name="connsiteX12" fmla="*/ 3286125 w 4714875"/>
                <a:gd name="connsiteY12" fmla="*/ 542925 h 1123950"/>
                <a:gd name="connsiteX13" fmla="*/ 3429000 w 4714875"/>
                <a:gd name="connsiteY13" fmla="*/ 561975 h 1123950"/>
                <a:gd name="connsiteX14" fmla="*/ 3619500 w 4714875"/>
                <a:gd name="connsiteY14" fmla="*/ 485775 h 1123950"/>
                <a:gd name="connsiteX15" fmla="*/ 4162425 w 4714875"/>
                <a:gd name="connsiteY15" fmla="*/ 295275 h 1123950"/>
                <a:gd name="connsiteX16" fmla="*/ 4400550 w 4714875"/>
                <a:gd name="connsiteY16" fmla="*/ 180975 h 1123950"/>
                <a:gd name="connsiteX17" fmla="*/ 4610100 w 4714875"/>
                <a:gd name="connsiteY17" fmla="*/ 57150 h 1123950"/>
                <a:gd name="connsiteX18" fmla="*/ 4714875 w 4714875"/>
                <a:gd name="connsiteY18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14875" h="1123950">
                  <a:moveTo>
                    <a:pt x="0" y="1123950"/>
                  </a:moveTo>
                  <a:cubicBezTo>
                    <a:pt x="46037" y="1082675"/>
                    <a:pt x="92075" y="1041400"/>
                    <a:pt x="142875" y="1000125"/>
                  </a:cubicBezTo>
                  <a:cubicBezTo>
                    <a:pt x="193675" y="958850"/>
                    <a:pt x="239713" y="935037"/>
                    <a:pt x="304800" y="876300"/>
                  </a:cubicBezTo>
                  <a:cubicBezTo>
                    <a:pt x="369887" y="817563"/>
                    <a:pt x="458788" y="709612"/>
                    <a:pt x="533400" y="647700"/>
                  </a:cubicBezTo>
                  <a:cubicBezTo>
                    <a:pt x="608012" y="585788"/>
                    <a:pt x="665163" y="523875"/>
                    <a:pt x="752475" y="504825"/>
                  </a:cubicBezTo>
                  <a:cubicBezTo>
                    <a:pt x="839787" y="485775"/>
                    <a:pt x="928688" y="525463"/>
                    <a:pt x="1057275" y="533400"/>
                  </a:cubicBezTo>
                  <a:cubicBezTo>
                    <a:pt x="1185862" y="541337"/>
                    <a:pt x="1524000" y="552450"/>
                    <a:pt x="1524000" y="552450"/>
                  </a:cubicBezTo>
                  <a:lnTo>
                    <a:pt x="1847850" y="561975"/>
                  </a:lnTo>
                  <a:cubicBezTo>
                    <a:pt x="1938337" y="563562"/>
                    <a:pt x="1962150" y="573088"/>
                    <a:pt x="2066925" y="561975"/>
                  </a:cubicBezTo>
                  <a:cubicBezTo>
                    <a:pt x="2171700" y="550862"/>
                    <a:pt x="2355850" y="515937"/>
                    <a:pt x="2476500" y="495300"/>
                  </a:cubicBezTo>
                  <a:cubicBezTo>
                    <a:pt x="2597150" y="474663"/>
                    <a:pt x="2703513" y="436563"/>
                    <a:pt x="2790825" y="438150"/>
                  </a:cubicBezTo>
                  <a:cubicBezTo>
                    <a:pt x="2878137" y="439737"/>
                    <a:pt x="2917825" y="487363"/>
                    <a:pt x="3000375" y="504825"/>
                  </a:cubicBezTo>
                  <a:cubicBezTo>
                    <a:pt x="3082925" y="522287"/>
                    <a:pt x="3286125" y="542925"/>
                    <a:pt x="3286125" y="542925"/>
                  </a:cubicBezTo>
                  <a:cubicBezTo>
                    <a:pt x="3357563" y="552450"/>
                    <a:pt x="3373438" y="571500"/>
                    <a:pt x="3429000" y="561975"/>
                  </a:cubicBezTo>
                  <a:cubicBezTo>
                    <a:pt x="3484562" y="552450"/>
                    <a:pt x="3497263" y="530225"/>
                    <a:pt x="3619500" y="485775"/>
                  </a:cubicBezTo>
                  <a:cubicBezTo>
                    <a:pt x="3741738" y="441325"/>
                    <a:pt x="4032250" y="346075"/>
                    <a:pt x="4162425" y="295275"/>
                  </a:cubicBezTo>
                  <a:cubicBezTo>
                    <a:pt x="4292600" y="244475"/>
                    <a:pt x="4325938" y="220662"/>
                    <a:pt x="4400550" y="180975"/>
                  </a:cubicBezTo>
                  <a:cubicBezTo>
                    <a:pt x="4475162" y="141288"/>
                    <a:pt x="4557713" y="87312"/>
                    <a:pt x="4610100" y="57150"/>
                  </a:cubicBezTo>
                  <a:cubicBezTo>
                    <a:pt x="4662487" y="26988"/>
                    <a:pt x="4688681" y="13494"/>
                    <a:pt x="4714875" y="0"/>
                  </a:cubicBezTo>
                </a:path>
              </a:pathLst>
            </a:cu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28194" y="1752600"/>
              <a:ext cx="5105836" cy="4342920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73" name="TextBox 47"/>
            <p:cNvSpPr txBox="1">
              <a:spLocks noChangeArrowheads="1"/>
            </p:cNvSpPr>
            <p:nvPr/>
          </p:nvSpPr>
          <p:spPr bwMode="auto">
            <a:xfrm>
              <a:off x="1371598" y="2133600"/>
              <a:ext cx="606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150 -</a:t>
              </a:r>
            </a:p>
          </p:txBody>
        </p:sp>
        <p:sp>
          <p:nvSpPr>
            <p:cNvPr id="36874" name="TextBox 48"/>
            <p:cNvSpPr txBox="1">
              <a:spLocks noChangeArrowheads="1"/>
            </p:cNvSpPr>
            <p:nvPr/>
          </p:nvSpPr>
          <p:spPr bwMode="auto">
            <a:xfrm>
              <a:off x="1371598" y="3395246"/>
              <a:ext cx="606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100 -</a:t>
              </a:r>
            </a:p>
          </p:txBody>
        </p:sp>
        <p:sp>
          <p:nvSpPr>
            <p:cNvPr id="36875" name="TextBox 49"/>
            <p:cNvSpPr txBox="1">
              <a:spLocks noChangeArrowheads="1"/>
            </p:cNvSpPr>
            <p:nvPr/>
          </p:nvSpPr>
          <p:spPr bwMode="auto">
            <a:xfrm>
              <a:off x="1432650" y="4657988"/>
              <a:ext cx="5485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 50 -</a:t>
              </a:r>
            </a:p>
          </p:txBody>
        </p:sp>
        <p:sp>
          <p:nvSpPr>
            <p:cNvPr id="36876" name="TextBox 50"/>
            <p:cNvSpPr txBox="1">
              <a:spLocks noChangeArrowheads="1"/>
            </p:cNvSpPr>
            <p:nvPr/>
          </p:nvSpPr>
          <p:spPr bwMode="auto">
            <a:xfrm>
              <a:off x="1432650" y="5300246"/>
              <a:ext cx="5485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 25 -</a:t>
              </a:r>
            </a:p>
          </p:txBody>
        </p:sp>
        <p:sp>
          <p:nvSpPr>
            <p:cNvPr id="36877" name="TextBox 51"/>
            <p:cNvSpPr txBox="1">
              <a:spLocks noChangeArrowheads="1"/>
            </p:cNvSpPr>
            <p:nvPr/>
          </p:nvSpPr>
          <p:spPr bwMode="auto">
            <a:xfrm>
              <a:off x="1539790" y="5909846"/>
              <a:ext cx="3978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0 -</a:t>
              </a:r>
            </a:p>
          </p:txBody>
        </p:sp>
        <p:sp>
          <p:nvSpPr>
            <p:cNvPr id="36878" name="TextBox 52"/>
            <p:cNvSpPr txBox="1">
              <a:spLocks noChangeArrowheads="1"/>
            </p:cNvSpPr>
            <p:nvPr/>
          </p:nvSpPr>
          <p:spPr bwMode="auto">
            <a:xfrm>
              <a:off x="1643744" y="6096000"/>
              <a:ext cx="55626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576263" algn="l"/>
                  <a:tab pos="1262063" algn="l"/>
                  <a:tab pos="1882775" algn="l"/>
                  <a:tab pos="2514600" algn="l"/>
                  <a:tab pos="3146425" algn="l"/>
                  <a:tab pos="3832225" algn="l"/>
                  <a:tab pos="4462463" algn="l"/>
                  <a:tab pos="5148263" algn="l"/>
                  <a:tab pos="5203825" algn="l"/>
                </a:tabLst>
              </a:pPr>
              <a:r>
                <a:rPr lang="en-US" sz="1600"/>
                <a:t>0	10	20	30	40	50	60	70	80</a:t>
              </a:r>
            </a:p>
          </p:txBody>
        </p:sp>
        <p:sp>
          <p:nvSpPr>
            <p:cNvPr id="36879" name="TextBox 53"/>
            <p:cNvSpPr txBox="1">
              <a:spLocks noChangeArrowheads="1"/>
            </p:cNvSpPr>
            <p:nvPr/>
          </p:nvSpPr>
          <p:spPr bwMode="auto">
            <a:xfrm>
              <a:off x="6836230" y="2057400"/>
              <a:ext cx="5068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-3.0</a:t>
              </a:r>
            </a:p>
          </p:txBody>
        </p:sp>
        <p:sp>
          <p:nvSpPr>
            <p:cNvPr id="36880" name="TextBox 54"/>
            <p:cNvSpPr txBox="1">
              <a:spLocks noChangeArrowheads="1"/>
            </p:cNvSpPr>
            <p:nvPr/>
          </p:nvSpPr>
          <p:spPr bwMode="auto">
            <a:xfrm>
              <a:off x="6836228" y="3352800"/>
              <a:ext cx="5068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-2.0</a:t>
              </a:r>
            </a:p>
          </p:txBody>
        </p:sp>
        <p:sp>
          <p:nvSpPr>
            <p:cNvPr id="36881" name="TextBox 55"/>
            <p:cNvSpPr txBox="1">
              <a:spLocks noChangeArrowheads="1"/>
            </p:cNvSpPr>
            <p:nvPr/>
          </p:nvSpPr>
          <p:spPr bwMode="auto">
            <a:xfrm>
              <a:off x="6825342" y="4614446"/>
              <a:ext cx="5068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-1.0</a:t>
              </a:r>
            </a:p>
          </p:txBody>
        </p:sp>
        <p:sp>
          <p:nvSpPr>
            <p:cNvPr id="36882" name="TextBox 56"/>
            <p:cNvSpPr txBox="1">
              <a:spLocks noChangeArrowheads="1"/>
            </p:cNvSpPr>
            <p:nvPr/>
          </p:nvSpPr>
          <p:spPr bwMode="auto">
            <a:xfrm>
              <a:off x="6836228" y="5300246"/>
              <a:ext cx="5068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-0.5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16913" y="3300945"/>
              <a:ext cx="430887" cy="1652055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sz="1600" b="1" dirty="0"/>
                <a:t>incidence</a:t>
              </a:r>
              <a:r>
                <a:rPr lang="en-US" sz="1600" dirty="0"/>
                <a:t> /</a:t>
              </a:r>
              <a:r>
                <a:rPr lang="en-US" sz="1600" b="1" dirty="0"/>
                <a:t>100000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15063" y="2133558"/>
              <a:ext cx="430250" cy="3325444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/>
                <a:t>Prevalence / cumulative incidence (%)</a:t>
              </a:r>
            </a:p>
          </p:txBody>
        </p:sp>
        <p:sp>
          <p:nvSpPr>
            <p:cNvPr id="36885" name="TextBox 59"/>
            <p:cNvSpPr txBox="1">
              <a:spLocks noChangeArrowheads="1"/>
            </p:cNvSpPr>
            <p:nvPr/>
          </p:nvSpPr>
          <p:spPr bwMode="auto">
            <a:xfrm>
              <a:off x="3962398" y="6400800"/>
              <a:ext cx="9339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Age (yr)</a:t>
              </a:r>
            </a:p>
          </p:txBody>
        </p:sp>
        <p:sp>
          <p:nvSpPr>
            <p:cNvPr id="36886" name="TextBox 60"/>
            <p:cNvSpPr txBox="1">
              <a:spLocks noChangeArrowheads="1"/>
            </p:cNvSpPr>
            <p:nvPr/>
          </p:nvSpPr>
          <p:spPr bwMode="auto">
            <a:xfrm>
              <a:off x="1905000" y="3352800"/>
              <a:ext cx="9640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Incidence</a:t>
              </a:r>
            </a:p>
          </p:txBody>
        </p:sp>
        <p:sp>
          <p:nvSpPr>
            <p:cNvPr id="36887" name="TextBox 61"/>
            <p:cNvSpPr txBox="1">
              <a:spLocks noChangeArrowheads="1"/>
            </p:cNvSpPr>
            <p:nvPr/>
          </p:nvSpPr>
          <p:spPr bwMode="auto">
            <a:xfrm>
              <a:off x="4674754" y="3776246"/>
              <a:ext cx="11224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Cumulative</a:t>
              </a:r>
              <a:br>
                <a:rPr lang="en-US" sz="1600" i="1"/>
              </a:br>
              <a:r>
                <a:rPr lang="en-US" sz="1600" i="1"/>
                <a:t>incidence</a:t>
              </a:r>
            </a:p>
          </p:txBody>
        </p:sp>
        <p:sp>
          <p:nvSpPr>
            <p:cNvPr id="36888" name="TextBox 62"/>
            <p:cNvSpPr txBox="1">
              <a:spLocks noChangeArrowheads="1"/>
            </p:cNvSpPr>
            <p:nvPr/>
          </p:nvSpPr>
          <p:spPr bwMode="auto">
            <a:xfrm>
              <a:off x="4201886" y="4920342"/>
              <a:ext cx="10861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Prevalence</a:t>
              </a:r>
            </a:p>
          </p:txBody>
        </p:sp>
        <p:sp>
          <p:nvSpPr>
            <p:cNvPr id="36889" name="TextBox 24"/>
            <p:cNvSpPr txBox="1">
              <a:spLocks noChangeArrowheads="1"/>
            </p:cNvSpPr>
            <p:nvPr/>
          </p:nvSpPr>
          <p:spPr bwMode="auto">
            <a:xfrm>
              <a:off x="7220192" y="6400800"/>
              <a:ext cx="1695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Hauser </a:t>
              </a:r>
              <a:r>
                <a:rPr lang="en-US" sz="1600" i="1"/>
                <a:t>et al</a:t>
              </a:r>
              <a:r>
                <a:rPr lang="en-US" sz="1600"/>
                <a:t>, 1983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162050"/>
          </a:xfrm>
        </p:spPr>
        <p:txBody>
          <a:bodyPr/>
          <a:lstStyle/>
          <a:p>
            <a:r>
              <a:rPr lang="en-US" sz="4000" dirty="0"/>
              <a:t>Incidence of Epilepsy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199" y="273050"/>
            <a:ext cx="4098401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429000" cy="46910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incidence in</a:t>
            </a:r>
            <a:br>
              <a:rPr lang="en-US" sz="2400" dirty="0"/>
            </a:br>
            <a:r>
              <a:rPr lang="en-US" sz="2400" dirty="0"/>
              <a:t>high-income countries ranges from 24 to 71.0 per 100,000</a:t>
            </a:r>
            <a:br>
              <a:rPr lang="en-US" sz="2400" dirty="0"/>
            </a:br>
            <a:r>
              <a:rPr lang="en-US" sz="2400" dirty="0"/>
              <a:t>per year.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 low/middle-income countries, the incidence</a:t>
            </a:r>
            <a:br>
              <a:rPr lang="en-US" sz="2400" dirty="0"/>
            </a:br>
            <a:r>
              <a:rPr lang="en-US" sz="2400" dirty="0"/>
              <a:t>is higher and can be up to 190 per 100,000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632335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Beghi</a:t>
            </a:r>
            <a:r>
              <a:rPr lang="en-US" i="1" dirty="0"/>
              <a:t>, E and Giussani, G . </a:t>
            </a:r>
            <a:r>
              <a:rPr lang="en-US" i="1" dirty="0" err="1"/>
              <a:t>Neuroepidemiology</a:t>
            </a:r>
            <a:r>
              <a:rPr lang="en-US" i="1" dirty="0"/>
              <a:t> 2018;51:216–223</a:t>
            </a:r>
          </a:p>
        </p:txBody>
      </p:sp>
    </p:spTree>
    <p:extLst>
      <p:ext uri="{BB962C8B-B14F-4D97-AF65-F5344CB8AC3E}">
        <p14:creationId xmlns:p14="http://schemas.microsoft.com/office/powerpoint/2010/main" val="418063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Distribution by Seizure Type and epilepsy syndrome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Absence epilepsy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incidence: 0.7 -8/ 100,000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prevalence: 0.1 to 0.7/ 1000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Juvenile </a:t>
            </a:r>
            <a:r>
              <a:rPr lang="en-US" sz="2400" dirty="0" err="1"/>
              <a:t>m</a:t>
            </a:r>
            <a:r>
              <a:rPr lang="en-US" sz="2400"/>
              <a:t>yoclonic</a:t>
            </a:r>
            <a:r>
              <a:rPr lang="en-US" sz="2400" dirty="0"/>
              <a:t>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incidence: 1 /100,000 persons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prevalence: 0.1 – 0.2 /1000 </a:t>
            </a:r>
            <a:r>
              <a:rPr lang="en-US" sz="1800" dirty="0"/>
              <a:t>(Jallon and </a:t>
            </a:r>
            <a:r>
              <a:rPr lang="en-US" sz="1800" dirty="0" err="1"/>
              <a:t>Latour</a:t>
            </a:r>
            <a:r>
              <a:rPr lang="en-US" sz="1800" dirty="0"/>
              <a:t>, 2005)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Infantile spasms: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incidence: 2-4.5/ 100,000 per year (</a:t>
            </a:r>
            <a:r>
              <a:rPr lang="en-US" sz="1600" dirty="0" err="1"/>
              <a:t>Trevathan</a:t>
            </a:r>
            <a:r>
              <a:rPr lang="en-US" sz="1600" dirty="0"/>
              <a:t> 1999)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Lennox </a:t>
            </a:r>
            <a:r>
              <a:rPr lang="en-US" sz="2400" dirty="0" err="1"/>
              <a:t>Gastaut</a:t>
            </a:r>
            <a:r>
              <a:rPr lang="en-US" sz="2400" dirty="0"/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incidence: 1-2 / 100,000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prevalence: 1.3 – 2.6 / 1000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                                              (Cowan, 2002)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 by age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5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63879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Hauser 1996</a:t>
            </a:r>
          </a:p>
        </p:txBody>
      </p:sp>
    </p:spTree>
    <p:extLst>
      <p:ext uri="{BB962C8B-B14F-4D97-AF65-F5344CB8AC3E}">
        <p14:creationId xmlns:p14="http://schemas.microsoft.com/office/powerpoint/2010/main" val="339703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036"/>
            <a:ext cx="8229600" cy="437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172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Hauser 1975,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Placencia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1992,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Granieri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1983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78856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2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76358"/>
              </p:ext>
            </p:extLst>
          </p:nvPr>
        </p:nvGraphicFramePr>
        <p:xfrm>
          <a:off x="1371600" y="1524000"/>
          <a:ext cx="6172200" cy="4419600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HIE, CNS infection, focal MCD, tumor, ischemic lesion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1219200" y="60198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      2      4      6      8      10      12      14      16      18      20   age in years</a:t>
            </a:r>
          </a:p>
        </p:txBody>
      </p:sp>
      <p:sp>
        <p:nvSpPr>
          <p:cNvPr id="4802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Usual age of onset and common etiologies/pathologic substrates often encountered in children with Epilepsy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2971800" y="4572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    Rasmussen encephalitis</a:t>
            </a:r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2209800" y="4572000"/>
            <a:ext cx="4343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2209800" y="4953000"/>
            <a:ext cx="434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1447800" y="38862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1447800" y="41910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2667000" y="38862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>
            <a:off x="14478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>
            <a:off x="1447800" y="38862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Line 21"/>
          <p:cNvSpPr>
            <a:spLocks noChangeShapeType="1"/>
          </p:cNvSpPr>
          <p:nvPr/>
        </p:nvSpPr>
        <p:spPr bwMode="auto">
          <a:xfrm>
            <a:off x="1524000" y="327660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Line 22"/>
          <p:cNvSpPr>
            <a:spLocks noChangeShapeType="1"/>
          </p:cNvSpPr>
          <p:nvPr/>
        </p:nvSpPr>
        <p:spPr bwMode="auto">
          <a:xfrm>
            <a:off x="1524000" y="358140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Line 23"/>
          <p:cNvSpPr>
            <a:spLocks noChangeShapeType="1"/>
          </p:cNvSpPr>
          <p:nvPr/>
        </p:nvSpPr>
        <p:spPr bwMode="auto">
          <a:xfrm>
            <a:off x="1524000" y="32766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Line 24"/>
          <p:cNvSpPr>
            <a:spLocks noChangeShapeType="1"/>
          </p:cNvSpPr>
          <p:nvPr/>
        </p:nvSpPr>
        <p:spPr bwMode="auto">
          <a:xfrm>
            <a:off x="2514600" y="32766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Line 25"/>
          <p:cNvSpPr>
            <a:spLocks noChangeShapeType="1"/>
          </p:cNvSpPr>
          <p:nvPr/>
        </p:nvSpPr>
        <p:spPr bwMode="auto">
          <a:xfrm>
            <a:off x="1447800" y="2590800"/>
            <a:ext cx="53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Line 26"/>
          <p:cNvSpPr>
            <a:spLocks noChangeShapeType="1"/>
          </p:cNvSpPr>
          <p:nvPr/>
        </p:nvSpPr>
        <p:spPr bwMode="auto">
          <a:xfrm>
            <a:off x="1447800" y="2895600"/>
            <a:ext cx="53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Line 27"/>
          <p:cNvSpPr>
            <a:spLocks noChangeShapeType="1"/>
          </p:cNvSpPr>
          <p:nvPr/>
        </p:nvSpPr>
        <p:spPr bwMode="auto">
          <a:xfrm>
            <a:off x="1447800" y="25908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Line 28"/>
          <p:cNvSpPr>
            <a:spLocks noChangeShapeType="1"/>
          </p:cNvSpPr>
          <p:nvPr/>
        </p:nvSpPr>
        <p:spPr bwMode="auto">
          <a:xfrm>
            <a:off x="1981200" y="25908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2" name="Line 29"/>
          <p:cNvSpPr>
            <a:spLocks noChangeShapeType="1"/>
          </p:cNvSpPr>
          <p:nvPr/>
        </p:nvSpPr>
        <p:spPr bwMode="auto">
          <a:xfrm>
            <a:off x="1447800" y="25908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Line 30"/>
          <p:cNvSpPr>
            <a:spLocks noChangeShapeType="1"/>
          </p:cNvSpPr>
          <p:nvPr/>
        </p:nvSpPr>
        <p:spPr bwMode="auto">
          <a:xfrm>
            <a:off x="1447800" y="54102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Line 31"/>
          <p:cNvSpPr>
            <a:spLocks noChangeShapeType="1"/>
          </p:cNvSpPr>
          <p:nvPr/>
        </p:nvSpPr>
        <p:spPr bwMode="auto">
          <a:xfrm>
            <a:off x="7086600" y="54102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Line 32"/>
          <p:cNvSpPr>
            <a:spLocks noChangeShapeType="1"/>
          </p:cNvSpPr>
          <p:nvPr/>
        </p:nvSpPr>
        <p:spPr bwMode="auto">
          <a:xfrm>
            <a:off x="1447800" y="5867400"/>
            <a:ext cx="5638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6" name="Text Box 33"/>
          <p:cNvSpPr txBox="1">
            <a:spLocks noChangeArrowheads="1"/>
          </p:cNvSpPr>
          <p:nvPr/>
        </p:nvSpPr>
        <p:spPr bwMode="auto">
          <a:xfrm>
            <a:off x="2133600" y="25908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Hemispheric or diffuse MCD</a:t>
            </a:r>
          </a:p>
        </p:txBody>
      </p:sp>
      <p:sp>
        <p:nvSpPr>
          <p:cNvPr id="42017" name="Text Box 34"/>
          <p:cNvSpPr txBox="1">
            <a:spLocks noChangeArrowheads="1"/>
          </p:cNvSpPr>
          <p:nvPr/>
        </p:nvSpPr>
        <p:spPr bwMode="auto">
          <a:xfrm>
            <a:off x="2667000" y="32766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Sturge-Weber syndrome</a:t>
            </a:r>
          </a:p>
        </p:txBody>
      </p:sp>
      <p:sp>
        <p:nvSpPr>
          <p:cNvPr id="42018" name="Text Box 35"/>
          <p:cNvSpPr txBox="1">
            <a:spLocks noChangeArrowheads="1"/>
          </p:cNvSpPr>
          <p:nvPr/>
        </p:nvSpPr>
        <p:spPr bwMode="auto">
          <a:xfrm>
            <a:off x="2803525" y="3886200"/>
            <a:ext cx="344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Genetic and metabolic disorders</a:t>
            </a:r>
          </a:p>
        </p:txBody>
      </p:sp>
      <p:sp>
        <p:nvSpPr>
          <p:cNvPr id="42019" name="Line 36"/>
          <p:cNvSpPr>
            <a:spLocks noChangeShapeType="1"/>
          </p:cNvSpPr>
          <p:nvPr/>
        </p:nvSpPr>
        <p:spPr bwMode="auto">
          <a:xfrm>
            <a:off x="2209800" y="45720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0" name="Line 37"/>
          <p:cNvSpPr>
            <a:spLocks noChangeShapeType="1"/>
          </p:cNvSpPr>
          <p:nvPr/>
        </p:nvSpPr>
        <p:spPr bwMode="auto">
          <a:xfrm>
            <a:off x="6553200" y="45720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1" name="Line 38"/>
          <p:cNvSpPr>
            <a:spLocks noChangeShapeType="1"/>
          </p:cNvSpPr>
          <p:nvPr/>
        </p:nvSpPr>
        <p:spPr bwMode="auto">
          <a:xfrm>
            <a:off x="1447800" y="5410200"/>
            <a:ext cx="5638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2" name="Line 39"/>
          <p:cNvSpPr>
            <a:spLocks noChangeShapeType="1"/>
          </p:cNvSpPr>
          <p:nvPr/>
        </p:nvSpPr>
        <p:spPr bwMode="auto">
          <a:xfrm>
            <a:off x="7086600" y="54102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3" name="Line 40"/>
          <p:cNvSpPr>
            <a:spLocks noChangeShapeType="1"/>
          </p:cNvSpPr>
          <p:nvPr/>
        </p:nvSpPr>
        <p:spPr bwMode="auto">
          <a:xfrm>
            <a:off x="1371600" y="5410200"/>
            <a:ext cx="76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4" name="Line 41"/>
          <p:cNvSpPr>
            <a:spLocks noChangeShapeType="1"/>
          </p:cNvSpPr>
          <p:nvPr/>
        </p:nvSpPr>
        <p:spPr bwMode="auto">
          <a:xfrm>
            <a:off x="7391400" y="5410200"/>
            <a:ext cx="15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5" name="Text Box 42"/>
          <p:cNvSpPr txBox="1">
            <a:spLocks noChangeArrowheads="1"/>
          </p:cNvSpPr>
          <p:nvPr/>
        </p:nvSpPr>
        <p:spPr bwMode="auto">
          <a:xfrm>
            <a:off x="304800" y="6340475"/>
            <a:ext cx="8077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Gupta A, Wylie E. Presurgical assessment of the Epilepsies with Clinical Neurophysiology and Functional Imaging. 2004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1314612" y="2682191"/>
            <a:ext cx="6759251" cy="1795630"/>
          </a:xfrm>
          <a:prstGeom prst="rect">
            <a:avLst/>
          </a:prstGeom>
        </p:spPr>
        <p:txBody>
          <a:bodyPr vert="horz" lIns="51435" tIns="25718" rIns="51435" bIns="25718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DISCLOSURES</a:t>
            </a:r>
            <a:r>
              <a:rPr kumimoji="0" 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  <a:p>
            <a:pPr marL="257175" marR="0" lvl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Disclosure of Financial Relationships</a:t>
            </a:r>
          </a:p>
          <a:p>
            <a:pPr marL="514350" marR="0" lvl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None</a:t>
            </a:r>
          </a:p>
          <a:p>
            <a:pPr marL="257175" marR="0" lvl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rgbClr val="1BB1B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57175" marR="0" lvl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Off-Label Usage</a:t>
            </a:r>
          </a:p>
          <a:p>
            <a:pPr marL="514350" marR="0" lvl="1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noFill/>
                </a:ln>
                <a:solidFill>
                  <a:srgbClr val="1BB1B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None</a:t>
            </a:r>
          </a:p>
          <a:p>
            <a:pPr marL="257175" lvl="1" algn="l" defTabSz="514350" fontAlgn="auto">
              <a:spcAft>
                <a:spcPts val="0"/>
              </a:spcAft>
              <a:defRPr/>
            </a:pPr>
            <a:endParaRPr lang="en-US" altLang="en-US" sz="8400" b="1" dirty="0">
              <a:solidFill>
                <a:srgbClr val="1BB1B1"/>
              </a:solidFill>
              <a:latin typeface="Century Gothic" panose="020B0502020202020204" pitchFamily="34" charset="0"/>
            </a:endParaRPr>
          </a:p>
          <a:p>
            <a:pPr marL="257175" lvl="1" algn="l" defTabSz="514350" fontAlgn="auto">
              <a:spcAft>
                <a:spcPts val="0"/>
              </a:spcAft>
              <a:defRPr/>
            </a:pPr>
            <a:r>
              <a:rPr lang="en-US" altLang="en-US" sz="8000" dirty="0">
                <a:solidFill>
                  <a:srgbClr val="1BB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</a:t>
            </a:r>
            <a:r>
              <a:rPr lang="en-US" altLang="en-US" sz="8000" i="1" dirty="0">
                <a:solidFill>
                  <a:srgbClr val="1BB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tables/slides from Dr. Leeman-</a:t>
            </a:r>
            <a:r>
              <a:rPr lang="en-US" altLang="en-US" sz="8000" i="1" dirty="0" err="1">
                <a:solidFill>
                  <a:srgbClr val="1BB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Markowski</a:t>
            </a:r>
            <a:r>
              <a:rPr lang="en-US" altLang="en-US" sz="8000" i="1" dirty="0">
                <a:solidFill>
                  <a:srgbClr val="1BB1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 previous lecture 2015.</a:t>
            </a:r>
            <a:endParaRPr lang="en-US" sz="8000" i="1" dirty="0">
              <a:solidFill>
                <a:srgbClr val="1BB1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1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rgbClr val="1BB1B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1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50" b="1" i="0" u="none" strike="noStrike" kern="1200" cap="none" spc="0" normalizeH="0" baseline="0" noProof="0" dirty="0">
              <a:ln>
                <a:noFill/>
              </a:ln>
              <a:solidFill>
                <a:srgbClr val="1BB1B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B6E9F-C340-479C-A0B2-E259BC9EE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44" y="1378395"/>
            <a:ext cx="2121592" cy="8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Common seizure type varies by age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62831"/>
            <a:ext cx="7316870" cy="361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275976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Generalized-onset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Greatest in first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Most common ages 0-5 years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951947"/>
            <a:ext cx="457200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Partial-onset</a:t>
            </a:r>
          </a:p>
          <a:p>
            <a:r>
              <a:rPr lang="en-US" dirty="0"/>
              <a:t>At least 2-fold increase &gt; 24 years</a:t>
            </a:r>
          </a:p>
          <a:p>
            <a:r>
              <a:rPr lang="en-US" dirty="0"/>
              <a:t>5-fold increase ≥ 75 years</a:t>
            </a:r>
          </a:p>
          <a:p>
            <a:r>
              <a:rPr lang="en-US" dirty="0"/>
              <a:t>Symptomatic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598" y="5181600"/>
            <a:ext cx="323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Focal/Partial-onset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At least 2-fold increase &gt; 24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5-fold increase ≥ 75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Symptomatic</a:t>
            </a:r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1881266" y="2627314"/>
            <a:ext cx="914400" cy="19812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4998" y="2897198"/>
            <a:ext cx="9509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2375941" y="4608514"/>
            <a:ext cx="0" cy="63166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06" y="4013090"/>
            <a:ext cx="7127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25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/>
              <a:t>Epilepsy risk in special populations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25.8% with mental retardation (MR)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13% with cerebral palsy (CP)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50% with both CP and MR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10% with Alzheimer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22% with stroke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33% with single unprovoked seizure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Definitions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FFFF99"/>
                </a:solidFill>
              </a:rPr>
              <a:t>Active epilepsy</a:t>
            </a:r>
            <a:r>
              <a:rPr lang="en-US"/>
              <a:t> – 1 seizure has occurred in the preceding period (2-5 years).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FFFF99"/>
                </a:solidFill>
              </a:rPr>
              <a:t>Remission</a:t>
            </a:r>
            <a:r>
              <a:rPr lang="en-US"/>
              <a:t> -  no seizure has occurred in the preceding period (2-5 years).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Remission of Treated Epilepsy 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Community-based study Rochester, MN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- 75% had 5 year remission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The National General Practice Study of Epilepsy in United Kingdom (prospective study)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-  60% had 5 year remission </a:t>
            </a:r>
            <a:r>
              <a:rPr lang="en-US" sz="2000" dirty="0"/>
              <a:t>(9 years follow up)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99"/>
                </a:solidFill>
              </a:rPr>
              <a:t>**** </a:t>
            </a:r>
            <a:r>
              <a:rPr lang="en-US" sz="2800" dirty="0"/>
              <a:t> </a:t>
            </a:r>
            <a:r>
              <a:rPr lang="en-US" sz="2800" u="sng" dirty="0"/>
              <a:t>Nearly 70% expected to enter remission</a:t>
            </a:r>
            <a:r>
              <a:rPr lang="en-US" sz="2800" dirty="0"/>
              <a:t>.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6105993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Shafer SQ et al </a:t>
            </a:r>
            <a:r>
              <a:rPr lang="en-US" sz="1800" i="1" dirty="0" err="1"/>
              <a:t>Epilepsia</a:t>
            </a:r>
            <a:r>
              <a:rPr lang="en-US" sz="1800" i="1" dirty="0"/>
              <a:t> 1988;  </a:t>
            </a:r>
            <a:r>
              <a:rPr lang="en-US" sz="1800" i="1" dirty="0" err="1"/>
              <a:t>Cockerell</a:t>
            </a:r>
            <a:r>
              <a:rPr lang="en-US" sz="1800" i="1" dirty="0"/>
              <a:t> OC et al </a:t>
            </a:r>
            <a:r>
              <a:rPr lang="en-US" sz="1800" i="1" dirty="0" err="1"/>
              <a:t>Epilepsia</a:t>
            </a:r>
            <a:r>
              <a:rPr lang="en-US" sz="1800" i="1" dirty="0"/>
              <a:t> 1997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Remission of Treated Epilepsy</a:t>
            </a:r>
            <a:br>
              <a:rPr lang="en-US" dirty="0"/>
            </a:br>
            <a:r>
              <a:rPr lang="en-US" sz="2800" dirty="0"/>
              <a:t>Terminal remission data from selected studies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1196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8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Reference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Study setting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Special study features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No. of patients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Median follow-up (years)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Years in remission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% in remission at median follow-up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1">
                <a:tc>
                  <a:txBody>
                    <a:bodyPr/>
                    <a:lstStyle/>
                    <a:p>
                      <a:r>
                        <a:rPr lang="en-US" sz="1400" dirty="0" err="1"/>
                        <a:t>Elwes</a:t>
                      </a:r>
                      <a:r>
                        <a:rPr lang="en-US" sz="1400" dirty="0"/>
                        <a:t> et a. (32)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Hospital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106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5.5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79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/>
                        <a:t>Shafer et al. (29)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Community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432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/>
                        <a:t>Collaborative</a:t>
                      </a:r>
                      <a:r>
                        <a:rPr lang="en-US" sz="1400" baseline="0" dirty="0"/>
                        <a:t> Group (33)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Hospital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280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 err="1"/>
                        <a:t>Cockerell</a:t>
                      </a:r>
                      <a:r>
                        <a:rPr lang="en-US" sz="1400" dirty="0"/>
                        <a:t> et al. (14)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Community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Definite epilepsy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564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68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/>
                        <a:t>Sillanpaa et al. (34)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Hospital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Children only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176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93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 err="1"/>
                        <a:t>Lindsten</a:t>
                      </a:r>
                      <a:r>
                        <a:rPr lang="en-US" sz="1400" dirty="0"/>
                        <a:t> et al. (35)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Community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233363" lvl="1" indent="0"/>
                      <a:r>
                        <a:rPr lang="en-US" sz="1400" dirty="0"/>
                        <a:t>≥1 baseline seizure</a:t>
                      </a:r>
                    </a:p>
                    <a:p>
                      <a:pPr marL="23336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≥2</a:t>
                      </a:r>
                      <a:r>
                        <a:rPr lang="en-US" sz="1400" baseline="0" dirty="0"/>
                        <a:t> b</a:t>
                      </a:r>
                      <a:r>
                        <a:rPr lang="en-US" sz="1400" dirty="0"/>
                        <a:t>aseline seizures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107</a:t>
                      </a:r>
                    </a:p>
                    <a:p>
                      <a:r>
                        <a:rPr lang="en-US" sz="1400" dirty="0"/>
                        <a:t>89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  <a:p>
                      <a:r>
                        <a:rPr lang="en-US" sz="1400" dirty="0"/>
                        <a:t>9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5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  <a:p>
                      <a:r>
                        <a:rPr lang="en-US" sz="1400" dirty="0"/>
                        <a:t>58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143" name="TextBox 3"/>
          <p:cNvSpPr txBox="1">
            <a:spLocks noChangeArrowheads="1"/>
          </p:cNvSpPr>
          <p:nvPr/>
        </p:nvSpPr>
        <p:spPr bwMode="auto">
          <a:xfrm>
            <a:off x="533400" y="613519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From Kwan P, Sander JW. The natural history of epilepsy: an epidemiological view. J </a:t>
            </a:r>
            <a:r>
              <a:rPr lang="en-US" i="1" dirty="0" err="1"/>
              <a:t>Neurol</a:t>
            </a:r>
            <a:r>
              <a:rPr lang="en-US" i="1" dirty="0"/>
              <a:t> </a:t>
            </a:r>
            <a:r>
              <a:rPr lang="en-US" i="1" dirty="0" err="1"/>
              <a:t>Neurosurg</a:t>
            </a:r>
            <a:r>
              <a:rPr lang="en-US" i="1" dirty="0"/>
              <a:t> Psychiatry. 2004; 75: 1376-1381.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Relapse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7637"/>
            <a:ext cx="777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u="sng" dirty="0"/>
              <a:t>High risk of relapse</a:t>
            </a:r>
            <a:r>
              <a:rPr lang="en-US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sz="2800" dirty="0"/>
              <a:t>unrecognized minor seizure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long history of seizure before remission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structural brain lesion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abnormal neurologic signs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Learning disability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past history of relapse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more than one seizure type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5800" y="5943600"/>
            <a:ext cx="762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MRC Antiepileptic drug withdrawal group. Randomised study of antiepileptic drug withdrawal in patients in remission. Lancet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Intractable Epilepsy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5-10% of epilepsy cases  become refractory.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60% with focal seizures.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 etiology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 younger age at onset (&lt;1 year old)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 high initial seizure frequency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 mental retardation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Intractable Epilepsy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Prospective study: 613 children with newly diagnosed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10% met criteria for intractable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</a:t>
            </a:r>
            <a:r>
              <a:rPr lang="en-US" sz="2000" dirty="0"/>
              <a:t>( failure of &gt; 2 seizure meds, &gt;1 seizure /month,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over 18 month period)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 </a:t>
            </a:r>
            <a:r>
              <a:rPr lang="en-US" sz="2400" u="sng" dirty="0"/>
              <a:t>Increased risk of developing intractable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cryptogenic/symptomatic generalized syndromes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high initial seizure frequency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focal slowing on EEG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Berg, AT et al. Early development of intractable epilepsy in children: a prospective study. Neurology 2001.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63% become seizure-free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likely if idiopathic and ≤ 20 seizures prior to treatment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AED #1:   47% seizure-free</a:t>
            </a:r>
          </a:p>
          <a:p>
            <a:pPr marL="283464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AED #2:  13% seizure-free </a:t>
            </a:r>
          </a:p>
          <a:p>
            <a:pPr marL="283464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AED #3:  1% seizure-free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3% seizure-free with two AEDs in combination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Reason for failure is important predictor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228600"/>
            <a:ext cx="8669337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978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Mortality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u="sng" dirty="0"/>
              <a:t> </a:t>
            </a:r>
            <a:r>
              <a:rPr lang="en-US" b="1" u="sng" dirty="0">
                <a:solidFill>
                  <a:srgbClr val="FFFF99"/>
                </a:solidFill>
              </a:rPr>
              <a:t>Standardized mortality rate (SMR)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</a:t>
            </a:r>
            <a:r>
              <a:rPr lang="en-US" sz="2800" i="1" dirty="0"/>
              <a:t>observed no. of deaths in an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/>
              <a:t>         population to that expected based on the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/>
              <a:t>         age and sex – specific mortality in 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/>
              <a:t>         population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8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SMR  -  2-3 x higher in patients with epilepsy.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Highest in children and &gt;75 years old.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Increased in remote symptomatic cases</a:t>
            </a:r>
            <a:endParaRPr lang="en-US" sz="2000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800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828800" y="62484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Lhatoo et al Mortality in epilepsy Ann Neurol 2001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Epidemiology - Outline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Incidence and prevalence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Natural history of epilepsy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recurrence after a single seizure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intractability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remission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relapse after medication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withdrawal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mortality  (SUDEP)</a:t>
            </a:r>
          </a:p>
        </p:txBody>
      </p:sp>
      <p:pic>
        <p:nvPicPr>
          <p:cNvPr id="22532" name="Picture 6" descr="ANd9GcSakqnoExGhJeIeeJQVlg4qI1kXRBFnzeGZQi2G7dm0Yw7QZHSX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2517898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Mortality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99"/>
                </a:solidFill>
              </a:rPr>
              <a:t>Major causes</a:t>
            </a:r>
            <a:r>
              <a:rPr lang="en-US" sz="3600" dirty="0"/>
              <a:t>: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a. </a:t>
            </a:r>
            <a:r>
              <a:rPr lang="en-US" u="sng" dirty="0"/>
              <a:t>Epilepsy- related deaths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    SUDEP, Status epilepticus, accidents     and suicide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b. </a:t>
            </a:r>
            <a:r>
              <a:rPr lang="en-US" u="sng" dirty="0"/>
              <a:t>Deaths related to the underlying cause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c. </a:t>
            </a:r>
            <a:r>
              <a:rPr lang="en-US" sz="2800" u="sng" dirty="0"/>
              <a:t>Deaths unrelated to the underlying cause</a:t>
            </a:r>
            <a:r>
              <a:rPr lang="en-US" sz="2800" dirty="0"/>
              <a:t>             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    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br>
              <a:rPr lang="en-US" sz="3200" b="1" dirty="0"/>
            </a:br>
            <a:r>
              <a:rPr lang="en-US" sz="4000" b="1" dirty="0"/>
              <a:t>Causes of Death in Epilepsy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Unrelated deaths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Neoplasms outside the central nervous system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Ischemic heart disease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Pneumonia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Others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3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Related to underlying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724400" y="2590800"/>
            <a:ext cx="4041775" cy="35052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Brain tumors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Cerebrovascular disease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Cerebral infection-abscesses and encephalitis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Inherited disorders, e.g., Batten’s disease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4419600" y="5784486"/>
            <a:ext cx="426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 err="1"/>
              <a:t>Nashef</a:t>
            </a:r>
            <a:r>
              <a:rPr lang="en-US" sz="1800" i="1" dirty="0"/>
              <a:t> L, </a:t>
            </a:r>
            <a:r>
              <a:rPr lang="en-US" sz="1800" i="1" dirty="0" err="1"/>
              <a:t>Shorvon</a:t>
            </a:r>
            <a:r>
              <a:rPr lang="en-US" sz="1800" i="1" dirty="0"/>
              <a:t> SD. Mortality in epilepsy. </a:t>
            </a:r>
            <a:r>
              <a:rPr lang="en-US" sz="1800" i="1" dirty="0" err="1"/>
              <a:t>Epilepsia</a:t>
            </a:r>
            <a:r>
              <a:rPr lang="en-US" sz="1800" i="1" dirty="0"/>
              <a:t>. 1997; 38: 1059-1061.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  <p:bldP spid="5" grpId="0" build="p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br>
              <a:rPr lang="en-US" sz="3200" b="1" dirty="0"/>
            </a:br>
            <a:r>
              <a:rPr lang="en-US" sz="4000" b="1" dirty="0"/>
              <a:t>Causes of Death in Epilepsy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24000"/>
            <a:ext cx="68580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FF99"/>
                </a:solidFill>
              </a:rPr>
              <a:t>Epilepsy-related deaths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Suicide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Treatment-related deaths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Idiosyncratic drug reactions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Medication adverse effects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Seizure-related deaths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Status </a:t>
            </a:r>
            <a:r>
              <a:rPr lang="en-US" sz="2000" dirty="0" err="1"/>
              <a:t>epilepticus</a:t>
            </a:r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Trauma, burns, drowning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Asphyxiation, aspiration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Aspiration pneumonia after a seizure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Sudden unexpected death in epilepsy (SUDEP)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5383967" y="5934670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 err="1"/>
              <a:t>Nashef</a:t>
            </a:r>
            <a:r>
              <a:rPr lang="en-US" sz="1800" i="1" dirty="0"/>
              <a:t> L, </a:t>
            </a:r>
            <a:r>
              <a:rPr lang="en-US" sz="1800" i="1" dirty="0" err="1"/>
              <a:t>Shorvon</a:t>
            </a:r>
            <a:r>
              <a:rPr lang="en-US" sz="1800" i="1" dirty="0"/>
              <a:t> SD. Mortality in epilepsy. </a:t>
            </a:r>
            <a:r>
              <a:rPr lang="en-US" sz="1800" i="1" dirty="0" err="1"/>
              <a:t>Epilepsia</a:t>
            </a:r>
            <a:r>
              <a:rPr lang="en-US" sz="1800" i="1" dirty="0"/>
              <a:t>. 1997; 38: 1059-1061.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r>
              <a:rPr lang="en-US" b="1" dirty="0"/>
              <a:t>Mortality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43800" cy="453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131" y="57150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SUDEP is the cause of death in 4-17% of unselected cases, 50% of refractory epilepsy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SUDEP most common with recurrent generalized seizures, polypharmacy, coexisting </a:t>
            </a:r>
          </a:p>
          <a:p>
            <a:pPr marL="34747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neurologic disease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536318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Barooni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8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/>
              <a:t>The true incidence of epilepsy- related deaths is unknown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- U.S. national mortality records provide grossly incomplete data on epilepsy.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99"/>
                </a:solidFill>
              </a:rPr>
              <a:t>Sudden unexpected death in epilepsy (SUDEP)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     occurs from a </a:t>
            </a:r>
            <a:r>
              <a:rPr lang="en-US" dirty="0" err="1"/>
              <a:t>nontraumatic</a:t>
            </a:r>
            <a:r>
              <a:rPr lang="en-US" dirty="0"/>
              <a:t> death with no obvious cause of death by postmortem examination.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Mechanism not fully understood.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</a:t>
            </a:r>
            <a:r>
              <a:rPr lang="en-US" sz="2400" dirty="0"/>
              <a:t>(proposed: cardiac arrhythmia, respiratory depression,   	             cerebral autonomic dysfunction)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38"/>
            <a:ext cx="4419600" cy="676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457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1800" b="1" u="sng" dirty="0">
                <a:solidFill>
                  <a:srgbClr val="FFFF00"/>
                </a:solidFill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</a:rPr>
              <a:t>Mechanism not fully </a:t>
            </a:r>
            <a:r>
              <a:rPr lang="en-US" altLang="en-US" sz="2400" b="1" dirty="0">
                <a:solidFill>
                  <a:srgbClr val="FF0000"/>
                </a:solidFill>
              </a:rPr>
              <a:t>	</a:t>
            </a:r>
            <a:r>
              <a:rPr lang="en-US" altLang="en-US" sz="2400" b="1" u="sng" dirty="0">
                <a:solidFill>
                  <a:srgbClr val="FF0000"/>
                </a:solidFill>
              </a:rPr>
              <a:t>understood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180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1800" dirty="0"/>
              <a:t>  </a:t>
            </a:r>
            <a:r>
              <a:rPr lang="en-US" altLang="en-US" sz="2400" dirty="0"/>
              <a:t>Possibly multifactorial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   proposed: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     - cardiac arrhythmia,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     - respiratory depression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     - cerebral autonomic 	dysfunction     	</a:t>
            </a:r>
            <a:r>
              <a:rPr lang="en-US" altLang="en-US" sz="1800" dirty="0"/>
              <a:t>(dysregulation of systemic 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dirty="0"/>
              <a:t>                  cerebral  circulation)</a:t>
            </a:r>
          </a:p>
          <a:p>
            <a:pPr eaLnBrk="1" hangingPunct="1"/>
            <a:r>
              <a:rPr lang="en-US" altLang="en-US" sz="2400" dirty="0"/>
              <a:t>     - seizure-induced hormonal   	and metabolic changes </a:t>
            </a:r>
          </a:p>
          <a:p>
            <a:pPr eaLnBrk="1" hangingPunct="1"/>
            <a:r>
              <a:rPr lang="en-US" altLang="en-US" sz="2400" dirty="0"/>
              <a:t> 	</a:t>
            </a:r>
            <a:r>
              <a:rPr lang="en-US" altLang="en-US" sz="1800" dirty="0"/>
              <a:t>(during and after  seizures)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SUDEP - Mechanism</a:t>
            </a:r>
          </a:p>
        </p:txBody>
      </p:sp>
    </p:spTree>
    <p:extLst>
      <p:ext uri="{BB962C8B-B14F-4D97-AF65-F5344CB8AC3E}">
        <p14:creationId xmlns:p14="http://schemas.microsoft.com/office/powerpoint/2010/main" val="1781732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FF00"/>
                </a:solidFill>
              </a:rPr>
              <a:t>Genes associated with sudden unexpected death in epilepsy (SUDEP).</a:t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248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i="1" dirty="0" err="1"/>
              <a:t>Bagnall</a:t>
            </a:r>
            <a:r>
              <a:rPr lang="en-US" altLang="en-US" sz="1600" i="1" dirty="0"/>
              <a:t> et al. Genetics Basis of Sudden Unexpected Death in Epilepsy. Neurology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64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3" y="152400"/>
            <a:ext cx="8858250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3" y="1560512"/>
            <a:ext cx="4846637" cy="52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560512"/>
            <a:ext cx="38220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n= 1200 respondents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U.S. and Canadian neurologists rarely discuss SUDEP with all patients with epilepsy/caregivers.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Only 6.8 %  discussed SUDEP nearly all the time.</a:t>
            </a: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Nearly 60% of the respondents stated  that </a:t>
            </a:r>
            <a:r>
              <a:rPr lang="en-US" sz="1600" dirty="0" err="1">
                <a:solidFill>
                  <a:srgbClr val="FFFF00"/>
                </a:solidFill>
              </a:rPr>
              <a:t>rxn</a:t>
            </a:r>
            <a:r>
              <a:rPr lang="en-US" sz="1600" dirty="0">
                <a:solidFill>
                  <a:srgbClr val="FFFF00"/>
                </a:solidFill>
              </a:rPr>
              <a:t> was negative.</a:t>
            </a:r>
          </a:p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assessment of SUDEP risk factors revealed that most neurologists (82.8%) have limited knowledge about this subject.</a:t>
            </a:r>
          </a:p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Surveys of physicians in the UK and Italy: most physicians do not discuss SUDEP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" y="6130326"/>
            <a:ext cx="12620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09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Practice guideline summary: Sudden expected death in epilepsy incidence rates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cabacar\Desktop\IMG_83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39345"/>
          <a:stretch/>
        </p:blipFill>
        <p:spPr bwMode="auto">
          <a:xfrm>
            <a:off x="457200" y="1752600"/>
            <a:ext cx="8229600" cy="45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31373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Harden C et al. Neurology April 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4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r>
              <a:rPr lang="en-US" b="1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800" dirty="0"/>
              <a:t>Epilepsy is the 4th most common neurological condition</a:t>
            </a:r>
          </a:p>
          <a:p>
            <a:r>
              <a:rPr lang="en-US" sz="2800" dirty="0"/>
              <a:t>Approximately 2.2 million people in the US have epilepsy</a:t>
            </a:r>
          </a:p>
          <a:p>
            <a:r>
              <a:rPr lang="en-US" sz="2800" dirty="0"/>
              <a:t>Epilepsy affects more than 65 million people worldwide (0.5-1%)</a:t>
            </a:r>
          </a:p>
          <a:p>
            <a:r>
              <a:rPr lang="en-US" sz="2800" dirty="0"/>
              <a:t>These numbers are increasing (better diagnostic tools, aging), but may still be underestimates.</a:t>
            </a:r>
          </a:p>
          <a:p>
            <a:pPr marL="0" indent="0">
              <a:buNone/>
            </a:pPr>
            <a:r>
              <a:rPr lang="en-US" sz="2000" dirty="0"/>
              <a:t>									                                  </a:t>
            </a:r>
            <a:r>
              <a:rPr lang="en-US" sz="2000" i="1" dirty="0"/>
              <a:t>(IOM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59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SUDEP -incidence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SUDEP risk in children with epilepsy:</a:t>
            </a:r>
          </a:p>
          <a:p>
            <a:pPr marL="0" indent="0">
              <a:buNone/>
            </a:pPr>
            <a:r>
              <a:rPr lang="en-US" dirty="0"/>
              <a:t>      0.22/1,000 patient-years </a:t>
            </a:r>
          </a:p>
          <a:p>
            <a:pPr marL="0" indent="0">
              <a:buNone/>
            </a:pPr>
            <a:r>
              <a:rPr lang="en-US" dirty="0"/>
              <a:t>               (95% Cl 0.16-0.31)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SUDEP risk in adults with epilepsy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1.2/1,000 patient-years</a:t>
            </a:r>
          </a:p>
          <a:p>
            <a:pPr marL="0" indent="0">
              <a:buNone/>
            </a:pPr>
            <a:r>
              <a:rPr lang="en-US" dirty="0"/>
              <a:t>                (95% Cl 0.64-2.32)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076013"/>
            <a:ext cx="441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Harden C et al. Neurology April 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71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SUDEP Incidence </a:t>
            </a:r>
            <a:br>
              <a:rPr lang="en-US" sz="3600" dirty="0"/>
            </a:br>
            <a:r>
              <a:rPr lang="en-US" sz="3600" dirty="0"/>
              <a:t>(Based on twelve Class 1 studies)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417786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2400" b="1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SUDEP/1,000 patient-years (confidence interval)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Confidence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0.58 (0.31-1.08)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Childhood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0.22 (0.16-0.31)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Adulthood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1.2 (0.64-2.32)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6248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/>
              <a:t>Harden C et al. Neurology April 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92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39825"/>
          </a:xfrm>
        </p:spPr>
        <p:txBody>
          <a:bodyPr/>
          <a:lstStyle/>
          <a:p>
            <a:r>
              <a:rPr lang="en-US" dirty="0"/>
              <a:t>Incidence recommendation 1:</a:t>
            </a:r>
            <a:br>
              <a:rPr lang="en-US" dirty="0"/>
            </a:br>
            <a:r>
              <a:rPr lang="en-US" dirty="0"/>
              <a:t>SUDEP incidence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Level B</a:t>
            </a:r>
          </a:p>
          <a:p>
            <a:r>
              <a:rPr lang="en-US" dirty="0"/>
              <a:t>There is a rare risk of SUDEP.</a:t>
            </a:r>
          </a:p>
          <a:p>
            <a:r>
              <a:rPr lang="en-US" dirty="0"/>
              <a:t>In 1 year, SUDEP typically affects </a:t>
            </a:r>
            <a:r>
              <a:rPr lang="en-US" u="sng" dirty="0"/>
              <a:t>1 in 4,500 children with epilepsy</a:t>
            </a:r>
            <a:r>
              <a:rPr lang="en-US" dirty="0"/>
              <a:t>; in other words, annually, 4,499 of 4,500 children will not be affected by SUDEP.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94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Harden C et al. Neurology April  2017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201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recommendation 2: SUDEP incidence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Level B</a:t>
            </a:r>
          </a:p>
          <a:p>
            <a:r>
              <a:rPr lang="en-US" dirty="0"/>
              <a:t>There is a small risk of SUDEP.</a:t>
            </a:r>
          </a:p>
          <a:p>
            <a:r>
              <a:rPr lang="en-US" dirty="0"/>
              <a:t>In 1 year, SUDEP typically affects </a:t>
            </a:r>
            <a:r>
              <a:rPr lang="en-US" u="sng" dirty="0"/>
              <a:t>1 in 1,000 adults with epilepsy</a:t>
            </a:r>
            <a:r>
              <a:rPr lang="en-US" dirty="0"/>
              <a:t>; in other words, annually, 999 of 1,000 adults will not be affected by SUDEP.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1200"/>
            <a:ext cx="60055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37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z="3200" b="1" dirty="0"/>
              <a:t>SUDEP Risk factors </a:t>
            </a:r>
            <a:r>
              <a:rPr lang="en-US" sz="2400" dirty="0"/>
              <a:t>(Based on 6 Class I and 16 Class II articles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657070"/>
              </p:ext>
            </p:extLst>
          </p:nvPr>
        </p:nvGraphicFramePr>
        <p:xfrm>
          <a:off x="533400" y="1295400"/>
          <a:ext cx="8229600" cy="499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66">
                <a:tc>
                  <a:txBody>
                    <a:bodyPr/>
                    <a:lstStyle/>
                    <a:p>
                      <a:r>
                        <a:rPr lang="en-US" sz="2400" b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Odds Ratio (Cl)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Confidence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5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Presence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of GTCs vs lack of GTCS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10 (17-14)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91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Frequency of GTCS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 5.07 (2.94-8.76) for 1-2 GTCS per year and OR 15.46 (9.92-24.10) for </a:t>
                      </a:r>
                      <a:r>
                        <a:rPr lang="en-US" sz="1600" baseline="0" dirty="0"/>
                        <a:t> &gt;3 GTCS per 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5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Not being seizure-free for 1-5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4.7</a:t>
                      </a:r>
                      <a:r>
                        <a:rPr lang="en-US" sz="1600" baseline="0" dirty="0"/>
                        <a:t> (1.4-16)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93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Not adding an AED when patients are medically refractory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6 (2-20)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35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Nocturnal supervision (risk reduction)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0.4</a:t>
                      </a:r>
                      <a:r>
                        <a:rPr lang="en-US" sz="1600" baseline="0" dirty="0"/>
                        <a:t> (0.2-0.8)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93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Use of nocturnal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listening device (risk reduction)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0.1</a:t>
                      </a:r>
                      <a:r>
                        <a:rPr lang="en-US" sz="1600" baseline="0" dirty="0"/>
                        <a:t> (0.0.3)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24600"/>
            <a:ext cx="60055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65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SUDEP Risk factors </a:t>
            </a:r>
            <a:r>
              <a:rPr lang="en-US" sz="3200" dirty="0"/>
              <a:t>(Based on 6 Class I and 16 Class II articles)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Major risk factor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    </a:t>
            </a:r>
            <a:r>
              <a:rPr lang="en-US" b="1" u="sng" dirty="0">
                <a:solidFill>
                  <a:srgbClr val="FFFF99"/>
                </a:solidFill>
              </a:rPr>
              <a:t>Presence and frequency of GTCS.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- if with &gt;3 GTCS per year, with 15-fold</a:t>
            </a:r>
          </a:p>
          <a:p>
            <a:pPr marL="0" indent="0">
              <a:buNone/>
            </a:pPr>
            <a:r>
              <a:rPr lang="en-US" dirty="0"/>
              <a:t>      increased risk of SUDEP.</a:t>
            </a:r>
          </a:p>
          <a:p>
            <a:pPr marL="0" indent="0">
              <a:buNone/>
            </a:pPr>
            <a:r>
              <a:rPr lang="en-US" dirty="0"/>
              <a:t>    - moderate confidence in the evidence</a:t>
            </a:r>
          </a:p>
          <a:p>
            <a:pPr marL="0" indent="0">
              <a:buNone/>
            </a:pPr>
            <a:r>
              <a:rPr lang="en-US" dirty="0"/>
              <a:t>      from 2 Class II studies.</a:t>
            </a:r>
          </a:p>
        </p:txBody>
      </p:sp>
    </p:spTree>
    <p:extLst>
      <p:ext uri="{BB962C8B-B14F-4D97-AF65-F5344CB8AC3E}">
        <p14:creationId xmlns:p14="http://schemas.microsoft.com/office/powerpoint/2010/main" val="612186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5187"/>
          </a:xfrm>
        </p:spPr>
        <p:txBody>
          <a:bodyPr/>
          <a:lstStyle/>
          <a:p>
            <a:r>
              <a:rPr lang="en-US" sz="2800" b="1" dirty="0"/>
              <a:t>AAN/AES: Practice Guideline: SUDEP Incidence Rates and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67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b="1" i="1" dirty="0">
                <a:solidFill>
                  <a:srgbClr val="FFFF99"/>
                </a:solidFill>
              </a:rPr>
              <a:t>The evidence is </a:t>
            </a:r>
            <a:r>
              <a:rPr lang="en-US" sz="2000" b="1" i="1" u="sng" dirty="0">
                <a:solidFill>
                  <a:srgbClr val="FFFF99"/>
                </a:solidFill>
              </a:rPr>
              <a:t>low</a:t>
            </a:r>
            <a:r>
              <a:rPr lang="en-US" sz="2000" b="1" i="1" dirty="0">
                <a:solidFill>
                  <a:srgbClr val="FFFF99"/>
                </a:solidFill>
              </a:rPr>
              <a:t> that the following factors are associated with altering SUDEP risk</a:t>
            </a:r>
            <a:r>
              <a:rPr lang="en-US" sz="2000" b="1" i="1" dirty="0">
                <a:solidFill>
                  <a:srgbClr val="FFFF00"/>
                </a:solidFill>
              </a:rPr>
              <a:t>:</a:t>
            </a:r>
            <a:endParaRPr lang="en-US" sz="2000" b="1" i="1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Nocturnal seizures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Any specific AED (none associated specifically with increased risk)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LTG use in women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Never having been treated with an AED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Number of AEDs used overall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Heart rate variability (not 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Extratemporal</a:t>
            </a:r>
            <a:r>
              <a:rPr lang="en-US" sz="1800" dirty="0"/>
              <a:t> epilepsy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Intellectual disability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Male gender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Anxiolytic drug use (associated with increased risk) 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9946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229600" cy="838200"/>
          </a:xfrm>
        </p:spPr>
        <p:txBody>
          <a:bodyPr/>
          <a:lstStyle/>
          <a:p>
            <a:r>
              <a:rPr lang="en-US" sz="2800" b="1" dirty="0"/>
              <a:t>AAN/AES: Practice Guideline: SUDEP Incidence Rates and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The evidence is </a:t>
            </a:r>
            <a:r>
              <a:rPr lang="en-US" sz="2400" b="1" i="1" u="sng" dirty="0">
                <a:solidFill>
                  <a:srgbClr val="FFFF00"/>
                </a:solidFill>
              </a:rPr>
              <a:t>very low</a:t>
            </a:r>
            <a:r>
              <a:rPr lang="en-US" sz="2400" b="1" i="1" dirty="0">
                <a:solidFill>
                  <a:srgbClr val="FFFF00"/>
                </a:solidFill>
              </a:rPr>
              <a:t> that the following factors are associated with altering SUDEP risk:</a:t>
            </a:r>
            <a:endParaRPr lang="en-US" sz="2400" i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Overall seizure frequency when evaluated by using all seizure types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Medically refractory epilepsy vs not having well-controlled seizures defined as no seizures for the past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Monotherapy vs </a:t>
            </a:r>
            <a:r>
              <a:rPr lang="en-US" sz="1800" dirty="0" err="1"/>
              <a:t>polytherapy</a:t>
            </a: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CBZ, PHT, or VPA levels that are above, below, or within the reference range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Psychotropic drug 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Mental health disorders, lung disorders, or alcohol 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1874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839200" cy="838200"/>
          </a:xfrm>
        </p:spPr>
        <p:txBody>
          <a:bodyPr/>
          <a:lstStyle/>
          <a:p>
            <a:r>
              <a:rPr lang="en-US" sz="3200" b="1" dirty="0"/>
              <a:t>AAN/AES: Practice Guideline: SUDEP Incidence Rates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i="1" dirty="0">
                <a:solidFill>
                  <a:srgbClr val="FFFF00"/>
                </a:solidFill>
              </a:rPr>
              <a:t>The evidence is </a:t>
            </a:r>
            <a:r>
              <a:rPr lang="en-US" sz="2000" b="1" i="1" u="sng" dirty="0">
                <a:solidFill>
                  <a:srgbClr val="FFFF00"/>
                </a:solidFill>
              </a:rPr>
              <a:t>very low or conflicting</a:t>
            </a:r>
            <a:r>
              <a:rPr lang="en-US" sz="2000" b="1" i="1" dirty="0">
                <a:solidFill>
                  <a:srgbClr val="FFFF00"/>
                </a:solidFill>
              </a:rPr>
              <a:t> that the following factors are associated with altering SUDEP risk:</a:t>
            </a:r>
            <a:endParaRPr lang="en-US" sz="2000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LTG use in people with highly refractory epilepsy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Frequent changes in AEDs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Therapeutic drug monitoring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Undergoing a </a:t>
            </a:r>
            <a:r>
              <a:rPr lang="en-US" sz="1800" dirty="0" err="1"/>
              <a:t>resective</a:t>
            </a:r>
            <a:r>
              <a:rPr lang="en-US" sz="1800" dirty="0"/>
              <a:t> epilepsy surgical procedure**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Engel outcome of epilepsy surgery**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VNS use for more than 2 years**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**Although current research does not rule out the possibility of a beneficial effect or, further, the potential effect of epilepsy surgery on reducing GTCS frequency and epilepsy severity on reducing SUDEP risk.  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133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AAN/AES: Practice Guideline: SUDEP Incidence Rates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The evidence is </a:t>
            </a:r>
            <a:r>
              <a:rPr lang="en-US" sz="2400" b="1" i="1" u="sng" dirty="0">
                <a:solidFill>
                  <a:srgbClr val="FFFF00"/>
                </a:solidFill>
              </a:rPr>
              <a:t>very low or conflicting</a:t>
            </a:r>
            <a:r>
              <a:rPr lang="en-US" sz="2400" b="1" i="1" dirty="0">
                <a:solidFill>
                  <a:srgbClr val="FFFF00"/>
                </a:solidFill>
              </a:rPr>
              <a:t> that the following factors are associated with altering SUDEP risk: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Epilepsy etiology -  idiopathic or localization related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Structural lesion on MRI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Duration of epilepsy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Age at epilepsy onset</a:t>
            </a:r>
          </a:p>
          <a:p>
            <a:r>
              <a:rPr lang="en-US" sz="2400" dirty="0"/>
              <a:t>Postictal EEG suppression</a:t>
            </a:r>
          </a:p>
        </p:txBody>
      </p:sp>
    </p:spTree>
    <p:extLst>
      <p:ext uri="{BB962C8B-B14F-4D97-AF65-F5344CB8AC3E}">
        <p14:creationId xmlns:p14="http://schemas.microsoft.com/office/powerpoint/2010/main" val="379112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first seizure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Acute symptomatic – 29-39/100,000 per year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Single unprovoked – 23-61/100,000 per year.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Lifetime risk of developing epilepsy by 80 years old =  1.4 - 3.3%.</a:t>
            </a:r>
          </a:p>
        </p:txBody>
      </p:sp>
      <p:pic>
        <p:nvPicPr>
          <p:cNvPr id="26628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3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67000" y="6030066"/>
            <a:ext cx="632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/>
              <a:t>Hauser WA. 2008 </a:t>
            </a:r>
            <a:r>
              <a:rPr lang="en-US" sz="2000" i="1" dirty="0" err="1"/>
              <a:t>Epilepsia</a:t>
            </a:r>
            <a:r>
              <a:rPr lang="en-US" sz="1800" i="1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458200" cy="1139825"/>
          </a:xfrm>
        </p:spPr>
        <p:txBody>
          <a:bodyPr/>
          <a:lstStyle/>
          <a:p>
            <a:r>
              <a:rPr lang="en-US" sz="3600" dirty="0"/>
              <a:t>SUDEP – Practice Guidelines Recommendations (AAN, AES)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/>
              <a:t>Level B: Epilepsy with GTCS – physicians should actively manage epilepsy therapies to reduce seizures.</a:t>
            </a:r>
          </a:p>
          <a:p>
            <a:endParaRPr lang="en-US" sz="2400" dirty="0"/>
          </a:p>
          <a:p>
            <a:r>
              <a:rPr lang="en-US" sz="2400" dirty="0"/>
              <a:t> Level C: with frequent GTCS and nocturnal seizures, physicians should advise (if permitted) to use nocturnal supervision or nocturnal precautions. </a:t>
            </a:r>
          </a:p>
          <a:p>
            <a:endParaRPr lang="en-US" sz="2400" dirty="0"/>
          </a:p>
          <a:p>
            <a:r>
              <a:rPr lang="en-US" sz="2400" dirty="0"/>
              <a:t>Level B: Clinicians should tell patients that seizure freedom particularly from GTCS, strongly associated with decreased risk of SUDEP.</a:t>
            </a:r>
          </a:p>
        </p:txBody>
      </p:sp>
    </p:spTree>
    <p:extLst>
      <p:ext uri="{BB962C8B-B14F-4D97-AF65-F5344CB8AC3E}">
        <p14:creationId xmlns:p14="http://schemas.microsoft.com/office/powerpoint/2010/main" val="1909897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b="1" u="sng" dirty="0">
                <a:solidFill>
                  <a:srgbClr val="FFFF99"/>
                </a:solidFill>
              </a:rPr>
              <a:t>Status </a:t>
            </a:r>
            <a:r>
              <a:rPr lang="en-US" b="1" u="sng" dirty="0" err="1">
                <a:solidFill>
                  <a:srgbClr val="FFFF99"/>
                </a:solidFill>
              </a:rPr>
              <a:t>Epilepticus</a:t>
            </a:r>
            <a:r>
              <a:rPr lang="en-US" b="1" u="sng" dirty="0">
                <a:solidFill>
                  <a:srgbClr val="FFFF99"/>
                </a:solidFill>
              </a:rPr>
              <a:t> fatalities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estimates vary widely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median estimate: 0.94/100,000 annually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              </a:t>
            </a:r>
            <a:r>
              <a:rPr lang="en-US" sz="2400" dirty="0"/>
              <a:t>(</a:t>
            </a:r>
            <a:r>
              <a:rPr lang="en-US" sz="2400" dirty="0" err="1"/>
              <a:t>Rosenow</a:t>
            </a:r>
            <a:r>
              <a:rPr lang="en-US" sz="2400" dirty="0"/>
              <a:t> F et al, </a:t>
            </a:r>
            <a:r>
              <a:rPr lang="en-US" sz="2400" dirty="0" err="1"/>
              <a:t>Epilepsia</a:t>
            </a:r>
            <a:r>
              <a:rPr lang="en-US" sz="2400" dirty="0"/>
              <a:t> 2007)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b="1" u="sng" dirty="0">
                <a:solidFill>
                  <a:srgbClr val="FFFF99"/>
                </a:solidFill>
              </a:rPr>
              <a:t>Accidental deaths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drowning, traffic accidents, trauma, falls,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burns, aspiration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1.2% - 6.5 % in community based studies.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9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Mortality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FF99"/>
                </a:solidFill>
              </a:rPr>
              <a:t>Suicides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effectLst/>
              </a:rPr>
              <a:t> Suicides per 100,000 population in US is 12.4*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Suicide increased risk with: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1. mental illness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2. drug addiction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3. Temporal lobe epilepsy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4. personality disorder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5. early onset epilepsy (adolescence)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* Calculated from data from U.S. Centers for Disease Control and Prevention.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Epidemiology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Incidence and prevalence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Natural history of epilepsy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recurrence after a single seizure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intractability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remission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relapse after medication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withdrawal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mortality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46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Questions</a:t>
            </a:r>
          </a:p>
        </p:txBody>
      </p:sp>
    </p:spTree>
    <p:extLst>
      <p:ext uri="{BB962C8B-B14F-4D97-AF65-F5344CB8AC3E}">
        <p14:creationId xmlns:p14="http://schemas.microsoft.com/office/powerpoint/2010/main" val="452206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effectLst/>
              </a:rPr>
              <a:t>The incidence of epilepsy is the number of new cases occurring in a given time. What is the incidence of epilepsy?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a. 4-10 cases/1000 population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b. 50 cases/100,000 per year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c. 250 cases/100,000 per year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d. 200,000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effectLst/>
              </a:rPr>
              <a:t>Which one of the following is not an epilepsy related death: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a. Cerebrovascular accident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b. Sudden unexpected death in epilepsy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c. Suicides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d. Drowning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e. Adverse drug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24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risk for SUDEP is higher in which of the following patient with epilepsy? </a:t>
            </a:r>
          </a:p>
          <a:p>
            <a:pPr marL="514350" indent="-514350">
              <a:buAutoNum type="alphaLcPeriod"/>
            </a:pPr>
            <a:r>
              <a:rPr lang="en-US" sz="2400" dirty="0"/>
              <a:t>A 24 year old female with history of GTCs on 3 seizure medications with no seizures for a year. </a:t>
            </a:r>
          </a:p>
          <a:p>
            <a:pPr marL="514350" indent="-514350">
              <a:buAutoNum type="alphaLcPeriod"/>
            </a:pPr>
            <a:r>
              <a:rPr lang="en-US" sz="2400" dirty="0"/>
              <a:t>A 17 year old male with depression with 4-6 focal seizures per month.</a:t>
            </a:r>
          </a:p>
          <a:p>
            <a:pPr marL="514350" indent="-514350">
              <a:buAutoNum type="alphaLcPeriod"/>
            </a:pPr>
            <a:r>
              <a:rPr lang="en-US" sz="2400" dirty="0"/>
              <a:t>A 6 year old girl with once a month GTCs on </a:t>
            </a:r>
            <a:r>
              <a:rPr lang="en-US" sz="2400" dirty="0" err="1"/>
              <a:t>Valproic</a:t>
            </a:r>
            <a:r>
              <a:rPr lang="en-US" sz="2400" dirty="0"/>
              <a:t> acid. </a:t>
            </a:r>
          </a:p>
          <a:p>
            <a:pPr marL="514350" indent="-514350">
              <a:buAutoNum type="alphaLcPeriod"/>
            </a:pPr>
            <a:r>
              <a:rPr lang="en-US" sz="2400" dirty="0"/>
              <a:t>A 10 year old boy with a right frontal focal cortical dysplasia on  Lamotrigine, Oxcarbazepine with 2 focal seizures per month being worked up for  epilepsy surgery.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67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effectLst/>
              </a:rPr>
              <a:t>Risk of suicide is highest in association with the following except: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a. Substance abuse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b. Temporal lobe epilepsy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c. Frontal lobe epilepsy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d. Mental illness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e. Adolescence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72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Which of the following statement is correct:</a:t>
            </a:r>
          </a:p>
          <a:p>
            <a:pPr marL="0" indent="0">
              <a:buNone/>
            </a:pPr>
            <a:r>
              <a:rPr lang="en-US" sz="2400" dirty="0"/>
              <a:t>a. In 1 year, SUDEP typically affects 1 in 4,500 children with epilepsy. </a:t>
            </a:r>
          </a:p>
          <a:p>
            <a:pPr marL="0" indent="0">
              <a:buNone/>
            </a:pPr>
            <a:r>
              <a:rPr lang="en-US" sz="2400" dirty="0"/>
              <a:t>b. In the practice guidelines for SUDEP, clinicians should tell patients that seizure freedom particularly from  focal seizures are strongly associated with decreased risk of SUDEP.</a:t>
            </a:r>
          </a:p>
          <a:p>
            <a:pPr marL="0" indent="0">
              <a:buNone/>
            </a:pPr>
            <a:r>
              <a:rPr lang="en-US" sz="2400" dirty="0"/>
              <a:t>c. The </a:t>
            </a:r>
            <a:r>
              <a:rPr lang="en-US" sz="2400" dirty="0">
                <a:latin typeface="Trebuchet MS" panose="020B0603020202020204" pitchFamily="34" charset="0"/>
              </a:rPr>
              <a:t>number of AEDs used overall  is a major risk factor for SUDEP.</a:t>
            </a:r>
          </a:p>
          <a:p>
            <a:pPr marL="0" lv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d. The age of </a:t>
            </a:r>
            <a:r>
              <a:rPr lang="en-US" sz="2400" dirty="0"/>
              <a:t>epilepsy onset is a major risk factor for SUDEP.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3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    The first seizure</a:t>
            </a:r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2 year recurrence risk – 25% to 66%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Risk of recurrence: 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1. neurologic deficit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2. focal seizures +/- Todd palsy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3. abnormal EEG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4. status </a:t>
            </a:r>
            <a:r>
              <a:rPr lang="en-US" sz="2800" dirty="0" err="1"/>
              <a:t>epilepticus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5. multiple seizures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6. prior acute symptomatic seizures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   </a:t>
            </a:r>
            <a:r>
              <a:rPr lang="en-US" sz="1800" i="1" dirty="0" err="1"/>
              <a:t>Shinnar</a:t>
            </a:r>
            <a:r>
              <a:rPr lang="en-US" sz="1800" i="1" dirty="0"/>
              <a:t> S et al 1990 Pediatrics; </a:t>
            </a:r>
            <a:r>
              <a:rPr lang="en-US" sz="1800" i="1" dirty="0" err="1"/>
              <a:t>Lindsten</a:t>
            </a:r>
            <a:r>
              <a:rPr lang="en-US" sz="1800" i="1" dirty="0"/>
              <a:t> H et al 2001 </a:t>
            </a:r>
            <a:r>
              <a:rPr lang="en-US" sz="1800" i="1" dirty="0" err="1"/>
              <a:t>Acta</a:t>
            </a:r>
            <a:r>
              <a:rPr lang="en-US" sz="1800" i="1" dirty="0"/>
              <a:t> </a:t>
            </a:r>
            <a:r>
              <a:rPr lang="en-US" sz="1800" i="1" dirty="0" err="1"/>
              <a:t>Neurol</a:t>
            </a:r>
            <a:r>
              <a:rPr lang="en-US" sz="1800" i="1" dirty="0"/>
              <a:t> </a:t>
            </a:r>
            <a:r>
              <a:rPr lang="en-US" sz="1800" i="1" dirty="0" err="1"/>
              <a:t>Scand</a:t>
            </a:r>
            <a:r>
              <a:rPr lang="en-US" sz="1800" i="1" dirty="0"/>
              <a:t> </a:t>
            </a:r>
          </a:p>
        </p:txBody>
      </p:sp>
      <p:pic>
        <p:nvPicPr>
          <p:cNvPr id="27653" name="Picture 8" descr="ANd9GcQEyOas9Wx-eRdbljpM35nl0OmAMTEV3TBo4kYg9aYGDOl1yv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66700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first seizure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 20 people  per 100,000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 25,000 – 40,000 children per year  in 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</a:t>
            </a:r>
            <a:r>
              <a:rPr lang="en-US" sz="2000" dirty="0"/>
              <a:t>(</a:t>
            </a:r>
            <a:r>
              <a:rPr lang="en-US" sz="2000" dirty="0" err="1"/>
              <a:t>Camfield</a:t>
            </a:r>
            <a:r>
              <a:rPr lang="en-US" sz="2000" dirty="0"/>
              <a:t> et al </a:t>
            </a:r>
            <a:r>
              <a:rPr lang="en-US" sz="2000" dirty="0" err="1"/>
              <a:t>Epilepsia</a:t>
            </a:r>
            <a:r>
              <a:rPr lang="en-US" sz="2000" dirty="0"/>
              <a:t> 1996; Hauser et al Epilepsia1993; Jallon et al </a:t>
            </a:r>
            <a:r>
              <a:rPr lang="en-US" sz="2000" dirty="0" err="1"/>
              <a:t>Epilepsia</a:t>
            </a:r>
            <a:r>
              <a:rPr lang="en-US" sz="2000" dirty="0"/>
              <a:t> 1997)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u="sng" dirty="0"/>
              <a:t>at </a:t>
            </a:r>
            <a:r>
              <a:rPr lang="en-US" b="1" u="sng" dirty="0"/>
              <a:t>2 years</a:t>
            </a:r>
            <a:r>
              <a:rPr lang="en-US" u="sng" dirty="0"/>
              <a:t>, recurrence risk</a:t>
            </a:r>
            <a:r>
              <a:rPr lang="en-US" dirty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idiopathic first seizure: 32%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remote symptomatic: 57%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AutoShape 5" descr="mice_smooth"/>
          <p:cNvSpPr>
            <a:spLocks noChangeAspect="1" noChangeArrowheads="1"/>
          </p:cNvSpPr>
          <p:nvPr/>
        </p:nvSpPr>
        <p:spPr bwMode="auto">
          <a:xfrm>
            <a:off x="2428875" y="1819275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first seizure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600"/>
              <a:t>Prospective , population-based studies </a:t>
            </a:r>
            <a:r>
              <a:rPr lang="en-US" sz="1800"/>
              <a:t>(</a:t>
            </a:r>
            <a:r>
              <a:rPr lang="en-US" sz="1800">
                <a:effectLst/>
              </a:rPr>
              <a:t>Olafsson et al Neurol 2005; Loiseau P et al Epilepsia 2005)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/>
              <a:t>      33 - 42%  remote symptomatic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/>
              <a:t>      21 – 53% cryptogenic**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/>
              <a:t>      14 – 37% idiopathic**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/>
              <a:t>* </a:t>
            </a:r>
            <a:r>
              <a:rPr lang="en-US" sz="2000" i="1"/>
              <a:t>Commission on Classification and Terminology of the ILAE</a:t>
            </a:r>
            <a:r>
              <a:rPr lang="en-US" sz="3600"/>
              <a:t>  </a:t>
            </a:r>
            <a:r>
              <a:rPr lang="en-US" sz="2000" i="1"/>
              <a:t>(Berg 2010)</a:t>
            </a:r>
            <a:r>
              <a:rPr lang="en-US" sz="3600"/>
              <a:t>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Does treatment with AED after a first seizure change the long term prognosis for seizure remission?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Class II </a:t>
            </a:r>
            <a:r>
              <a:rPr lang="en-US" sz="2000" dirty="0"/>
              <a:t>(RCT, prospective, not placebo-controlled)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N=419, </a:t>
            </a:r>
            <a:r>
              <a:rPr lang="en-US" sz="2000" dirty="0"/>
              <a:t>114 (between 2-16 </a:t>
            </a:r>
            <a:r>
              <a:rPr lang="en-US" sz="2000" dirty="0" err="1"/>
              <a:t>yold</a:t>
            </a:r>
            <a:r>
              <a:rPr lang="en-US" sz="2000" dirty="0"/>
              <a:t>)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                                                     </a:t>
            </a:r>
            <a:r>
              <a:rPr lang="en-US" sz="2400" u="sng" dirty="0"/>
              <a:t>1 or 2 year seizure remission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Pts treated after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  <a:r>
              <a:rPr lang="en-US" sz="2400" dirty="0" err="1"/>
              <a:t>sz</a:t>
            </a:r>
            <a:r>
              <a:rPr lang="en-US" sz="2400" dirty="0"/>
              <a:t>                     68% , n= 215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Pts treated after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err="1"/>
              <a:t>sz</a:t>
            </a:r>
            <a:r>
              <a:rPr lang="en-US" sz="2400" dirty="0"/>
              <a:t>                    60%,  n = 204                                                   	                         </a:t>
            </a:r>
            <a:r>
              <a:rPr lang="en-US" sz="2000" dirty="0"/>
              <a:t>risk of recurrence [RR]=1.04, 95% CI=1.3-0.82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66800" y="5943600"/>
            <a:ext cx="76200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Musicco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et al. Treatment of first tonic 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clonic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does not improve the prognosis of epilepsy. Neurology 1997;49:991-998.</a:t>
            </a:r>
          </a:p>
          <a:p>
            <a:pPr>
              <a:spcBef>
                <a:spcPct val="50000"/>
              </a:spcBef>
              <a:defRPr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" y="2971800"/>
            <a:ext cx="8686800" cy="0"/>
          </a:xfrm>
          <a:prstGeom prst="line">
            <a:avLst/>
          </a:prstGeom>
          <a:ln w="12700"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750" name="Straight Connector 7"/>
          <p:cNvCxnSpPr>
            <a:cxnSpLocks noChangeShapeType="1"/>
          </p:cNvCxnSpPr>
          <p:nvPr/>
        </p:nvCxnSpPr>
        <p:spPr bwMode="auto">
          <a:xfrm>
            <a:off x="228600" y="5562600"/>
            <a:ext cx="8610600" cy="0"/>
          </a:xfrm>
          <a:prstGeom prst="line">
            <a:avLst/>
          </a:prstGeom>
          <a:noFill/>
          <a:ln w="12700" algn="ctr">
            <a:solidFill>
              <a:srgbClr val="FFFF99"/>
            </a:solidFill>
            <a:round/>
            <a:headEnd/>
            <a:tailEnd/>
          </a:ln>
        </p:spPr>
      </p:cxnSp>
      <p:cxnSp>
        <p:nvCxnSpPr>
          <p:cNvPr id="31751" name="Straight Connector 9"/>
          <p:cNvCxnSpPr>
            <a:cxnSpLocks noChangeShapeType="1"/>
          </p:cNvCxnSpPr>
          <p:nvPr/>
        </p:nvCxnSpPr>
        <p:spPr bwMode="auto">
          <a:xfrm>
            <a:off x="228600" y="3124200"/>
            <a:ext cx="0" cy="2438400"/>
          </a:xfrm>
          <a:prstGeom prst="line">
            <a:avLst/>
          </a:prstGeom>
          <a:noFill/>
          <a:ln w="12700" algn="ctr">
            <a:solidFill>
              <a:srgbClr val="FFFF99"/>
            </a:solidFill>
            <a:round/>
            <a:headEnd/>
            <a:tailEnd/>
          </a:ln>
        </p:spPr>
      </p:cxnSp>
      <p:cxnSp>
        <p:nvCxnSpPr>
          <p:cNvPr id="31752" name="Straight Connector 13"/>
          <p:cNvCxnSpPr>
            <a:cxnSpLocks noChangeShapeType="1"/>
          </p:cNvCxnSpPr>
          <p:nvPr/>
        </p:nvCxnSpPr>
        <p:spPr bwMode="auto">
          <a:xfrm>
            <a:off x="8839200" y="5562600"/>
            <a:ext cx="7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3" name="Straight Connector 15"/>
          <p:cNvCxnSpPr>
            <a:cxnSpLocks noChangeShapeType="1"/>
          </p:cNvCxnSpPr>
          <p:nvPr/>
        </p:nvCxnSpPr>
        <p:spPr bwMode="auto">
          <a:xfrm>
            <a:off x="8915400" y="2971800"/>
            <a:ext cx="0" cy="25146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4" name="Straight Connector 17"/>
          <p:cNvCxnSpPr>
            <a:cxnSpLocks noChangeShapeType="1"/>
          </p:cNvCxnSpPr>
          <p:nvPr/>
        </p:nvCxnSpPr>
        <p:spPr bwMode="auto">
          <a:xfrm flipV="1">
            <a:off x="228600" y="2971800"/>
            <a:ext cx="0" cy="152400"/>
          </a:xfrm>
          <a:prstGeom prst="line">
            <a:avLst/>
          </a:prstGeom>
          <a:noFill/>
          <a:ln w="12700" algn="ctr">
            <a:solidFill>
              <a:srgbClr val="FFFF99"/>
            </a:solidFill>
            <a:round/>
            <a:headEnd/>
            <a:tailEnd/>
          </a:ln>
        </p:spPr>
      </p:cxn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4114800" y="36576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4114800" y="44958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14398</TotalTime>
  <Words>3398</Words>
  <Application>Microsoft Office PowerPoint</Application>
  <PresentationFormat>On-screen Show (4:3)</PresentationFormat>
  <Paragraphs>566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Calibri</vt:lpstr>
      <vt:lpstr>Calibri Light</vt:lpstr>
      <vt:lpstr>Century Gothic</vt:lpstr>
      <vt:lpstr>Times-Roman</vt:lpstr>
      <vt:lpstr>Trebuchet MS</vt:lpstr>
      <vt:lpstr>Wingdings</vt:lpstr>
      <vt:lpstr>Ripple</vt:lpstr>
      <vt:lpstr>2_Ripple</vt:lpstr>
      <vt:lpstr>1_Office Theme</vt:lpstr>
      <vt:lpstr>4_Office Theme</vt:lpstr>
      <vt:lpstr>PowerPoint Presentation</vt:lpstr>
      <vt:lpstr>PowerPoint Presentation</vt:lpstr>
      <vt:lpstr>Epidemiology - Outline</vt:lpstr>
      <vt:lpstr>Statistics</vt:lpstr>
      <vt:lpstr>The first seizure</vt:lpstr>
      <vt:lpstr>    The first seizure</vt:lpstr>
      <vt:lpstr>The first seizure</vt:lpstr>
      <vt:lpstr>The first seizure</vt:lpstr>
      <vt:lpstr>Does treatment with AED after a first seizure change the long term prognosis for seizure remission?</vt:lpstr>
      <vt:lpstr>Prediction of Risk of Seizure Recurrence after a single and early epilepsy: Further results from the MESS Trial  </vt:lpstr>
      <vt:lpstr>Frequency Measures of Incidence and Prevalence </vt:lpstr>
      <vt:lpstr>Age-specific incidence rate</vt:lpstr>
      <vt:lpstr>Frequency Measures of Incidence and Prevalence</vt:lpstr>
      <vt:lpstr>Incidence and Cumulative Incidence of Epilepsy</vt:lpstr>
      <vt:lpstr>Incidence of Epilepsy</vt:lpstr>
      <vt:lpstr>Distribution by Seizure Type and epilepsy syndrome</vt:lpstr>
      <vt:lpstr>Etiology by age</vt:lpstr>
      <vt:lpstr>Etiology</vt:lpstr>
      <vt:lpstr>Usual age of onset and common etiologies/pathologic substrates often encountered in children with Epilepsy</vt:lpstr>
      <vt:lpstr>Common seizure type varies by age </vt:lpstr>
      <vt:lpstr>Epilepsy risk in special populations</vt:lpstr>
      <vt:lpstr>Definitions</vt:lpstr>
      <vt:lpstr>Remission of Treated Epilepsy </vt:lpstr>
      <vt:lpstr>Remission of Treated Epilepsy Terminal remission data from selected studies</vt:lpstr>
      <vt:lpstr>Relapse</vt:lpstr>
      <vt:lpstr>Intractable Epilepsy</vt:lpstr>
      <vt:lpstr>Intractable Epilepsy</vt:lpstr>
      <vt:lpstr>PowerPoint Presentation</vt:lpstr>
      <vt:lpstr>Mortality</vt:lpstr>
      <vt:lpstr>Mortality</vt:lpstr>
      <vt:lpstr> Causes of Death in Epilepsy</vt:lpstr>
      <vt:lpstr> Causes of Death in Epilepsy</vt:lpstr>
      <vt:lpstr>Mortality</vt:lpstr>
      <vt:lpstr>Mortality</vt:lpstr>
      <vt:lpstr>Mortality</vt:lpstr>
      <vt:lpstr>PowerPoint Presentation</vt:lpstr>
      <vt:lpstr>Genes associated with sudden unexpected death in epilepsy (SUDEP). </vt:lpstr>
      <vt:lpstr>PowerPoint Presentation</vt:lpstr>
      <vt:lpstr>Practice guideline summary: Sudden expected death in epilepsy incidence rates and risk factors</vt:lpstr>
      <vt:lpstr>SUDEP -incidence</vt:lpstr>
      <vt:lpstr>SUDEP Incidence  (Based on twelve Class 1 studies)</vt:lpstr>
      <vt:lpstr>Incidence recommendation 1: SUDEP incidence in children</vt:lpstr>
      <vt:lpstr>Incidence recommendation 2: SUDEP incidence in adults</vt:lpstr>
      <vt:lpstr>SUDEP Risk factors (Based on 6 Class I and 16 Class II articles</vt:lpstr>
      <vt:lpstr>SUDEP Risk factors (Based on 6 Class I and 16 Class II articles)</vt:lpstr>
      <vt:lpstr>AAN/AES: Practice Guideline: SUDEP Incidence Rates and Risk factors</vt:lpstr>
      <vt:lpstr>AAN/AES: Practice Guideline: SUDEP Incidence Rates and Risk factors</vt:lpstr>
      <vt:lpstr>AAN/AES: Practice Guideline: SUDEP Incidence Rates and Risk factors</vt:lpstr>
      <vt:lpstr>AAN/AES: Practice Guideline: SUDEP Incidence Rates and Risk factors</vt:lpstr>
      <vt:lpstr>SUDEP – Practice Guidelines Recommendations (AAN, AES)</vt:lpstr>
      <vt:lpstr>Mortality</vt:lpstr>
      <vt:lpstr>Mortality</vt:lpstr>
      <vt:lpstr>Conclusion: Epidemiology</vt:lpstr>
      <vt:lpstr>Board Questions</vt:lpstr>
      <vt:lpstr>Question 1</vt:lpstr>
      <vt:lpstr>Question 2</vt:lpstr>
      <vt:lpstr>Question 3</vt:lpstr>
      <vt:lpstr>Question 4</vt:lpstr>
      <vt:lpstr>Question 5</vt:lpstr>
    </vt:vector>
  </TitlesOfParts>
  <Company>Childrens Hospital of Boston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 Syndrome and Epilepsy</dc:title>
  <dc:creator>Dewi D. Cabacar</dc:creator>
  <cp:lastModifiedBy>Depositario-Cabacar, Dewi</cp:lastModifiedBy>
  <cp:revision>362</cp:revision>
  <cp:lastPrinted>2023-08-13T02:26:09Z</cp:lastPrinted>
  <dcterms:created xsi:type="dcterms:W3CDTF">2009-05-17T18:35:56Z</dcterms:created>
  <dcterms:modified xsi:type="dcterms:W3CDTF">2023-08-13T02:29:21Z</dcterms:modified>
</cp:coreProperties>
</file>