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7"/>
  </p:notesMasterIdLst>
  <p:sldIdLst>
    <p:sldId id="348" r:id="rId4"/>
    <p:sldId id="349" r:id="rId5"/>
    <p:sldId id="259" r:id="rId6"/>
    <p:sldId id="270" r:id="rId7"/>
    <p:sldId id="271" r:id="rId8"/>
    <p:sldId id="333" r:id="rId9"/>
    <p:sldId id="272" r:id="rId10"/>
    <p:sldId id="277" r:id="rId11"/>
    <p:sldId id="347" r:id="rId12"/>
    <p:sldId id="334" r:id="rId13"/>
    <p:sldId id="338" r:id="rId14"/>
    <p:sldId id="307" r:id="rId15"/>
    <p:sldId id="309" r:id="rId16"/>
    <p:sldId id="344" r:id="rId17"/>
    <p:sldId id="283" r:id="rId18"/>
    <p:sldId id="284" r:id="rId19"/>
    <p:sldId id="285" r:id="rId20"/>
    <p:sldId id="286" r:id="rId21"/>
    <p:sldId id="287" r:id="rId22"/>
    <p:sldId id="288" r:id="rId23"/>
    <p:sldId id="278" r:id="rId24"/>
    <p:sldId id="326" r:id="rId25"/>
    <p:sldId id="337" r:id="rId26"/>
    <p:sldId id="279" r:id="rId27"/>
    <p:sldId id="327" r:id="rId28"/>
    <p:sldId id="340" r:id="rId29"/>
    <p:sldId id="328" r:id="rId30"/>
    <p:sldId id="329" r:id="rId31"/>
    <p:sldId id="341" r:id="rId32"/>
    <p:sldId id="346" r:id="rId33"/>
    <p:sldId id="314" r:id="rId34"/>
    <p:sldId id="342" r:id="rId35"/>
    <p:sldId id="350" r:id="rId36"/>
    <p:sldId id="325" r:id="rId37"/>
    <p:sldId id="343" r:id="rId38"/>
    <p:sldId id="351" r:id="rId39"/>
    <p:sldId id="339" r:id="rId40"/>
    <p:sldId id="317" r:id="rId41"/>
    <p:sldId id="294" r:id="rId42"/>
    <p:sldId id="345" r:id="rId43"/>
    <p:sldId id="319" r:id="rId44"/>
    <p:sldId id="260" r:id="rId45"/>
    <p:sldId id="261"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bou-Khalil, Bassel" initials="A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2" autoAdjust="0"/>
    <p:restoredTop sz="88795" autoAdjust="0"/>
  </p:normalViewPr>
  <p:slideViewPr>
    <p:cSldViewPr>
      <p:cViewPr varScale="1">
        <p:scale>
          <a:sx n="102" d="100"/>
          <a:sy n="102" d="100"/>
        </p:scale>
        <p:origin x="201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F4D5BA-BF15-4F89-A7D0-4A9E4749627A}" type="datetimeFigureOut">
              <a:rPr lang="en-US" smtClean="0"/>
              <a:t>8/24/2023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696F05-A5D5-4C52-B738-730481069EA2}" type="slidenum">
              <a:rPr lang="en-US" smtClean="0"/>
              <a:t>‹#›</a:t>
            </a:fld>
            <a:endParaRPr lang="en-US"/>
          </a:p>
        </p:txBody>
      </p:sp>
    </p:spTree>
    <p:extLst>
      <p:ext uri="{BB962C8B-B14F-4D97-AF65-F5344CB8AC3E}">
        <p14:creationId xmlns:p14="http://schemas.microsoft.com/office/powerpoint/2010/main" val="1923179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25" y="757238"/>
            <a:ext cx="5040313" cy="3779837"/>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9A6CCC44-76D4-458C-8E6F-EB4E7A964860}" type="slidenum">
              <a:rPr lang="en-US" sz="1400">
                <a:solidFill>
                  <a:prstClr val="black"/>
                </a:solidFill>
              </a:rPr>
              <a:pPr defTabSz="966612">
                <a:defRPr/>
              </a:pPr>
              <a:t>1</a:t>
            </a:fld>
            <a:endParaRPr lang="en-US" sz="1400">
              <a:solidFill>
                <a:prstClr val="black"/>
              </a:solidFill>
            </a:endParaRPr>
          </a:p>
        </p:txBody>
      </p:sp>
    </p:spTree>
    <p:extLst>
      <p:ext uri="{BB962C8B-B14F-4D97-AF65-F5344CB8AC3E}">
        <p14:creationId xmlns:p14="http://schemas.microsoft.com/office/powerpoint/2010/main" val="41689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correct answer is C.  Generalized tonic </a:t>
            </a:r>
            <a:r>
              <a:rPr lang="en-US" sz="1200" kern="1200" dirty="0" err="1">
                <a:solidFill>
                  <a:schemeClr val="tx1"/>
                </a:solidFill>
                <a:effectLst/>
                <a:latin typeface="+mn-lt"/>
                <a:ea typeface="+mn-ea"/>
                <a:cs typeface="+mn-cs"/>
              </a:rPr>
              <a:t>clonic</a:t>
            </a:r>
            <a:r>
              <a:rPr lang="en-US" sz="1200" kern="1200" dirty="0">
                <a:solidFill>
                  <a:schemeClr val="tx1"/>
                </a:solidFill>
                <a:effectLst/>
                <a:latin typeface="+mn-lt"/>
                <a:ea typeface="+mn-ea"/>
                <a:cs typeface="+mn-cs"/>
              </a:rPr>
              <a:t> seizures typically have a posterior/lateral tongue bite.  Psychogenic non-epileptic events may have asynchronous flapping or flailing of the limbs, and may lack post event confusion.  Urinary incontinence is more common in generalized tonic </a:t>
            </a:r>
            <a:r>
              <a:rPr lang="en-US" sz="1200" kern="1200" dirty="0" err="1">
                <a:solidFill>
                  <a:schemeClr val="tx1"/>
                </a:solidFill>
                <a:effectLst/>
                <a:latin typeface="+mn-lt"/>
                <a:ea typeface="+mn-ea"/>
                <a:cs typeface="+mn-cs"/>
              </a:rPr>
              <a:t>clonic</a:t>
            </a:r>
            <a:r>
              <a:rPr lang="en-US" sz="1200" kern="1200" dirty="0">
                <a:solidFill>
                  <a:schemeClr val="tx1"/>
                </a:solidFill>
                <a:effectLst/>
                <a:latin typeface="+mn-lt"/>
                <a:ea typeface="+mn-ea"/>
                <a:cs typeface="+mn-cs"/>
              </a:rPr>
              <a:t> seizures, but can be seen with psychogenic </a:t>
            </a:r>
            <a:r>
              <a:rPr lang="en-US" sz="1200" kern="1200" dirty="0" err="1">
                <a:solidFill>
                  <a:schemeClr val="tx1"/>
                </a:solidFill>
                <a:effectLst/>
                <a:latin typeface="+mn-lt"/>
                <a:ea typeface="+mn-ea"/>
                <a:cs typeface="+mn-cs"/>
              </a:rPr>
              <a:t>nonepileptic</a:t>
            </a:r>
            <a:r>
              <a:rPr lang="en-US" sz="1200" kern="1200" dirty="0">
                <a:solidFill>
                  <a:schemeClr val="tx1"/>
                </a:solidFill>
                <a:effectLst/>
                <a:latin typeface="+mn-lt"/>
                <a:ea typeface="+mn-ea"/>
                <a:cs typeface="+mn-cs"/>
              </a:rPr>
              <a:t> events, so it is not necessarily a reliable differentiating feature.  Bowel incontinence is not reliably reported in either.</a:t>
            </a:r>
          </a:p>
          <a:p>
            <a:endParaRPr lang="en-US" dirty="0"/>
          </a:p>
        </p:txBody>
      </p:sp>
      <p:sp>
        <p:nvSpPr>
          <p:cNvPr id="4" name="Slide Number Placeholder 3"/>
          <p:cNvSpPr>
            <a:spLocks noGrp="1"/>
          </p:cNvSpPr>
          <p:nvPr>
            <p:ph type="sldNum" sz="quarter" idx="10"/>
          </p:nvPr>
        </p:nvSpPr>
        <p:spPr/>
        <p:txBody>
          <a:bodyPr/>
          <a:lstStyle/>
          <a:p>
            <a:fld id="{60696F05-A5D5-4C52-B738-730481069EA2}" type="slidenum">
              <a:rPr lang="en-US" smtClean="0"/>
              <a:t>30</a:t>
            </a:fld>
            <a:endParaRPr lang="en-US"/>
          </a:p>
        </p:txBody>
      </p:sp>
    </p:spTree>
    <p:extLst>
      <p:ext uri="{BB962C8B-B14F-4D97-AF65-F5344CB8AC3E}">
        <p14:creationId xmlns:p14="http://schemas.microsoft.com/office/powerpoint/2010/main" val="268533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Analyzed 120 events in 35 patients (36 PNES, 84 ES); further validated findings in 36 additional patients</a:t>
            </a:r>
          </a:p>
          <a:p>
            <a:endParaRPr lang="en-US" dirty="0"/>
          </a:p>
          <a:p>
            <a:r>
              <a:rPr lang="en-US" dirty="0"/>
              <a:t>Reliable PNES indicators (high spec, low </a:t>
            </a:r>
            <a:r>
              <a:rPr lang="en-US" dirty="0" err="1"/>
              <a:t>sens</a:t>
            </a:r>
            <a:r>
              <a:rPr lang="en-US" dirty="0"/>
              <a:t>):</a:t>
            </a:r>
          </a:p>
          <a:p>
            <a:pPr lvl="1"/>
            <a:r>
              <a:rPr lang="en-US" dirty="0"/>
              <a:t>Preserved awareness  (</a:t>
            </a:r>
            <a:r>
              <a:rPr lang="en-US" dirty="0" err="1"/>
              <a:t>sens</a:t>
            </a:r>
            <a:r>
              <a:rPr lang="en-US" dirty="0"/>
              <a:t> 56%; spec 93%)</a:t>
            </a:r>
          </a:p>
          <a:p>
            <a:pPr lvl="1"/>
            <a:r>
              <a:rPr lang="en-US" dirty="0"/>
              <a:t>Eye flutter (</a:t>
            </a:r>
            <a:r>
              <a:rPr lang="en-US" dirty="0" err="1"/>
              <a:t>sens</a:t>
            </a:r>
            <a:r>
              <a:rPr lang="en-US" dirty="0"/>
              <a:t> 50%; spec 100%)</a:t>
            </a:r>
          </a:p>
          <a:p>
            <a:pPr lvl="1"/>
            <a:r>
              <a:rPr lang="en-US" dirty="0"/>
              <a:t>Bystanders can intensify or alleviate (</a:t>
            </a:r>
            <a:r>
              <a:rPr lang="en-US" dirty="0" err="1"/>
              <a:t>sens</a:t>
            </a:r>
            <a:r>
              <a:rPr lang="en-US" dirty="0"/>
              <a:t> 55%; spec 94%)</a:t>
            </a:r>
          </a:p>
          <a:p>
            <a:r>
              <a:rPr lang="en-US" dirty="0"/>
              <a:t>Reliable ES indicators (high </a:t>
            </a:r>
            <a:r>
              <a:rPr lang="en-US" dirty="0" err="1"/>
              <a:t>sens</a:t>
            </a:r>
            <a:r>
              <a:rPr lang="en-US" dirty="0"/>
              <a:t>, low spec):</a:t>
            </a:r>
          </a:p>
          <a:p>
            <a:pPr lvl="1"/>
            <a:r>
              <a:rPr lang="en-US" dirty="0"/>
              <a:t>Abrupt onset (</a:t>
            </a:r>
            <a:r>
              <a:rPr lang="en-US" dirty="0" err="1"/>
              <a:t>sens</a:t>
            </a:r>
            <a:r>
              <a:rPr lang="en-US" dirty="0"/>
              <a:t> 94%; spec 55%)</a:t>
            </a:r>
          </a:p>
          <a:p>
            <a:pPr lvl="1"/>
            <a:r>
              <a:rPr lang="en-US" dirty="0"/>
              <a:t>Eye-opening/widening at onset (</a:t>
            </a:r>
            <a:r>
              <a:rPr lang="en-US" dirty="0" err="1"/>
              <a:t>sens</a:t>
            </a:r>
            <a:r>
              <a:rPr lang="en-US" dirty="0"/>
              <a:t> 100%; spec 84%)</a:t>
            </a:r>
          </a:p>
          <a:p>
            <a:pPr lvl="1"/>
            <a:r>
              <a:rPr lang="en-US" dirty="0"/>
              <a:t>Postictal confusion/sleep (</a:t>
            </a:r>
            <a:r>
              <a:rPr lang="en-US" dirty="0" err="1"/>
              <a:t>sens</a:t>
            </a:r>
            <a:r>
              <a:rPr lang="en-US" dirty="0"/>
              <a:t> 81%; spec 70%)</a:t>
            </a:r>
          </a:p>
          <a:p>
            <a:endParaRPr lang="en-US" dirty="0"/>
          </a:p>
        </p:txBody>
      </p:sp>
      <p:sp>
        <p:nvSpPr>
          <p:cNvPr id="4" name="Slide Number Placeholder 3"/>
          <p:cNvSpPr>
            <a:spLocks noGrp="1"/>
          </p:cNvSpPr>
          <p:nvPr>
            <p:ph type="sldNum" sz="quarter" idx="10"/>
          </p:nvPr>
        </p:nvSpPr>
        <p:spPr/>
        <p:txBody>
          <a:bodyPr/>
          <a:lstStyle/>
          <a:p>
            <a:fld id="{25535399-2B4D-47CE-AC4F-B2E08875AEF2}" type="slidenum">
              <a:rPr lang="en-US" smtClean="0"/>
              <a:t>32</a:t>
            </a:fld>
            <a:endParaRPr lang="en-US"/>
          </a:p>
        </p:txBody>
      </p:sp>
    </p:spTree>
    <p:extLst>
      <p:ext uri="{BB962C8B-B14F-4D97-AF65-F5344CB8AC3E}">
        <p14:creationId xmlns:p14="http://schemas.microsoft.com/office/powerpoint/2010/main" val="358511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correct answer is A.  Psychogenic </a:t>
            </a:r>
            <a:r>
              <a:rPr lang="en-US" sz="1200" kern="1200" dirty="0" err="1">
                <a:solidFill>
                  <a:schemeClr val="tx1"/>
                </a:solidFill>
                <a:effectLst/>
                <a:latin typeface="+mn-lt"/>
                <a:ea typeface="+mn-ea"/>
                <a:cs typeface="+mn-cs"/>
              </a:rPr>
              <a:t>nonepileptic</a:t>
            </a:r>
            <a:r>
              <a:rPr lang="en-US" sz="1200" kern="1200" dirty="0">
                <a:solidFill>
                  <a:schemeClr val="tx1"/>
                </a:solidFill>
                <a:effectLst/>
                <a:latin typeface="+mn-lt"/>
                <a:ea typeface="+mn-ea"/>
                <a:cs typeface="+mn-cs"/>
              </a:rPr>
              <a:t> events typically have rapid, shallow breathing (with short inspiration and short expiration) or even normal breathing.  Slow, long duration, loud snoring and </a:t>
            </a:r>
            <a:r>
              <a:rPr lang="en-US" sz="1200" kern="1200" dirty="0" err="1">
                <a:solidFill>
                  <a:schemeClr val="tx1"/>
                </a:solidFill>
                <a:effectLst/>
                <a:latin typeface="+mn-lt"/>
                <a:ea typeface="+mn-ea"/>
                <a:cs typeface="+mn-cs"/>
              </a:rPr>
              <a:t>stertor</a:t>
            </a:r>
            <a:r>
              <a:rPr lang="en-US" sz="1200" kern="1200" dirty="0">
                <a:solidFill>
                  <a:schemeClr val="tx1"/>
                </a:solidFill>
                <a:effectLst/>
                <a:latin typeface="+mn-lt"/>
                <a:ea typeface="+mn-ea"/>
                <a:cs typeface="+mn-cs"/>
              </a:rPr>
              <a:t> are typical of generalized tonic </a:t>
            </a:r>
            <a:r>
              <a:rPr lang="en-US" sz="1200" kern="1200" dirty="0" err="1">
                <a:solidFill>
                  <a:schemeClr val="tx1"/>
                </a:solidFill>
                <a:effectLst/>
                <a:latin typeface="+mn-lt"/>
                <a:ea typeface="+mn-ea"/>
                <a:cs typeface="+mn-cs"/>
              </a:rPr>
              <a:t>clonic</a:t>
            </a:r>
            <a:r>
              <a:rPr lang="en-US" sz="1200" kern="1200" dirty="0">
                <a:solidFill>
                  <a:schemeClr val="tx1"/>
                </a:solidFill>
                <a:effectLst/>
                <a:latin typeface="+mn-lt"/>
                <a:ea typeface="+mn-ea"/>
                <a:cs typeface="+mn-cs"/>
              </a:rPr>
              <a:t> seizures.</a:t>
            </a:r>
          </a:p>
          <a:p>
            <a:endParaRPr lang="en-US" dirty="0"/>
          </a:p>
        </p:txBody>
      </p:sp>
      <p:sp>
        <p:nvSpPr>
          <p:cNvPr id="4" name="Slide Number Placeholder 3"/>
          <p:cNvSpPr>
            <a:spLocks noGrp="1"/>
          </p:cNvSpPr>
          <p:nvPr>
            <p:ph type="sldNum" sz="quarter" idx="10"/>
          </p:nvPr>
        </p:nvSpPr>
        <p:spPr/>
        <p:txBody>
          <a:bodyPr/>
          <a:lstStyle/>
          <a:p>
            <a:fld id="{60696F05-A5D5-4C52-B738-730481069EA2}" type="slidenum">
              <a:rPr lang="en-US" smtClean="0"/>
              <a:t>33</a:t>
            </a:fld>
            <a:endParaRPr lang="en-US"/>
          </a:p>
        </p:txBody>
      </p:sp>
    </p:spTree>
    <p:extLst>
      <p:ext uri="{BB962C8B-B14F-4D97-AF65-F5344CB8AC3E}">
        <p14:creationId xmlns:p14="http://schemas.microsoft.com/office/powerpoint/2010/main" val="402740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in GTCS group, 16 in PNES group, and 9 additional in frontal lobe </a:t>
            </a:r>
            <a:r>
              <a:rPr lang="en-US" dirty="0" err="1"/>
              <a:t>sz</a:t>
            </a:r>
            <a:r>
              <a:rPr lang="en-US" dirty="0"/>
              <a:t> group;</a:t>
            </a:r>
            <a:r>
              <a:rPr lang="en-US" baseline="0" dirty="0"/>
              <a:t> </a:t>
            </a:r>
            <a:r>
              <a:rPr lang="en-US" dirty="0"/>
              <a:t>Mean duration</a:t>
            </a:r>
            <a:r>
              <a:rPr lang="en-US" baseline="0" dirty="0"/>
              <a:t> of altered breathing: 347 sec in GTCS, 94 sec in convulsive PNES</a:t>
            </a:r>
          </a:p>
        </p:txBody>
      </p:sp>
      <p:sp>
        <p:nvSpPr>
          <p:cNvPr id="4" name="Slide Number Placeholder 3"/>
          <p:cNvSpPr>
            <a:spLocks noGrp="1"/>
          </p:cNvSpPr>
          <p:nvPr>
            <p:ph type="sldNum" sz="quarter" idx="10"/>
          </p:nvPr>
        </p:nvSpPr>
        <p:spPr/>
        <p:txBody>
          <a:bodyPr/>
          <a:lstStyle/>
          <a:p>
            <a:fld id="{60696F05-A5D5-4C52-B738-730481069EA2}" type="slidenum">
              <a:rPr lang="en-US" smtClean="0"/>
              <a:t>34</a:t>
            </a:fld>
            <a:endParaRPr lang="en-US"/>
          </a:p>
        </p:txBody>
      </p:sp>
    </p:spTree>
    <p:extLst>
      <p:ext uri="{BB962C8B-B14F-4D97-AF65-F5344CB8AC3E}">
        <p14:creationId xmlns:p14="http://schemas.microsoft.com/office/powerpoint/2010/main" val="1638567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correct answer is B.  The following factors are associated with better prognosis:  short duration of illness (as opposed to the mean duration of illness, which is 7-16 years), minimal psychiatric comorbidities, identifiable trauma, living independently, normal IQ, less dramatic event symptoms, no history of ICU / “status epilepticus” admissions, female gender, and no ongoing anti-epileptic drug use.</a:t>
            </a:r>
          </a:p>
          <a:p>
            <a:endParaRPr lang="en-US" dirty="0"/>
          </a:p>
        </p:txBody>
      </p:sp>
      <p:sp>
        <p:nvSpPr>
          <p:cNvPr id="4" name="Slide Number Placeholder 3"/>
          <p:cNvSpPr>
            <a:spLocks noGrp="1"/>
          </p:cNvSpPr>
          <p:nvPr>
            <p:ph type="sldNum" sz="quarter" idx="10"/>
          </p:nvPr>
        </p:nvSpPr>
        <p:spPr/>
        <p:txBody>
          <a:bodyPr/>
          <a:lstStyle/>
          <a:p>
            <a:fld id="{60696F05-A5D5-4C52-B738-730481069EA2}" type="slidenum">
              <a:rPr lang="en-US" smtClean="0"/>
              <a:t>36</a:t>
            </a:fld>
            <a:endParaRPr lang="en-US"/>
          </a:p>
        </p:txBody>
      </p:sp>
    </p:spTree>
    <p:extLst>
      <p:ext uri="{BB962C8B-B14F-4D97-AF65-F5344CB8AC3E}">
        <p14:creationId xmlns:p14="http://schemas.microsoft.com/office/powerpoint/2010/main" val="252510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696F05-A5D5-4C52-B738-730481069EA2}" type="slidenum">
              <a:rPr lang="en-US" smtClean="0"/>
              <a:t>37</a:t>
            </a:fld>
            <a:endParaRPr lang="en-US"/>
          </a:p>
        </p:txBody>
      </p:sp>
    </p:spTree>
    <p:extLst>
      <p:ext uri="{BB962C8B-B14F-4D97-AF65-F5344CB8AC3E}">
        <p14:creationId xmlns:p14="http://schemas.microsoft.com/office/powerpoint/2010/main" val="1382421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Consent on</a:t>
            </a:r>
            <a:r>
              <a:rPr lang="en-US" baseline="0" dirty="0"/>
              <a:t> file for video.  Left frontal seizures confirmed on </a:t>
            </a:r>
            <a:r>
              <a:rPr lang="en-US" baseline="0" dirty="0" err="1"/>
              <a:t>ictal</a:t>
            </a:r>
            <a:r>
              <a:rPr lang="en-US" baseline="0" dirty="0"/>
              <a:t> SPECT and scalp EEG.</a:t>
            </a:r>
            <a:endParaRPr lang="en-US" dirty="0"/>
          </a:p>
        </p:txBody>
      </p:sp>
      <p:sp>
        <p:nvSpPr>
          <p:cNvPr id="4" name="Slide Number Placeholder 3"/>
          <p:cNvSpPr>
            <a:spLocks noGrp="1"/>
          </p:cNvSpPr>
          <p:nvPr>
            <p:ph type="sldNum" sz="quarter" idx="10"/>
          </p:nvPr>
        </p:nvSpPr>
        <p:spPr/>
        <p:txBody>
          <a:bodyPr/>
          <a:lstStyle/>
          <a:p>
            <a:fld id="{60696F05-A5D5-4C52-B738-730481069EA2}" type="slidenum">
              <a:rPr lang="en-US" smtClean="0"/>
              <a:t>38</a:t>
            </a:fld>
            <a:endParaRPr lang="en-US"/>
          </a:p>
        </p:txBody>
      </p:sp>
    </p:spTree>
    <p:extLst>
      <p:ext uri="{BB962C8B-B14F-4D97-AF65-F5344CB8AC3E}">
        <p14:creationId xmlns:p14="http://schemas.microsoft.com/office/powerpoint/2010/main" val="2397637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Referring to</a:t>
            </a:r>
            <a:r>
              <a:rPr lang="en-US" baseline="0" dirty="0"/>
              <a:t> complex partial frontal lobe seizures</a:t>
            </a:r>
            <a:endParaRPr lang="en-US" dirty="0"/>
          </a:p>
        </p:txBody>
      </p:sp>
      <p:sp>
        <p:nvSpPr>
          <p:cNvPr id="4" name="Slide Number Placeholder 3"/>
          <p:cNvSpPr>
            <a:spLocks noGrp="1"/>
          </p:cNvSpPr>
          <p:nvPr>
            <p:ph type="sldNum" sz="quarter" idx="10"/>
          </p:nvPr>
        </p:nvSpPr>
        <p:spPr/>
        <p:txBody>
          <a:bodyPr/>
          <a:lstStyle/>
          <a:p>
            <a:fld id="{60696F05-A5D5-4C52-B738-730481069EA2}" type="slidenum">
              <a:rPr lang="en-US" smtClean="0"/>
              <a:t>39</a:t>
            </a:fld>
            <a:endParaRPr lang="en-US"/>
          </a:p>
        </p:txBody>
      </p:sp>
    </p:spTree>
    <p:extLst>
      <p:ext uri="{BB962C8B-B14F-4D97-AF65-F5344CB8AC3E}">
        <p14:creationId xmlns:p14="http://schemas.microsoft.com/office/powerpoint/2010/main" val="1269470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correct answer is B.  Typically, 70-90% of simple partial seizures do </a:t>
            </a:r>
            <a:r>
              <a:rPr lang="en-US" sz="1200" u="sng"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have scalp EEG correlate.  One should be cautious in interpreting subjective events without EEG change as psychogenic. Stereotyped events with anatomically sensible semiology should lead the neurologist to further investigation.  For example, event capture off medications may show progression to complex partial or secondarily generalized tonic </a:t>
            </a:r>
            <a:r>
              <a:rPr lang="en-US" sz="1200" kern="1200" dirty="0" err="1">
                <a:solidFill>
                  <a:schemeClr val="tx1"/>
                </a:solidFill>
                <a:effectLst/>
                <a:latin typeface="+mn-lt"/>
                <a:ea typeface="+mn-ea"/>
                <a:cs typeface="+mn-cs"/>
              </a:rPr>
              <a:t>clonic</a:t>
            </a:r>
            <a:r>
              <a:rPr lang="en-US" sz="1200" kern="1200" dirty="0">
                <a:solidFill>
                  <a:schemeClr val="tx1"/>
                </a:solidFill>
                <a:effectLst/>
                <a:latin typeface="+mn-lt"/>
                <a:ea typeface="+mn-ea"/>
                <a:cs typeface="+mn-cs"/>
              </a:rPr>
              <a:t> seizures.  Additionally, response to ASDs, correlated abnormalities on structural or functional imaging, or invasive EEG monitoring may also help confirm an epileptic diagnosis.</a:t>
            </a:r>
          </a:p>
          <a:p>
            <a:endParaRPr lang="en-US" dirty="0"/>
          </a:p>
        </p:txBody>
      </p:sp>
      <p:sp>
        <p:nvSpPr>
          <p:cNvPr id="4" name="Slide Number Placeholder 3"/>
          <p:cNvSpPr>
            <a:spLocks noGrp="1"/>
          </p:cNvSpPr>
          <p:nvPr>
            <p:ph type="sldNum" sz="quarter" idx="10"/>
          </p:nvPr>
        </p:nvSpPr>
        <p:spPr/>
        <p:txBody>
          <a:bodyPr/>
          <a:lstStyle/>
          <a:p>
            <a:fld id="{60696F05-A5D5-4C52-B738-730481069EA2}" type="slidenum">
              <a:rPr lang="en-US" smtClean="0"/>
              <a:t>40</a:t>
            </a:fld>
            <a:endParaRPr lang="en-US"/>
          </a:p>
        </p:txBody>
      </p:sp>
    </p:spTree>
    <p:extLst>
      <p:ext uri="{BB962C8B-B14F-4D97-AF65-F5344CB8AC3E}">
        <p14:creationId xmlns:p14="http://schemas.microsoft.com/office/powerpoint/2010/main" val="1945461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references for</a:t>
            </a:r>
            <a:r>
              <a:rPr lang="en-US" baseline="0" dirty="0"/>
              <a:t> </a:t>
            </a:r>
            <a:r>
              <a:rPr lang="en-US" sz="1200" dirty="0"/>
              <a:t>~30% of focal motor SPS have scalp EEG correlate AND ~10% of non-motor SPS have scalp EEG correlate</a:t>
            </a:r>
          </a:p>
          <a:p>
            <a:pPr marL="0" indent="0">
              <a:buNone/>
            </a:pPr>
            <a:r>
              <a:rPr lang="en-US" sz="1200" dirty="0"/>
              <a:t>*</a:t>
            </a:r>
            <a:r>
              <a:rPr lang="en-US" dirty="0"/>
              <a:t>Stereotyped events with anatomically sensible semiology should lead the neurologist to further investigation. Event capture off medications may show progression to complex partial or secondarily generalized tonic clonic seizures.  Additionally, response to ASDs, correlated abnormalities on structural or functional imaging, or invasive EEG monitoring may also help confirm an epileptic diagnosis.</a:t>
            </a:r>
          </a:p>
          <a:p>
            <a:endParaRPr lang="en-US" sz="1200" dirty="0"/>
          </a:p>
          <a:p>
            <a:endParaRPr lang="en-US" dirty="0"/>
          </a:p>
        </p:txBody>
      </p:sp>
      <p:sp>
        <p:nvSpPr>
          <p:cNvPr id="4" name="Slide Number Placeholder 3"/>
          <p:cNvSpPr>
            <a:spLocks noGrp="1"/>
          </p:cNvSpPr>
          <p:nvPr>
            <p:ph type="sldNum" sz="quarter" idx="10"/>
          </p:nvPr>
        </p:nvSpPr>
        <p:spPr/>
        <p:txBody>
          <a:bodyPr/>
          <a:lstStyle/>
          <a:p>
            <a:fld id="{60696F05-A5D5-4C52-B738-730481069EA2}" type="slidenum">
              <a:rPr lang="en-US" smtClean="0"/>
              <a:t>41</a:t>
            </a:fld>
            <a:endParaRPr lang="en-US"/>
          </a:p>
        </p:txBody>
      </p:sp>
    </p:spTree>
    <p:extLst>
      <p:ext uri="{BB962C8B-B14F-4D97-AF65-F5344CB8AC3E}">
        <p14:creationId xmlns:p14="http://schemas.microsoft.com/office/powerpoint/2010/main" val="1428899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9A6CCC44-76D4-458C-8E6F-EB4E7A964860}" type="slidenum">
              <a:rPr lang="en-US" sz="1400">
                <a:solidFill>
                  <a:prstClr val="black"/>
                </a:solidFill>
              </a:rPr>
              <a:pPr defTabSz="966612">
                <a:defRPr/>
              </a:pPr>
              <a:t>2</a:t>
            </a:fld>
            <a:endParaRPr lang="en-US" sz="1400">
              <a:solidFill>
                <a:prstClr val="black"/>
              </a:solidFill>
            </a:endParaRPr>
          </a:p>
        </p:txBody>
      </p:sp>
    </p:spTree>
    <p:extLst>
      <p:ext uri="{BB962C8B-B14F-4D97-AF65-F5344CB8AC3E}">
        <p14:creationId xmlns:p14="http://schemas.microsoft.com/office/powerpoint/2010/main" val="133705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Consent on</a:t>
            </a:r>
            <a:r>
              <a:rPr lang="en-US" baseline="0" dirty="0"/>
              <a:t> file for video; </a:t>
            </a:r>
            <a:r>
              <a:rPr lang="en-US" dirty="0" err="1"/>
              <a:t>Hypnic</a:t>
            </a:r>
            <a:r>
              <a:rPr lang="en-US" dirty="0"/>
              <a:t> jerk</a:t>
            </a:r>
            <a:r>
              <a:rPr lang="en-US" baseline="0" dirty="0"/>
              <a:t> (benign myoclonus of sleep)</a:t>
            </a:r>
            <a:endParaRPr lang="en-US" dirty="0"/>
          </a:p>
        </p:txBody>
      </p:sp>
      <p:sp>
        <p:nvSpPr>
          <p:cNvPr id="4" name="Slide Number Placeholder 3"/>
          <p:cNvSpPr>
            <a:spLocks noGrp="1"/>
          </p:cNvSpPr>
          <p:nvPr>
            <p:ph type="sldNum" sz="quarter" idx="10"/>
          </p:nvPr>
        </p:nvSpPr>
        <p:spPr/>
        <p:txBody>
          <a:bodyPr/>
          <a:lstStyle/>
          <a:p>
            <a:fld id="{60696F05-A5D5-4C52-B738-730481069EA2}" type="slidenum">
              <a:rPr lang="en-US" smtClean="0"/>
              <a:t>7</a:t>
            </a:fld>
            <a:endParaRPr lang="en-US"/>
          </a:p>
        </p:txBody>
      </p:sp>
    </p:spTree>
    <p:extLst>
      <p:ext uri="{BB962C8B-B14F-4D97-AF65-F5344CB8AC3E}">
        <p14:creationId xmlns:p14="http://schemas.microsoft.com/office/powerpoint/2010/main" val="1476650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correct answer is C.  Nightmares and REM behavior disorder occur during REM.  Somnambulism, </a:t>
            </a:r>
            <a:r>
              <a:rPr lang="en-US" sz="1200" kern="1200" dirty="0" err="1">
                <a:solidFill>
                  <a:schemeClr val="tx1"/>
                </a:solidFill>
                <a:effectLst/>
                <a:latin typeface="+mn-lt"/>
                <a:ea typeface="+mn-ea"/>
                <a:cs typeface="+mn-cs"/>
              </a:rPr>
              <a:t>confusional</a:t>
            </a:r>
            <a:r>
              <a:rPr lang="en-US" sz="1200" kern="1200" dirty="0">
                <a:solidFill>
                  <a:schemeClr val="tx1"/>
                </a:solidFill>
                <a:effectLst/>
                <a:latin typeface="+mn-lt"/>
                <a:ea typeface="+mn-ea"/>
                <a:cs typeface="+mn-cs"/>
              </a:rPr>
              <a:t> arousals, night terrors, and sleep related eating disorder occur during NREM sleep, typically N3.  Sleep cycles progress more often to deep sleep (N3) earlier in the night, and the later cycles progress more often to REM.  Therefore, parasomnias occurring during REM tend to occur later at night.</a:t>
            </a:r>
          </a:p>
          <a:p>
            <a:endParaRPr lang="en-US" dirty="0"/>
          </a:p>
        </p:txBody>
      </p:sp>
      <p:sp>
        <p:nvSpPr>
          <p:cNvPr id="4" name="Slide Number Placeholder 3"/>
          <p:cNvSpPr>
            <a:spLocks noGrp="1"/>
          </p:cNvSpPr>
          <p:nvPr>
            <p:ph type="sldNum" sz="quarter" idx="10"/>
          </p:nvPr>
        </p:nvSpPr>
        <p:spPr/>
        <p:txBody>
          <a:bodyPr/>
          <a:lstStyle/>
          <a:p>
            <a:fld id="{60696F05-A5D5-4C52-B738-730481069EA2}" type="slidenum">
              <a:rPr lang="en-US" smtClean="0"/>
              <a:t>9</a:t>
            </a:fld>
            <a:endParaRPr lang="en-US"/>
          </a:p>
        </p:txBody>
      </p:sp>
    </p:spTree>
    <p:extLst>
      <p:ext uri="{BB962C8B-B14F-4D97-AF65-F5344CB8AC3E}">
        <p14:creationId xmlns:p14="http://schemas.microsoft.com/office/powerpoint/2010/main" val="1649115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a:ln/>
        </p:spPr>
      </p:sp>
      <p:sp>
        <p:nvSpPr>
          <p:cNvPr id="52226" name="Notes Placeholder 2"/>
          <p:cNvSpPr>
            <a:spLocks noGrp="1"/>
          </p:cNvSpPr>
          <p:nvPr>
            <p:ph type="body" idx="1"/>
          </p:nvPr>
        </p:nvSpPr>
        <p:spPr>
          <a:noFill/>
        </p:spPr>
        <p:txBody>
          <a:bodyPr/>
          <a:lstStyle/>
          <a:p>
            <a:endParaRPr lang="en-US"/>
          </a:p>
        </p:txBody>
      </p:sp>
      <p:sp>
        <p:nvSpPr>
          <p:cNvPr id="52227" name="Slide Number Placeholder 3"/>
          <p:cNvSpPr>
            <a:spLocks noGrp="1"/>
          </p:cNvSpPr>
          <p:nvPr>
            <p:ph type="sldNum" sz="quarter"/>
          </p:nvPr>
        </p:nvSpPr>
        <p:spPr>
          <a:noFill/>
          <a:ln>
            <a:miter lim="800000"/>
            <a:headEnd/>
            <a:tailEnd/>
          </a:ln>
        </p:spPr>
        <p:txBody>
          <a:bodyPr/>
          <a:lstStyle/>
          <a:p>
            <a:fld id="{F566494D-D23E-4059-9A2B-5136613BC1D2}" type="slidenum">
              <a:rPr lang="en-GB" altLang="en-US" smtClean="0">
                <a:ea typeface="Arial Unicode MS"/>
                <a:cs typeface="Arial Unicode MS"/>
              </a:rPr>
              <a:pPr/>
              <a:t>13</a:t>
            </a:fld>
            <a:endParaRPr lang="en-GB" altLang="en-US">
              <a:ea typeface="Arial Unicode MS"/>
              <a:cs typeface="Arial Unicode MS"/>
            </a:endParaRPr>
          </a:p>
        </p:txBody>
      </p:sp>
    </p:spTree>
    <p:extLst>
      <p:ext uri="{BB962C8B-B14F-4D97-AF65-F5344CB8AC3E}">
        <p14:creationId xmlns:p14="http://schemas.microsoft.com/office/powerpoint/2010/main" val="1062699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correct answer is C.  Syncope has very characteristic EEG changes, and thus the EEG should not be normal.  Generalized slow activity (typically theta </a:t>
            </a:r>
            <a:r>
              <a:rPr lang="en-US" sz="1200" kern="1200" dirty="0">
                <a:solidFill>
                  <a:schemeClr val="tx1"/>
                </a:solidFill>
                <a:effectLst/>
                <a:latin typeface="+mn-lt"/>
                <a:ea typeface="+mn-ea"/>
                <a:cs typeface="+mn-cs"/>
                <a:sym typeface="Wingdings" charset="2"/>
              </a:rPr>
              <a:t></a:t>
            </a:r>
            <a:r>
              <a:rPr lang="en-US" sz="1200" kern="1200" dirty="0">
                <a:solidFill>
                  <a:schemeClr val="tx1"/>
                </a:solidFill>
                <a:effectLst/>
                <a:latin typeface="+mn-lt"/>
                <a:ea typeface="+mn-ea"/>
                <a:cs typeface="+mn-cs"/>
              </a:rPr>
              <a:t> delta </a:t>
            </a:r>
            <a:r>
              <a:rPr lang="en-US" sz="1200" kern="1200" dirty="0">
                <a:solidFill>
                  <a:schemeClr val="tx1"/>
                </a:solidFill>
                <a:effectLst/>
                <a:latin typeface="+mn-lt"/>
                <a:ea typeface="+mn-ea"/>
                <a:cs typeface="+mn-cs"/>
                <a:sym typeface="Wingdings" charset="2"/>
              </a:rPr>
              <a:t></a:t>
            </a:r>
            <a:r>
              <a:rPr lang="en-US" sz="1200" kern="1200" dirty="0">
                <a:solidFill>
                  <a:schemeClr val="tx1"/>
                </a:solidFill>
                <a:effectLst/>
                <a:latin typeface="+mn-lt"/>
                <a:ea typeface="+mn-ea"/>
                <a:cs typeface="+mn-cs"/>
              </a:rPr>
              <a:t> generalized attenuation </a:t>
            </a:r>
            <a:r>
              <a:rPr lang="en-US" sz="1200" kern="1200" dirty="0">
                <a:solidFill>
                  <a:schemeClr val="tx1"/>
                </a:solidFill>
                <a:effectLst/>
                <a:latin typeface="+mn-lt"/>
                <a:ea typeface="+mn-ea"/>
                <a:cs typeface="+mn-cs"/>
                <a:sym typeface="Wingdings" charset="2"/>
              </a:rPr>
              <a:t></a:t>
            </a:r>
            <a:r>
              <a:rPr lang="en-US" sz="1200" kern="1200" dirty="0">
                <a:solidFill>
                  <a:schemeClr val="tx1"/>
                </a:solidFill>
                <a:effectLst/>
                <a:latin typeface="+mn-lt"/>
                <a:ea typeface="+mn-ea"/>
                <a:cs typeface="+mn-cs"/>
              </a:rPr>
              <a:t> delta </a:t>
            </a:r>
            <a:r>
              <a:rPr lang="en-US" sz="1200" kern="1200" dirty="0">
                <a:solidFill>
                  <a:schemeClr val="tx1"/>
                </a:solidFill>
                <a:effectLst/>
                <a:latin typeface="+mn-lt"/>
                <a:ea typeface="+mn-ea"/>
                <a:cs typeface="+mn-cs"/>
                <a:sym typeface="Wingdings" charset="2"/>
              </a:rPr>
              <a:t></a:t>
            </a:r>
            <a:r>
              <a:rPr lang="en-US" sz="1200" kern="1200" dirty="0">
                <a:solidFill>
                  <a:schemeClr val="tx1"/>
                </a:solidFill>
                <a:effectLst/>
                <a:latin typeface="+mn-lt"/>
                <a:ea typeface="+mn-ea"/>
                <a:cs typeface="+mn-cs"/>
              </a:rPr>
              <a:t> theta </a:t>
            </a:r>
            <a:r>
              <a:rPr lang="en-US" sz="1200" kern="1200" dirty="0">
                <a:solidFill>
                  <a:schemeClr val="tx1"/>
                </a:solidFill>
                <a:effectLst/>
                <a:latin typeface="+mn-lt"/>
                <a:ea typeface="+mn-ea"/>
                <a:cs typeface="+mn-cs"/>
                <a:sym typeface="Wingdings" charset="2"/>
              </a:rPr>
              <a:t></a:t>
            </a:r>
            <a:r>
              <a:rPr lang="en-US" sz="1200" kern="1200" dirty="0">
                <a:solidFill>
                  <a:schemeClr val="tx1"/>
                </a:solidFill>
                <a:effectLst/>
                <a:latin typeface="+mn-lt"/>
                <a:ea typeface="+mn-ea"/>
                <a:cs typeface="+mn-cs"/>
              </a:rPr>
              <a:t> normal) is most typical, though the attenuation may or may not be seen.  Burst suppression is usually seen with drug-induced coma or cardiac arrest.  The EEG changes should not be focal, since global cerebral perfusion is diminished.  </a:t>
            </a:r>
          </a:p>
          <a:p>
            <a:endParaRPr lang="en-US" dirty="0"/>
          </a:p>
        </p:txBody>
      </p:sp>
      <p:sp>
        <p:nvSpPr>
          <p:cNvPr id="4" name="Slide Number Placeholder 3"/>
          <p:cNvSpPr>
            <a:spLocks noGrp="1"/>
          </p:cNvSpPr>
          <p:nvPr>
            <p:ph type="sldNum" sz="quarter" idx="10"/>
          </p:nvPr>
        </p:nvSpPr>
        <p:spPr/>
        <p:txBody>
          <a:bodyPr/>
          <a:lstStyle/>
          <a:p>
            <a:fld id="{60696F05-A5D5-4C52-B738-730481069EA2}" type="slidenum">
              <a:rPr lang="en-US" smtClean="0"/>
              <a:t>14</a:t>
            </a:fld>
            <a:endParaRPr lang="en-US"/>
          </a:p>
        </p:txBody>
      </p:sp>
    </p:spTree>
    <p:extLst>
      <p:ext uri="{BB962C8B-B14F-4D97-AF65-F5344CB8AC3E}">
        <p14:creationId xmlns:p14="http://schemas.microsoft.com/office/powerpoint/2010/main" val="43736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EEG during tilt table test</a:t>
            </a:r>
            <a:r>
              <a:rPr lang="en-US" baseline="0" dirty="0"/>
              <a:t> induced syncope</a:t>
            </a:r>
            <a:endParaRPr lang="en-US" dirty="0"/>
          </a:p>
        </p:txBody>
      </p:sp>
      <p:sp>
        <p:nvSpPr>
          <p:cNvPr id="4" name="Slide Number Placeholder 3"/>
          <p:cNvSpPr>
            <a:spLocks noGrp="1"/>
          </p:cNvSpPr>
          <p:nvPr>
            <p:ph type="sldNum" sz="quarter" idx="10"/>
          </p:nvPr>
        </p:nvSpPr>
        <p:spPr/>
        <p:txBody>
          <a:bodyPr/>
          <a:lstStyle/>
          <a:p>
            <a:fld id="{60696F05-A5D5-4C52-B738-730481069EA2}" type="slidenum">
              <a:rPr lang="en-US" smtClean="0"/>
              <a:t>16</a:t>
            </a:fld>
            <a:endParaRPr lang="en-US"/>
          </a:p>
        </p:txBody>
      </p:sp>
    </p:spTree>
    <p:extLst>
      <p:ext uri="{BB962C8B-B14F-4D97-AF65-F5344CB8AC3E}">
        <p14:creationId xmlns:p14="http://schemas.microsoft.com/office/powerpoint/2010/main" val="73786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Consent on file for video; confirmed</a:t>
            </a:r>
            <a:r>
              <a:rPr lang="en-US" baseline="0" dirty="0"/>
              <a:t> </a:t>
            </a:r>
            <a:r>
              <a:rPr lang="en-US" baseline="0" dirty="0" err="1"/>
              <a:t>pseudosyncope</a:t>
            </a:r>
            <a:r>
              <a:rPr lang="en-US" baseline="0" dirty="0"/>
              <a:t> (no EEG or EKG changes)</a:t>
            </a:r>
            <a:endParaRPr lang="en-US" dirty="0"/>
          </a:p>
        </p:txBody>
      </p:sp>
      <p:sp>
        <p:nvSpPr>
          <p:cNvPr id="4" name="Slide Number Placeholder 3"/>
          <p:cNvSpPr>
            <a:spLocks noGrp="1"/>
          </p:cNvSpPr>
          <p:nvPr>
            <p:ph type="sldNum" sz="quarter" idx="10"/>
          </p:nvPr>
        </p:nvSpPr>
        <p:spPr/>
        <p:txBody>
          <a:bodyPr/>
          <a:lstStyle/>
          <a:p>
            <a:fld id="{60696F05-A5D5-4C52-B738-730481069EA2}" type="slidenum">
              <a:rPr lang="en-US" smtClean="0"/>
              <a:t>21</a:t>
            </a:fld>
            <a:endParaRPr lang="en-US"/>
          </a:p>
        </p:txBody>
      </p:sp>
    </p:spTree>
    <p:extLst>
      <p:ext uri="{BB962C8B-B14F-4D97-AF65-F5344CB8AC3E}">
        <p14:creationId xmlns:p14="http://schemas.microsoft.com/office/powerpoint/2010/main" val="539384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i="0" dirty="0"/>
              <a:t>1. Would you imply to a veteran who has flashbacks and dissociative episodes that he/she is crazy and it’s all in his/her head?</a:t>
            </a:r>
          </a:p>
          <a:p>
            <a:pPr marL="0" marR="0" lvl="1" indent="0" algn="l" defTabSz="914400" rtl="0" eaLnBrk="1" fontAlgn="auto" latinLnBrk="0" hangingPunct="1">
              <a:lnSpc>
                <a:spcPct val="100000"/>
              </a:lnSpc>
              <a:spcBef>
                <a:spcPts val="0"/>
              </a:spcBef>
              <a:spcAft>
                <a:spcPts val="0"/>
              </a:spcAft>
              <a:buClrTx/>
              <a:buSzTx/>
              <a:buFontTx/>
              <a:buNone/>
              <a:tabLst/>
              <a:defRPr/>
            </a:pPr>
            <a:r>
              <a:rPr lang="en-US" i="0" dirty="0"/>
              <a:t>2. At follow up, </a:t>
            </a:r>
            <a:r>
              <a:rPr lang="en-US" dirty="0"/>
              <a:t>usually I hear patient’s understanding to be “nothing” or “the EEG was normal” or “they couldn’t figure anything out,” even if they saw psychiatry</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p:txBody>
      </p:sp>
      <p:sp>
        <p:nvSpPr>
          <p:cNvPr id="4" name="Slide Number Placeholder 3"/>
          <p:cNvSpPr>
            <a:spLocks noGrp="1"/>
          </p:cNvSpPr>
          <p:nvPr>
            <p:ph type="sldNum" sz="quarter" idx="10"/>
          </p:nvPr>
        </p:nvSpPr>
        <p:spPr/>
        <p:txBody>
          <a:bodyPr/>
          <a:lstStyle/>
          <a:p>
            <a:fld id="{60696F05-A5D5-4C52-B738-730481069EA2}" type="slidenum">
              <a:rPr lang="en-US" smtClean="0"/>
              <a:t>27</a:t>
            </a:fld>
            <a:endParaRPr lang="en-US"/>
          </a:p>
        </p:txBody>
      </p:sp>
    </p:spTree>
    <p:extLst>
      <p:ext uri="{BB962C8B-B14F-4D97-AF65-F5344CB8AC3E}">
        <p14:creationId xmlns:p14="http://schemas.microsoft.com/office/powerpoint/2010/main" val="2838366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9112977-4711-4B95-A63A-4030A6ED9EA1}"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4325C-A04E-4083-92F1-216505E52992}" type="slidenum">
              <a:rPr lang="en-US" smtClean="0"/>
              <a:t>‹#›</a:t>
            </a:fld>
            <a:endParaRPr lang="en-US"/>
          </a:p>
        </p:txBody>
      </p:sp>
    </p:spTree>
    <p:extLst>
      <p:ext uri="{BB962C8B-B14F-4D97-AF65-F5344CB8AC3E}">
        <p14:creationId xmlns:p14="http://schemas.microsoft.com/office/powerpoint/2010/main" val="2905572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112977-4711-4B95-A63A-4030A6ED9EA1}"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4325C-A04E-4083-92F1-216505E52992}" type="slidenum">
              <a:rPr lang="en-US" smtClean="0"/>
              <a:t>‹#›</a:t>
            </a:fld>
            <a:endParaRPr lang="en-US"/>
          </a:p>
        </p:txBody>
      </p:sp>
    </p:spTree>
    <p:extLst>
      <p:ext uri="{BB962C8B-B14F-4D97-AF65-F5344CB8AC3E}">
        <p14:creationId xmlns:p14="http://schemas.microsoft.com/office/powerpoint/2010/main" val="4135453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112977-4711-4B95-A63A-4030A6ED9EA1}"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4325C-A04E-4083-92F1-216505E52992}" type="slidenum">
              <a:rPr lang="en-US" smtClean="0"/>
              <a:t>‹#›</a:t>
            </a:fld>
            <a:endParaRPr lang="en-US"/>
          </a:p>
        </p:txBody>
      </p:sp>
    </p:spTree>
    <p:extLst>
      <p:ext uri="{BB962C8B-B14F-4D97-AF65-F5344CB8AC3E}">
        <p14:creationId xmlns:p14="http://schemas.microsoft.com/office/powerpoint/2010/main" val="3739933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9E9176-8CC3-4B4B-BC47-F9730340662D}" type="datetimeFigureOut">
              <a:rPr lang="en-US" smtClean="0">
                <a:solidFill>
                  <a:prstClr val="black">
                    <a:tint val="75000"/>
                  </a:prstClr>
                </a:solidFill>
              </a:rPr>
              <a:pPr/>
              <a:t>8/24/2023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E4FE91-1C96-47C5-9E80-2A1D85570D3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9E9176-8CC3-4B4B-BC47-F9730340662D}" type="datetimeFigureOut">
              <a:rPr lang="en-US" smtClean="0">
                <a:solidFill>
                  <a:prstClr val="black">
                    <a:tint val="75000"/>
                  </a:prstClr>
                </a:solidFill>
              </a:rPr>
              <a:pPr/>
              <a:t>8/24/2023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E4FE91-1C96-47C5-9E80-2A1D85570D3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9E9176-8CC3-4B4B-BC47-F9730340662D}" type="datetimeFigureOut">
              <a:rPr lang="en-US" smtClean="0">
                <a:solidFill>
                  <a:prstClr val="black">
                    <a:tint val="75000"/>
                  </a:prstClr>
                </a:solidFill>
              </a:rPr>
              <a:pPr/>
              <a:t>8/24/2023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E4FE91-1C96-47C5-9E80-2A1D85570D3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9E9176-8CC3-4B4B-BC47-F9730340662D}" type="datetimeFigureOut">
              <a:rPr lang="en-US" smtClean="0">
                <a:solidFill>
                  <a:prstClr val="black">
                    <a:tint val="75000"/>
                  </a:prstClr>
                </a:solidFill>
              </a:rPr>
              <a:pPr/>
              <a:t>8/24/2023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E4FE91-1C96-47C5-9E80-2A1D85570D3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9E9176-8CC3-4B4B-BC47-F9730340662D}" type="datetimeFigureOut">
              <a:rPr lang="en-US" smtClean="0">
                <a:solidFill>
                  <a:prstClr val="black">
                    <a:tint val="75000"/>
                  </a:prstClr>
                </a:solidFill>
              </a:rPr>
              <a:pPr/>
              <a:t>8/24/2023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E4FE91-1C96-47C5-9E80-2A1D85570D3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9E9176-8CC3-4B4B-BC47-F9730340662D}" type="datetimeFigureOut">
              <a:rPr lang="en-US" smtClean="0">
                <a:solidFill>
                  <a:prstClr val="black">
                    <a:tint val="75000"/>
                  </a:prstClr>
                </a:solidFill>
              </a:rPr>
              <a:pPr/>
              <a:t>8/24/2023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E4FE91-1C96-47C5-9E80-2A1D85570D3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9E9176-8CC3-4B4B-BC47-F9730340662D}" type="datetimeFigureOut">
              <a:rPr lang="en-US" smtClean="0">
                <a:solidFill>
                  <a:prstClr val="black">
                    <a:tint val="75000"/>
                  </a:prstClr>
                </a:solidFill>
              </a:rPr>
              <a:pPr/>
              <a:t>8/24/2023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E4FE91-1C96-47C5-9E80-2A1D85570D3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3887391" y="987430"/>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FA9E9176-8CC3-4B4B-BC47-F9730340662D}" type="datetimeFigureOut">
              <a:rPr lang="en-US" smtClean="0">
                <a:solidFill>
                  <a:prstClr val="black">
                    <a:tint val="75000"/>
                  </a:prstClr>
                </a:solidFill>
              </a:rPr>
              <a:pPr/>
              <a:t>8/24/2023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E4FE91-1C96-47C5-9E80-2A1D85570D3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112977-4711-4B95-A63A-4030A6ED9EA1}"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4325C-A04E-4083-92F1-216505E52992}" type="slidenum">
              <a:rPr lang="en-US" smtClean="0"/>
              <a:t>‹#›</a:t>
            </a:fld>
            <a:endParaRPr lang="en-US"/>
          </a:p>
        </p:txBody>
      </p:sp>
    </p:spTree>
    <p:extLst>
      <p:ext uri="{BB962C8B-B14F-4D97-AF65-F5344CB8AC3E}">
        <p14:creationId xmlns:p14="http://schemas.microsoft.com/office/powerpoint/2010/main" val="700211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FA9E9176-8CC3-4B4B-BC47-F9730340662D}" type="datetimeFigureOut">
              <a:rPr lang="en-US" smtClean="0">
                <a:solidFill>
                  <a:prstClr val="black">
                    <a:tint val="75000"/>
                  </a:prstClr>
                </a:solidFill>
              </a:rPr>
              <a:pPr/>
              <a:t>8/24/2023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E4FE91-1C96-47C5-9E80-2A1D85570D3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9E9176-8CC3-4B4B-BC47-F9730340662D}" type="datetimeFigureOut">
              <a:rPr lang="en-US" smtClean="0">
                <a:solidFill>
                  <a:prstClr val="black">
                    <a:tint val="75000"/>
                  </a:prstClr>
                </a:solidFill>
              </a:rPr>
              <a:pPr/>
              <a:t>8/24/2023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E4FE91-1C96-47C5-9E80-2A1D85570D3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9E9176-8CC3-4B4B-BC47-F9730340662D}" type="datetimeFigureOut">
              <a:rPr lang="en-US" smtClean="0">
                <a:solidFill>
                  <a:prstClr val="black">
                    <a:tint val="75000"/>
                  </a:prstClr>
                </a:solidFill>
              </a:rPr>
              <a:pPr/>
              <a:t>8/24/2023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E4FE91-1C96-47C5-9E80-2A1D85570D3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6A0D9B-EA0E-4506-BFA6-6485D4179E1B}" type="datetimeFigureOut">
              <a:rPr lang="en-US">
                <a:solidFill>
                  <a:prstClr val="black">
                    <a:tint val="75000"/>
                  </a:prstClr>
                </a:solidFill>
              </a:rPr>
              <a:pPr/>
              <a:t>8/24/2023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802BA1-07F5-4DC6-A0FD-97EBBF9DDC8C}" type="slidenum">
              <a:rPr lang="en-US">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6A0D9B-EA0E-4506-BFA6-6485D4179E1B}" type="datetimeFigureOut">
              <a:rPr lang="en-US">
                <a:solidFill>
                  <a:prstClr val="black">
                    <a:tint val="75000"/>
                  </a:prstClr>
                </a:solidFill>
              </a:rPr>
              <a:pPr/>
              <a:t>8/24/2023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802BA1-07F5-4DC6-A0FD-97EBBF9DDC8C}" type="slidenum">
              <a:rPr lang="en-US">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6A0D9B-EA0E-4506-BFA6-6485D4179E1B}" type="datetimeFigureOut">
              <a:rPr lang="en-US">
                <a:solidFill>
                  <a:prstClr val="black">
                    <a:tint val="75000"/>
                  </a:prstClr>
                </a:solidFill>
              </a:rPr>
              <a:pPr/>
              <a:t>8/24/2023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802BA1-07F5-4DC6-A0FD-97EBBF9DDC8C}" type="slidenum">
              <a:rPr lang="en-US">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6A0D9B-EA0E-4506-BFA6-6485D4179E1B}" type="datetimeFigureOut">
              <a:rPr lang="en-US">
                <a:solidFill>
                  <a:prstClr val="black">
                    <a:tint val="75000"/>
                  </a:prstClr>
                </a:solidFill>
              </a:rPr>
              <a:pPr/>
              <a:t>8/24/2023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802BA1-07F5-4DC6-A0FD-97EBBF9DDC8C}" type="slidenum">
              <a:rPr lang="en-US">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7"/>
            <a:ext cx="4041775" cy="639763"/>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6A0D9B-EA0E-4506-BFA6-6485D4179E1B}" type="datetimeFigureOut">
              <a:rPr lang="en-US">
                <a:solidFill>
                  <a:prstClr val="black">
                    <a:tint val="75000"/>
                  </a:prstClr>
                </a:solidFill>
              </a:rPr>
              <a:pPr/>
              <a:t>8/24/2023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E802BA1-07F5-4DC6-A0FD-97EBBF9DDC8C}" type="slidenum">
              <a:rPr lang="en-US">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6A0D9B-EA0E-4506-BFA6-6485D4179E1B}" type="datetimeFigureOut">
              <a:rPr lang="en-US">
                <a:solidFill>
                  <a:prstClr val="black">
                    <a:tint val="75000"/>
                  </a:prstClr>
                </a:solidFill>
              </a:rPr>
              <a:pPr/>
              <a:t>8/24/2023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E802BA1-07F5-4DC6-A0FD-97EBBF9DDC8C}" type="slidenum">
              <a:rPr lang="en-US">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6A0D9B-EA0E-4506-BFA6-6485D4179E1B}" type="datetimeFigureOut">
              <a:rPr lang="en-US">
                <a:solidFill>
                  <a:prstClr val="black">
                    <a:tint val="75000"/>
                  </a:prstClr>
                </a:solidFill>
              </a:rPr>
              <a:pPr/>
              <a:t>8/24/2023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802BA1-07F5-4DC6-A0FD-97EBBF9DDC8C}" type="slidenum">
              <a:rPr lang="en-US">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112977-4711-4B95-A63A-4030A6ED9EA1}"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4325C-A04E-4083-92F1-216505E52992}" type="slidenum">
              <a:rPr lang="en-US" smtClean="0"/>
              <a:t>‹#›</a:t>
            </a:fld>
            <a:endParaRPr lang="en-US"/>
          </a:p>
        </p:txBody>
      </p:sp>
    </p:spTree>
    <p:extLst>
      <p:ext uri="{BB962C8B-B14F-4D97-AF65-F5344CB8AC3E}">
        <p14:creationId xmlns:p14="http://schemas.microsoft.com/office/powerpoint/2010/main" val="4306164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3"/>
            <a:ext cx="3008313" cy="1162051"/>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D76A0D9B-EA0E-4506-BFA6-6485D4179E1B}" type="datetimeFigureOut">
              <a:rPr lang="en-US">
                <a:solidFill>
                  <a:prstClr val="black">
                    <a:tint val="75000"/>
                  </a:prstClr>
                </a:solidFill>
              </a:rPr>
              <a:pPr/>
              <a:t>8/24/2023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802BA1-07F5-4DC6-A0FD-97EBBF9DDC8C}" type="slidenum">
              <a:rPr lang="en-US">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9"/>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5367342"/>
            <a:ext cx="5486400" cy="8048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D76A0D9B-EA0E-4506-BFA6-6485D4179E1B}" type="datetimeFigureOut">
              <a:rPr lang="en-US">
                <a:solidFill>
                  <a:prstClr val="black">
                    <a:tint val="75000"/>
                  </a:prstClr>
                </a:solidFill>
              </a:rPr>
              <a:pPr/>
              <a:t>8/24/2023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802BA1-07F5-4DC6-A0FD-97EBBF9DDC8C}" type="slidenum">
              <a:rPr lang="en-US">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6A0D9B-EA0E-4506-BFA6-6485D4179E1B}" type="datetimeFigureOut">
              <a:rPr lang="en-US">
                <a:solidFill>
                  <a:prstClr val="black">
                    <a:tint val="75000"/>
                  </a:prstClr>
                </a:solidFill>
              </a:rPr>
              <a:pPr/>
              <a:t>8/24/2023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802BA1-07F5-4DC6-A0FD-97EBBF9DDC8C}" type="slidenum">
              <a:rPr lang="en-US">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6A0D9B-EA0E-4506-BFA6-6485D4179E1B}" type="datetimeFigureOut">
              <a:rPr lang="en-US">
                <a:solidFill>
                  <a:prstClr val="black">
                    <a:tint val="75000"/>
                  </a:prstClr>
                </a:solidFill>
              </a:rPr>
              <a:pPr/>
              <a:t>8/24/2023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802BA1-07F5-4DC6-A0FD-97EBBF9DDC8C}" type="slidenum">
              <a:rPr lang="en-US">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112977-4711-4B95-A63A-4030A6ED9EA1}"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94325C-A04E-4083-92F1-216505E52992}" type="slidenum">
              <a:rPr lang="en-US" smtClean="0"/>
              <a:t>‹#›</a:t>
            </a:fld>
            <a:endParaRPr lang="en-US"/>
          </a:p>
        </p:txBody>
      </p:sp>
    </p:spTree>
    <p:extLst>
      <p:ext uri="{BB962C8B-B14F-4D97-AF65-F5344CB8AC3E}">
        <p14:creationId xmlns:p14="http://schemas.microsoft.com/office/powerpoint/2010/main" val="2808151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112977-4711-4B95-A63A-4030A6ED9EA1}" type="datetimeFigureOut">
              <a:rPr lang="en-US" smtClean="0"/>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94325C-A04E-4083-92F1-216505E52992}" type="slidenum">
              <a:rPr lang="en-US" smtClean="0"/>
              <a:t>‹#›</a:t>
            </a:fld>
            <a:endParaRPr lang="en-US"/>
          </a:p>
        </p:txBody>
      </p:sp>
    </p:spTree>
    <p:extLst>
      <p:ext uri="{BB962C8B-B14F-4D97-AF65-F5344CB8AC3E}">
        <p14:creationId xmlns:p14="http://schemas.microsoft.com/office/powerpoint/2010/main" val="3208825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112977-4711-4B95-A63A-4030A6ED9EA1}" type="datetimeFigureOut">
              <a:rPr lang="en-US" smtClean="0"/>
              <a:t>8/24/2023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94325C-A04E-4083-92F1-216505E52992}" type="slidenum">
              <a:rPr lang="en-US" smtClean="0"/>
              <a:t>‹#›</a:t>
            </a:fld>
            <a:endParaRPr lang="en-US"/>
          </a:p>
        </p:txBody>
      </p:sp>
    </p:spTree>
    <p:extLst>
      <p:ext uri="{BB962C8B-B14F-4D97-AF65-F5344CB8AC3E}">
        <p14:creationId xmlns:p14="http://schemas.microsoft.com/office/powerpoint/2010/main" val="3946530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112977-4711-4B95-A63A-4030A6ED9EA1}" type="datetimeFigureOut">
              <a:rPr lang="en-US" smtClean="0"/>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94325C-A04E-4083-92F1-216505E52992}" type="slidenum">
              <a:rPr lang="en-US" smtClean="0"/>
              <a:t>‹#›</a:t>
            </a:fld>
            <a:endParaRPr lang="en-US"/>
          </a:p>
        </p:txBody>
      </p:sp>
    </p:spTree>
    <p:extLst>
      <p:ext uri="{BB962C8B-B14F-4D97-AF65-F5344CB8AC3E}">
        <p14:creationId xmlns:p14="http://schemas.microsoft.com/office/powerpoint/2010/main" val="2333787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112977-4711-4B95-A63A-4030A6ED9EA1}"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94325C-A04E-4083-92F1-216505E52992}" type="slidenum">
              <a:rPr lang="en-US" smtClean="0"/>
              <a:t>‹#›</a:t>
            </a:fld>
            <a:endParaRPr lang="en-US"/>
          </a:p>
        </p:txBody>
      </p:sp>
    </p:spTree>
    <p:extLst>
      <p:ext uri="{BB962C8B-B14F-4D97-AF65-F5344CB8AC3E}">
        <p14:creationId xmlns:p14="http://schemas.microsoft.com/office/powerpoint/2010/main" val="228879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112977-4711-4B95-A63A-4030A6ED9EA1}"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94325C-A04E-4083-92F1-216505E52992}" type="slidenum">
              <a:rPr lang="en-US" smtClean="0"/>
              <a:t>‹#›</a:t>
            </a:fld>
            <a:endParaRPr lang="en-US"/>
          </a:p>
        </p:txBody>
      </p:sp>
    </p:spTree>
    <p:extLst>
      <p:ext uri="{BB962C8B-B14F-4D97-AF65-F5344CB8AC3E}">
        <p14:creationId xmlns:p14="http://schemas.microsoft.com/office/powerpoint/2010/main" val="4101039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12977-4711-4B95-A63A-4030A6ED9EA1}" type="datetimeFigureOut">
              <a:rPr lang="en-US" smtClean="0"/>
              <a:t>8/24/2023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94325C-A04E-4083-92F1-216505E52992}" type="slidenum">
              <a:rPr lang="en-US" smtClean="0"/>
              <a:t>‹#›</a:t>
            </a:fld>
            <a:endParaRPr lang="en-US"/>
          </a:p>
        </p:txBody>
      </p:sp>
    </p:spTree>
    <p:extLst>
      <p:ext uri="{BB962C8B-B14F-4D97-AF65-F5344CB8AC3E}">
        <p14:creationId xmlns:p14="http://schemas.microsoft.com/office/powerpoint/2010/main" val="142779190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A9E9176-8CC3-4B4B-BC47-F9730340662D}" type="datetimeFigureOut">
              <a:rPr lang="en-US" smtClean="0">
                <a:solidFill>
                  <a:prstClr val="black">
                    <a:tint val="75000"/>
                  </a:prstClr>
                </a:solidFill>
              </a:rPr>
              <a:pPr/>
              <a:t>8/24/2023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75E4FE91-1C96-47C5-9E80-2A1D85570D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808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D76A0D9B-EA0E-4506-BFA6-6485D4179E1B}" type="datetimeFigureOut">
              <a:rPr lang="en-US" smtClean="0">
                <a:solidFill>
                  <a:prstClr val="black">
                    <a:tint val="75000"/>
                  </a:prstClr>
                </a:solidFill>
              </a:rPr>
              <a:pPr/>
              <a:t>8/24/2023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4E802BA1-07F5-4DC6-A0FD-97EBBF9DDC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1274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480238" y="3200401"/>
            <a:ext cx="6286499" cy="830997"/>
          </a:xfrm>
          <a:prstGeom prst="rect">
            <a:avLst/>
          </a:prstGeom>
          <a:noFill/>
        </p:spPr>
        <p:txBody>
          <a:bodyPr wrap="square" rtlCol="0">
            <a:spAutoFit/>
          </a:bodyPr>
          <a:lstStyle/>
          <a:p>
            <a:pPr algn="ctr" defTabSz="685784">
              <a:defRPr/>
            </a:pPr>
            <a:r>
              <a:rPr lang="en-US" sz="2400" b="1" dirty="0">
                <a:latin typeface="Century Gothic" panose="020B0502020202020204" pitchFamily="34" charset="0"/>
                <a:cs typeface="Aharoni" panose="02010803020104030203" pitchFamily="2" charset="-79"/>
              </a:rPr>
              <a:t>NONEPILEPTIC PAROXYSMAL</a:t>
            </a:r>
          </a:p>
          <a:p>
            <a:pPr algn="ctr" defTabSz="685784">
              <a:defRPr/>
            </a:pPr>
            <a:r>
              <a:rPr lang="en-US" sz="2400" b="1" dirty="0">
                <a:latin typeface="Century Gothic" panose="020B0502020202020204" pitchFamily="34" charset="0"/>
                <a:cs typeface="Aharoni" panose="02010803020104030203" pitchFamily="2" charset="-79"/>
              </a:rPr>
              <a:t>DISORDERS IN ADULTS</a:t>
            </a:r>
          </a:p>
        </p:txBody>
      </p:sp>
      <p:sp>
        <p:nvSpPr>
          <p:cNvPr id="2" name="TextBox 1"/>
          <p:cNvSpPr txBox="1"/>
          <p:nvPr/>
        </p:nvSpPr>
        <p:spPr>
          <a:xfrm>
            <a:off x="2057400" y="5257800"/>
            <a:ext cx="5376089" cy="738664"/>
          </a:xfrm>
          <a:prstGeom prst="rect">
            <a:avLst/>
          </a:prstGeom>
          <a:noFill/>
        </p:spPr>
        <p:txBody>
          <a:bodyPr wrap="square" rtlCol="0">
            <a:spAutoFit/>
          </a:bodyPr>
          <a:lstStyle/>
          <a:p>
            <a:pPr algn="ctr" defTabSz="685784">
              <a:defRPr/>
            </a:pPr>
            <a:r>
              <a:rPr lang="en-US" sz="1400" b="1" dirty="0">
                <a:latin typeface="Century Gothic" panose="020B0502020202020204" pitchFamily="34" charset="0"/>
              </a:rPr>
              <a:t>Amar B. Bhatt, MD, FAES</a:t>
            </a:r>
          </a:p>
          <a:p>
            <a:pPr algn="ctr" defTabSz="685784">
              <a:defRPr/>
            </a:pPr>
            <a:r>
              <a:rPr lang="en-US" sz="1400" b="1" dirty="0">
                <a:latin typeface="Century Gothic" panose="020B0502020202020204" pitchFamily="34" charset="0"/>
              </a:rPr>
              <a:t>Assistant Professor of Neurology, Epilepsy Section</a:t>
            </a:r>
          </a:p>
          <a:p>
            <a:pPr algn="ctr" defTabSz="685784">
              <a:defRPr/>
            </a:pPr>
            <a:r>
              <a:rPr lang="en-US" sz="1400" b="1" dirty="0">
                <a:latin typeface="Century Gothic" panose="020B0502020202020204" pitchFamily="34" charset="0"/>
              </a:rPr>
              <a:t>Rush University Medical Center</a:t>
            </a:r>
          </a:p>
        </p:txBody>
      </p:sp>
      <p:pic>
        <p:nvPicPr>
          <p:cNvPr id="3" name="Picture 2">
            <a:extLst>
              <a:ext uri="{FF2B5EF4-FFF2-40B4-BE49-F238E27FC236}">
                <a16:creationId xmlns:a16="http://schemas.microsoft.com/office/drawing/2014/main" id="{9C85E385-2B7A-45AD-80A6-C45F19295236}"/>
              </a:ext>
            </a:extLst>
          </p:cNvPr>
          <p:cNvPicPr>
            <a:picLocks noChangeAspect="1"/>
          </p:cNvPicPr>
          <p:nvPr/>
        </p:nvPicPr>
        <p:blipFill>
          <a:blip r:embed="rId3"/>
          <a:stretch>
            <a:fillRect/>
          </a:stretch>
        </p:blipFill>
        <p:spPr>
          <a:xfrm>
            <a:off x="2362200" y="728616"/>
            <a:ext cx="4229100" cy="1638300"/>
          </a:xfrm>
          <a:prstGeom prst="rect">
            <a:avLst/>
          </a:prstGeom>
        </p:spPr>
      </p:pic>
    </p:spTree>
    <p:extLst>
      <p:ext uri="{BB962C8B-B14F-4D97-AF65-F5344CB8AC3E}">
        <p14:creationId xmlns:p14="http://schemas.microsoft.com/office/powerpoint/2010/main" val="578176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Parasomnias</a:t>
            </a:r>
            <a:endParaRPr lang="en-US" dirty="0"/>
          </a:p>
        </p:txBody>
      </p:sp>
      <p:sp>
        <p:nvSpPr>
          <p:cNvPr id="3" name="Content Placeholder 2"/>
          <p:cNvSpPr>
            <a:spLocks noGrp="1"/>
          </p:cNvSpPr>
          <p:nvPr>
            <p:ph idx="1"/>
          </p:nvPr>
        </p:nvSpPr>
        <p:spPr/>
        <p:txBody>
          <a:bodyPr>
            <a:normAutofit lnSpcReduction="10000"/>
          </a:bodyPr>
          <a:lstStyle/>
          <a:p>
            <a:r>
              <a:rPr lang="en-US" dirty="0"/>
              <a:t>Early in the night (NREM)</a:t>
            </a:r>
          </a:p>
          <a:p>
            <a:pPr lvl="1"/>
            <a:r>
              <a:rPr lang="en-US" dirty="0"/>
              <a:t>Sleepwalking </a:t>
            </a:r>
          </a:p>
          <a:p>
            <a:pPr lvl="1"/>
            <a:r>
              <a:rPr lang="en-US" dirty="0"/>
              <a:t>Sleep Related Eating Disorder</a:t>
            </a:r>
          </a:p>
          <a:p>
            <a:pPr lvl="1"/>
            <a:r>
              <a:rPr lang="en-US" dirty="0" err="1"/>
              <a:t>Confusional</a:t>
            </a:r>
            <a:r>
              <a:rPr lang="en-US" dirty="0"/>
              <a:t> Arousals</a:t>
            </a:r>
          </a:p>
          <a:p>
            <a:pPr lvl="1"/>
            <a:r>
              <a:rPr lang="en-US" dirty="0"/>
              <a:t>Night terrors</a:t>
            </a:r>
          </a:p>
          <a:p>
            <a:endParaRPr lang="en-US" dirty="0"/>
          </a:p>
          <a:p>
            <a:r>
              <a:rPr lang="en-US" dirty="0"/>
              <a:t>Late in the night (REM sleep)</a:t>
            </a:r>
          </a:p>
          <a:p>
            <a:pPr lvl="1"/>
            <a:r>
              <a:rPr lang="en-US" dirty="0"/>
              <a:t>REM Behavior Disorder</a:t>
            </a:r>
          </a:p>
          <a:p>
            <a:pPr lvl="1"/>
            <a:r>
              <a:rPr lang="en-US" dirty="0"/>
              <a:t>Nightmares</a:t>
            </a:r>
          </a:p>
        </p:txBody>
      </p:sp>
    </p:spTree>
    <p:extLst>
      <p:ext uri="{BB962C8B-B14F-4D97-AF65-F5344CB8AC3E}">
        <p14:creationId xmlns:p14="http://schemas.microsoft.com/office/powerpoint/2010/main" val="622536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Cardiac/Syncope</a:t>
            </a:r>
          </a:p>
        </p:txBody>
      </p:sp>
      <p:sp>
        <p:nvSpPr>
          <p:cNvPr id="3" name="Content Placeholder 2"/>
          <p:cNvSpPr>
            <a:spLocks noGrp="1"/>
          </p:cNvSpPr>
          <p:nvPr>
            <p:ph idx="1"/>
          </p:nvPr>
        </p:nvSpPr>
        <p:spPr/>
        <p:txBody>
          <a:bodyPr>
            <a:normAutofit/>
          </a:bodyPr>
          <a:lstStyle/>
          <a:p>
            <a:r>
              <a:rPr lang="en-US" dirty="0"/>
              <a:t>Arrhythmia</a:t>
            </a:r>
          </a:p>
          <a:p>
            <a:endParaRPr lang="en-US" dirty="0"/>
          </a:p>
          <a:p>
            <a:r>
              <a:rPr lang="en-US" dirty="0" err="1"/>
              <a:t>Valvular</a:t>
            </a:r>
            <a:r>
              <a:rPr lang="en-US" dirty="0"/>
              <a:t> Disease</a:t>
            </a:r>
          </a:p>
          <a:p>
            <a:endParaRPr lang="en-US" dirty="0"/>
          </a:p>
          <a:p>
            <a:r>
              <a:rPr lang="en-US" dirty="0"/>
              <a:t>Vasovagal Syncope</a:t>
            </a:r>
          </a:p>
          <a:p>
            <a:endParaRPr lang="en-US" dirty="0"/>
          </a:p>
          <a:p>
            <a:r>
              <a:rPr lang="en-US" dirty="0" err="1"/>
              <a:t>Orthostasis</a:t>
            </a:r>
            <a:endParaRPr lang="en-US" dirty="0"/>
          </a:p>
        </p:txBody>
      </p:sp>
    </p:spTree>
    <p:extLst>
      <p:ext uri="{BB962C8B-B14F-4D97-AF65-F5344CB8AC3E}">
        <p14:creationId xmlns:p14="http://schemas.microsoft.com/office/powerpoint/2010/main" val="4256534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Syncope vs. Seizure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96859731"/>
              </p:ext>
            </p:extLst>
          </p:nvPr>
        </p:nvGraphicFramePr>
        <p:xfrm>
          <a:off x="457200" y="1295400"/>
          <a:ext cx="8229600" cy="4831081"/>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623102">
                <a:tc>
                  <a:txBody>
                    <a:bodyPr/>
                    <a:lstStyle/>
                    <a:p>
                      <a:pPr algn="ctr"/>
                      <a:r>
                        <a:rPr lang="en-US" dirty="0"/>
                        <a:t>Convulsive Syncope</a:t>
                      </a:r>
                    </a:p>
                  </a:txBody>
                  <a:tcPr/>
                </a:tc>
                <a:tc>
                  <a:txBody>
                    <a:bodyPr/>
                    <a:lstStyle/>
                    <a:p>
                      <a:pPr algn="ctr"/>
                      <a:r>
                        <a:rPr lang="en-US" dirty="0"/>
                        <a:t>Bilateral Tonic </a:t>
                      </a:r>
                      <a:r>
                        <a:rPr lang="en-US" dirty="0" err="1"/>
                        <a:t>Clonic</a:t>
                      </a:r>
                      <a:r>
                        <a:rPr lang="en-US" dirty="0"/>
                        <a:t> Seizure</a:t>
                      </a:r>
                    </a:p>
                  </a:txBody>
                  <a:tcPr/>
                </a:tc>
                <a:extLst>
                  <a:ext uri="{0D108BD9-81ED-4DB2-BD59-A6C34878D82A}">
                    <a16:rowId xmlns:a16="http://schemas.microsoft.com/office/drawing/2014/main" val="10000"/>
                  </a:ext>
                </a:extLst>
              </a:tr>
              <a:tr h="1075491">
                <a:tc>
                  <a:txBody>
                    <a:bodyPr/>
                    <a:lstStyle/>
                    <a:p>
                      <a:pPr algn="ctr"/>
                      <a:r>
                        <a:rPr lang="en-US" dirty="0"/>
                        <a:t>“Aura” of lightheadedness, palpitations, tunnel vision, tunnel</a:t>
                      </a:r>
                      <a:r>
                        <a:rPr lang="en-US" baseline="0" dirty="0"/>
                        <a:t> hearing</a:t>
                      </a:r>
                      <a:endParaRPr lang="en-US" dirty="0"/>
                    </a:p>
                  </a:txBody>
                  <a:tcPr/>
                </a:tc>
                <a:tc>
                  <a:txBody>
                    <a:bodyPr/>
                    <a:lstStyle/>
                    <a:p>
                      <a:pPr algn="ctr"/>
                      <a:r>
                        <a:rPr lang="en-US" dirty="0"/>
                        <a:t>Aura</a:t>
                      </a:r>
                      <a:r>
                        <a:rPr lang="en-US" baseline="0" dirty="0"/>
                        <a:t> with typical epileptic semiology (or no aura, if primarily generalized)</a:t>
                      </a:r>
                      <a:endParaRPr lang="en-US" dirty="0"/>
                    </a:p>
                  </a:txBody>
                  <a:tcPr/>
                </a:tc>
                <a:extLst>
                  <a:ext uri="{0D108BD9-81ED-4DB2-BD59-A6C34878D82A}">
                    <a16:rowId xmlns:a16="http://schemas.microsoft.com/office/drawing/2014/main" val="10001"/>
                  </a:ext>
                </a:extLst>
              </a:tr>
              <a:tr h="623102">
                <a:tc>
                  <a:txBody>
                    <a:bodyPr/>
                    <a:lstStyle/>
                    <a:p>
                      <a:pPr algn="ctr"/>
                      <a:r>
                        <a:rPr lang="en-US" dirty="0"/>
                        <a:t>Brief duration (&lt;1 min)</a:t>
                      </a:r>
                    </a:p>
                  </a:txBody>
                  <a:tcPr/>
                </a:tc>
                <a:tc>
                  <a:txBody>
                    <a:bodyPr/>
                    <a:lstStyle/>
                    <a:p>
                      <a:pPr algn="ctr"/>
                      <a:r>
                        <a:rPr lang="en-US" dirty="0"/>
                        <a:t>Longer duration (2-3 min)</a:t>
                      </a:r>
                    </a:p>
                  </a:txBody>
                  <a:tcPr/>
                </a:tc>
                <a:extLst>
                  <a:ext uri="{0D108BD9-81ED-4DB2-BD59-A6C34878D82A}">
                    <a16:rowId xmlns:a16="http://schemas.microsoft.com/office/drawing/2014/main" val="10002"/>
                  </a:ext>
                </a:extLst>
              </a:tr>
              <a:tr h="623102">
                <a:tc>
                  <a:txBody>
                    <a:bodyPr/>
                    <a:lstStyle/>
                    <a:p>
                      <a:pPr algn="ctr"/>
                      <a:r>
                        <a:rPr lang="en-US" dirty="0"/>
                        <a:t>May</a:t>
                      </a:r>
                      <a:r>
                        <a:rPr lang="en-US" baseline="0" dirty="0"/>
                        <a:t> respond to sitting / lying down (</a:t>
                      </a:r>
                      <a:r>
                        <a:rPr lang="en-US" baseline="0" dirty="0" err="1"/>
                        <a:t>orthostasis</a:t>
                      </a:r>
                      <a:r>
                        <a:rPr lang="en-US" baseline="0" dirty="0"/>
                        <a:t>)</a:t>
                      </a:r>
                      <a:endParaRPr lang="en-US" dirty="0"/>
                    </a:p>
                  </a:txBody>
                  <a:tcPr/>
                </a:tc>
                <a:tc>
                  <a:txBody>
                    <a:bodyPr/>
                    <a:lstStyle/>
                    <a:p>
                      <a:pPr algn="ctr"/>
                      <a:r>
                        <a:rPr lang="en-US" dirty="0"/>
                        <a:t>Usually</a:t>
                      </a:r>
                      <a:r>
                        <a:rPr lang="en-US" baseline="0" dirty="0"/>
                        <a:t> not positional</a:t>
                      </a:r>
                      <a:endParaRPr lang="en-US" dirty="0"/>
                    </a:p>
                  </a:txBody>
                  <a:tcPr/>
                </a:tc>
                <a:extLst>
                  <a:ext uri="{0D108BD9-81ED-4DB2-BD59-A6C34878D82A}">
                    <a16:rowId xmlns:a16="http://schemas.microsoft.com/office/drawing/2014/main" val="10003"/>
                  </a:ext>
                </a:extLst>
              </a:tr>
              <a:tr h="623102">
                <a:tc>
                  <a:txBody>
                    <a:bodyPr/>
                    <a:lstStyle/>
                    <a:p>
                      <a:pPr algn="ctr"/>
                      <a:r>
                        <a:rPr lang="en-US" dirty="0"/>
                        <a:t>Possibly</a:t>
                      </a:r>
                      <a:r>
                        <a:rPr lang="en-US" baseline="0" dirty="0"/>
                        <a:t> d</a:t>
                      </a:r>
                      <a:r>
                        <a:rPr lang="en-US" dirty="0"/>
                        <a:t>ecreased</a:t>
                      </a:r>
                      <a:r>
                        <a:rPr lang="en-US" baseline="0" dirty="0"/>
                        <a:t> tone</a:t>
                      </a:r>
                      <a:endParaRPr lang="en-US" dirty="0"/>
                    </a:p>
                  </a:txBody>
                  <a:tcPr/>
                </a:tc>
                <a:tc>
                  <a:txBody>
                    <a:bodyPr/>
                    <a:lstStyle/>
                    <a:p>
                      <a:pPr algn="ctr"/>
                      <a:r>
                        <a:rPr lang="en-US" dirty="0"/>
                        <a:t>Increased tone</a:t>
                      </a:r>
                    </a:p>
                  </a:txBody>
                  <a:tcPr/>
                </a:tc>
                <a:extLst>
                  <a:ext uri="{0D108BD9-81ED-4DB2-BD59-A6C34878D82A}">
                    <a16:rowId xmlns:a16="http://schemas.microsoft.com/office/drawing/2014/main" val="10004"/>
                  </a:ext>
                </a:extLst>
              </a:tr>
              <a:tr h="623102">
                <a:tc>
                  <a:txBody>
                    <a:bodyPr/>
                    <a:lstStyle/>
                    <a:p>
                      <a:pPr algn="ctr"/>
                      <a:r>
                        <a:rPr lang="en-US" dirty="0"/>
                        <a:t>Generalized</a:t>
                      </a:r>
                      <a:r>
                        <a:rPr lang="en-US" baseline="0" dirty="0"/>
                        <a:t> or multifocal myoclonus</a:t>
                      </a:r>
                      <a:endParaRPr lang="en-US" dirty="0"/>
                    </a:p>
                  </a:txBody>
                  <a:tcPr/>
                </a:tc>
                <a:tc>
                  <a:txBody>
                    <a:bodyPr/>
                    <a:lstStyle/>
                    <a:p>
                      <a:pPr algn="ctr"/>
                      <a:r>
                        <a:rPr lang="en-US" dirty="0"/>
                        <a:t>Synchronous </a:t>
                      </a:r>
                      <a:r>
                        <a:rPr lang="en-US" dirty="0" err="1"/>
                        <a:t>clonic</a:t>
                      </a:r>
                      <a:r>
                        <a:rPr lang="en-US" dirty="0"/>
                        <a:t> activity</a:t>
                      </a:r>
                    </a:p>
                  </a:txBody>
                  <a:tcPr/>
                </a:tc>
                <a:extLst>
                  <a:ext uri="{0D108BD9-81ED-4DB2-BD59-A6C34878D82A}">
                    <a16:rowId xmlns:a16="http://schemas.microsoft.com/office/drawing/2014/main" val="10005"/>
                  </a:ext>
                </a:extLst>
              </a:tr>
              <a:tr h="623102">
                <a:tc>
                  <a:txBody>
                    <a:bodyPr/>
                    <a:lstStyle/>
                    <a:p>
                      <a:pPr algn="ctr"/>
                      <a:r>
                        <a:rPr lang="en-US" dirty="0"/>
                        <a:t>No post-event confusion</a:t>
                      </a:r>
                      <a:r>
                        <a:rPr lang="en-US" baseline="0" dirty="0"/>
                        <a:t>*</a:t>
                      </a:r>
                      <a:endParaRPr lang="en-US" dirty="0"/>
                    </a:p>
                  </a:txBody>
                  <a:tcPr/>
                </a:tc>
                <a:tc>
                  <a:txBody>
                    <a:bodyPr/>
                    <a:lstStyle/>
                    <a:p>
                      <a:pPr algn="ctr"/>
                      <a:r>
                        <a:rPr lang="en-US" dirty="0"/>
                        <a:t>Post-event confusion</a:t>
                      </a:r>
                    </a:p>
                  </a:txBody>
                  <a:tcPr/>
                </a:tc>
                <a:extLst>
                  <a:ext uri="{0D108BD9-81ED-4DB2-BD59-A6C34878D82A}">
                    <a16:rowId xmlns:a16="http://schemas.microsoft.com/office/drawing/2014/main" val="10006"/>
                  </a:ext>
                </a:extLst>
              </a:tr>
            </a:tbl>
          </a:graphicData>
        </a:graphic>
      </p:graphicFrame>
      <p:sp>
        <p:nvSpPr>
          <p:cNvPr id="5" name="TextBox 4"/>
          <p:cNvSpPr txBox="1"/>
          <p:nvPr/>
        </p:nvSpPr>
        <p:spPr>
          <a:xfrm>
            <a:off x="762000" y="6096000"/>
            <a:ext cx="7279557" cy="369332"/>
          </a:xfrm>
          <a:prstGeom prst="rect">
            <a:avLst/>
          </a:prstGeom>
          <a:noFill/>
        </p:spPr>
        <p:txBody>
          <a:bodyPr wrap="none" rtlCol="0">
            <a:spAutoFit/>
          </a:bodyPr>
          <a:lstStyle/>
          <a:p>
            <a:r>
              <a:rPr lang="en-US" dirty="0"/>
              <a:t>*post-event (situationally appropriate) disorientation is common in any LOC</a:t>
            </a:r>
          </a:p>
        </p:txBody>
      </p:sp>
    </p:spTree>
    <p:extLst>
      <p:ext uri="{BB962C8B-B14F-4D97-AF65-F5344CB8AC3E}">
        <p14:creationId xmlns:p14="http://schemas.microsoft.com/office/powerpoint/2010/main" val="835725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bwMode="auto"/>
        <p:txBody>
          <a:bodyPr wrap="square" numCol="1" anchorCtr="0" compatLnSpc="1">
            <a:prstTxWarp prst="textNoShape">
              <a:avLst/>
            </a:prstTxWarp>
            <a:normAutofit/>
          </a:bodyPr>
          <a:lstStyle/>
          <a:p>
            <a:pPr defTabSz="914400"/>
            <a:r>
              <a:rPr lang="en-US" altLang="en-US" sz="4000" dirty="0"/>
              <a:t>Shaking in syncope is common!</a:t>
            </a:r>
          </a:p>
        </p:txBody>
      </p:sp>
      <p:sp>
        <p:nvSpPr>
          <p:cNvPr id="3" name="Content Placeholder 2"/>
          <p:cNvSpPr>
            <a:spLocks noGrp="1"/>
          </p:cNvSpPr>
          <p:nvPr>
            <p:ph idx="1"/>
          </p:nvPr>
        </p:nvSpPr>
        <p:spPr>
          <a:xfrm>
            <a:off x="628650" y="1825625"/>
            <a:ext cx="7886700" cy="4542269"/>
          </a:xfrm>
        </p:spPr>
        <p:txBody>
          <a:bodyPr>
            <a:spAutoFit/>
          </a:bodyPr>
          <a:lstStyle/>
          <a:p>
            <a:pPr marL="216484" indent="-216484" defTabSz="865937" fontAlgn="auto">
              <a:spcBef>
                <a:spcPts val="947"/>
              </a:spcBef>
              <a:spcAft>
                <a:spcPts val="0"/>
              </a:spcAft>
              <a:buFont typeface="Arial" panose="020B0604020202020204" pitchFamily="34" charset="0"/>
              <a:buChar char="•"/>
              <a:defRPr/>
            </a:pPr>
            <a:r>
              <a:rPr lang="en-US" sz="2800" dirty="0"/>
              <a:t>56 healthy volunteers had syncope induced using hyperventilation, </a:t>
            </a:r>
            <a:r>
              <a:rPr lang="en-US" sz="2800" dirty="0" err="1"/>
              <a:t>orthostasis</a:t>
            </a:r>
            <a:r>
              <a:rPr lang="en-US" sz="2800" dirty="0"/>
              <a:t> and </a:t>
            </a:r>
            <a:r>
              <a:rPr lang="en-US" sz="2800" dirty="0" err="1"/>
              <a:t>valsalva</a:t>
            </a:r>
            <a:endParaRPr lang="en-US" sz="2800" dirty="0"/>
          </a:p>
          <a:p>
            <a:pPr marL="649453" lvl="1" indent="-216484" defTabSz="865937" fontAlgn="auto">
              <a:spcBef>
                <a:spcPts val="474"/>
              </a:spcBef>
              <a:spcAft>
                <a:spcPts val="0"/>
              </a:spcAft>
              <a:buFont typeface="Arial" panose="020B0604020202020204" pitchFamily="34" charset="0"/>
              <a:buChar char="•"/>
              <a:defRPr/>
            </a:pPr>
            <a:endParaRPr lang="en-US" altLang="en-US" sz="2400" dirty="0"/>
          </a:p>
          <a:p>
            <a:pPr marL="249403" indent="-216484" defTabSz="865937">
              <a:spcBef>
                <a:spcPts val="474"/>
              </a:spcBef>
              <a:defRPr/>
            </a:pPr>
            <a:r>
              <a:rPr lang="en-US" altLang="en-US" dirty="0"/>
              <a:t>90% had myoclonic activity</a:t>
            </a:r>
          </a:p>
          <a:p>
            <a:pPr marL="649453" lvl="1" indent="-216484" defTabSz="865937">
              <a:spcBef>
                <a:spcPts val="474"/>
              </a:spcBef>
              <a:defRPr/>
            </a:pPr>
            <a:r>
              <a:rPr lang="en-US" altLang="en-US" dirty="0"/>
              <a:t>Usually multifocal</a:t>
            </a:r>
          </a:p>
          <a:p>
            <a:pPr marL="649453" lvl="1" indent="-216484" defTabSz="865937">
              <a:spcBef>
                <a:spcPts val="474"/>
              </a:spcBef>
              <a:defRPr/>
            </a:pPr>
            <a:r>
              <a:rPr lang="en-US" altLang="en-US" dirty="0"/>
              <a:t>Less commonly was generalized</a:t>
            </a:r>
          </a:p>
          <a:p>
            <a:pPr marL="649453" lvl="1" indent="-216484" defTabSz="865937">
              <a:spcBef>
                <a:spcPts val="474"/>
              </a:spcBef>
              <a:defRPr/>
            </a:pPr>
            <a:endParaRPr lang="en-US" altLang="en-US" dirty="0"/>
          </a:p>
          <a:p>
            <a:pPr marL="249403" indent="-216484" defTabSz="865937">
              <a:spcBef>
                <a:spcPts val="474"/>
              </a:spcBef>
              <a:defRPr/>
            </a:pPr>
            <a:r>
              <a:rPr lang="en-US" altLang="en-US" dirty="0"/>
              <a:t>79% had other movements</a:t>
            </a:r>
            <a:endParaRPr lang="en-US" altLang="en-US" sz="2400" dirty="0"/>
          </a:p>
          <a:p>
            <a:pPr marL="249403" indent="-216484" defTabSz="865937">
              <a:spcBef>
                <a:spcPts val="474"/>
              </a:spcBef>
              <a:defRPr/>
            </a:pPr>
            <a:endParaRPr lang="en-US" altLang="en-US" dirty="0"/>
          </a:p>
        </p:txBody>
      </p:sp>
      <p:sp>
        <p:nvSpPr>
          <p:cNvPr id="51203" name="TextBox 5"/>
          <p:cNvSpPr txBox="1">
            <a:spLocks noChangeArrowheads="1"/>
          </p:cNvSpPr>
          <p:nvPr/>
        </p:nvSpPr>
        <p:spPr bwMode="auto">
          <a:xfrm>
            <a:off x="228600" y="6307138"/>
            <a:ext cx="2906950" cy="338554"/>
          </a:xfrm>
          <a:prstGeom prst="rect">
            <a:avLst/>
          </a:prstGeom>
          <a:noFill/>
          <a:ln w="9525">
            <a:noFill/>
            <a:miter lim="800000"/>
            <a:headEnd/>
            <a:tailEnd/>
          </a:ln>
        </p:spPr>
        <p:txBody>
          <a:bodyPr wrap="none">
            <a:spAutoFit/>
          </a:bodyPr>
          <a:lstStyle/>
          <a:p>
            <a:pPr eaLnBrk="0" hangingPunct="0"/>
            <a:r>
              <a:rPr lang="en-US" sz="1600" dirty="0" err="1">
                <a:solidFill>
                  <a:schemeClr val="tx1"/>
                </a:solidFill>
              </a:rPr>
              <a:t>Lempert</a:t>
            </a:r>
            <a:r>
              <a:rPr lang="en-US" sz="1600" dirty="0">
                <a:solidFill>
                  <a:schemeClr val="tx1"/>
                </a:solidFill>
              </a:rPr>
              <a:t> et al</a:t>
            </a:r>
            <a:r>
              <a:rPr lang="en-US" sz="1600" dirty="0"/>
              <a:t>,</a:t>
            </a:r>
            <a:r>
              <a:rPr lang="en-US" sz="1600" dirty="0">
                <a:solidFill>
                  <a:schemeClr val="tx1"/>
                </a:solidFill>
              </a:rPr>
              <a:t> Ann </a:t>
            </a:r>
            <a:r>
              <a:rPr lang="en-US" sz="1600" dirty="0" err="1">
                <a:solidFill>
                  <a:schemeClr val="tx1"/>
                </a:solidFill>
              </a:rPr>
              <a:t>Neurol</a:t>
            </a:r>
            <a:r>
              <a:rPr lang="en-US" sz="1600" dirty="0">
                <a:solidFill>
                  <a:schemeClr val="tx1"/>
                </a:solidFill>
              </a:rPr>
              <a:t>, 1994</a:t>
            </a:r>
          </a:p>
        </p:txBody>
      </p:sp>
    </p:spTree>
    <p:extLst>
      <p:ext uri="{BB962C8B-B14F-4D97-AF65-F5344CB8AC3E}">
        <p14:creationId xmlns:p14="http://schemas.microsoft.com/office/powerpoint/2010/main" val="2813687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marL="0" indent="0">
              <a:buNone/>
            </a:pPr>
            <a:endParaRPr lang="en-US" dirty="0"/>
          </a:p>
          <a:p>
            <a:pPr marL="0" indent="0">
              <a:buNone/>
            </a:pPr>
            <a:r>
              <a:rPr lang="en-US" dirty="0"/>
              <a:t>The EEG findings in syncope are best characterized by:</a:t>
            </a:r>
          </a:p>
          <a:p>
            <a:pPr lvl="0"/>
            <a:endParaRPr lang="en-US" dirty="0"/>
          </a:p>
          <a:p>
            <a:pPr marL="514350" lvl="0" indent="-514350">
              <a:buFont typeface="+mj-lt"/>
              <a:buAutoNum type="alphaUcPeriod"/>
            </a:pPr>
            <a:r>
              <a:rPr lang="en-US" dirty="0"/>
              <a:t>Burst suppression</a:t>
            </a:r>
          </a:p>
          <a:p>
            <a:pPr marL="514350" lvl="0" indent="-514350">
              <a:buFont typeface="+mj-lt"/>
              <a:buAutoNum type="alphaUcPeriod"/>
            </a:pPr>
            <a:r>
              <a:rPr lang="en-US" dirty="0"/>
              <a:t>Normal background with abnormal EKG</a:t>
            </a:r>
          </a:p>
          <a:p>
            <a:pPr marL="514350" lvl="0" indent="-514350">
              <a:buFont typeface="+mj-lt"/>
              <a:buAutoNum type="alphaUcPeriod"/>
            </a:pPr>
            <a:r>
              <a:rPr lang="en-US" dirty="0"/>
              <a:t>Generalized slow activity, then attenuation</a:t>
            </a:r>
          </a:p>
          <a:p>
            <a:pPr marL="514350" lvl="0" indent="-514350">
              <a:buFont typeface="+mj-lt"/>
              <a:buAutoNum type="alphaUcPeriod"/>
            </a:pPr>
            <a:r>
              <a:rPr lang="en-US" dirty="0"/>
              <a:t>Focal slow activity, then attenuation</a:t>
            </a:r>
          </a:p>
          <a:p>
            <a:pPr marL="514350" lvl="0" indent="-514350">
              <a:buFont typeface="+mj-lt"/>
              <a:buAutoNum type="alphaUcPeriod"/>
            </a:pPr>
            <a:r>
              <a:rPr lang="en-US" dirty="0"/>
              <a:t>Focal attenuation, then slow activity</a:t>
            </a:r>
          </a:p>
          <a:p>
            <a:endParaRPr lang="en-US" dirty="0"/>
          </a:p>
        </p:txBody>
      </p:sp>
    </p:spTree>
    <p:extLst>
      <p:ext uri="{BB962C8B-B14F-4D97-AF65-F5344CB8AC3E}">
        <p14:creationId xmlns:p14="http://schemas.microsoft.com/office/powerpoint/2010/main" val="172382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3">
                                            <p:txEl>
                                              <p:pRg st="5" end="5"/>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
            <a:ext cx="8686800"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0448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
            <a:ext cx="8686800"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28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
            <a:ext cx="8686800"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2584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
            <a:ext cx="8686800"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6514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
            <a:ext cx="8686800"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3019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txBox="1">
            <a:spLocks/>
          </p:cNvSpPr>
          <p:nvPr/>
        </p:nvSpPr>
        <p:spPr>
          <a:xfrm>
            <a:off x="2114551" y="3028951"/>
            <a:ext cx="5374721" cy="1795630"/>
          </a:xfrm>
          <a:prstGeom prst="rect">
            <a:avLst/>
          </a:prstGeom>
        </p:spPr>
        <p:txBody>
          <a:bodyPr vert="horz" lIns="51435" tIns="25718" rIns="51435" bIns="25718" rtlCol="0">
            <a:normAutofit fontScale="2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514350">
              <a:defRPr/>
            </a:pPr>
            <a:r>
              <a:rPr lang="en-US" sz="9600" b="1" dirty="0">
                <a:solidFill>
                  <a:schemeClr val="tx1"/>
                </a:solidFill>
                <a:latin typeface="Century Gothic" panose="020B0502020202020204" pitchFamily="34" charset="0"/>
                <a:cs typeface="Aharoni" panose="02010803020104030203" pitchFamily="2" charset="-79"/>
              </a:rPr>
              <a:t>DISCLOSURES</a:t>
            </a:r>
            <a:r>
              <a:rPr lang="en-US" sz="6300" b="1" dirty="0">
                <a:solidFill>
                  <a:srgbClr val="660066"/>
                </a:solidFill>
                <a:latin typeface="Century Gothic" panose="020B0502020202020204" pitchFamily="34" charset="0"/>
                <a:cs typeface="Aharoni" panose="02010803020104030203" pitchFamily="2" charset="-79"/>
              </a:rPr>
              <a:t> </a:t>
            </a:r>
          </a:p>
          <a:p>
            <a:pPr defTabSz="514350">
              <a:defRPr/>
            </a:pPr>
            <a:endParaRPr lang="en-US" sz="1800" b="1" dirty="0">
              <a:solidFill>
                <a:srgbClr val="660066"/>
              </a:solidFill>
              <a:latin typeface="Century Gothic" panose="020B0502020202020204" pitchFamily="34" charset="0"/>
              <a:cs typeface="Aharoni" panose="02010803020104030203" pitchFamily="2" charset="-79"/>
            </a:endParaRPr>
          </a:p>
          <a:p>
            <a:pPr defTabSz="514350">
              <a:defRPr/>
            </a:pPr>
            <a:br>
              <a:rPr lang="en-US" sz="1800" b="1" dirty="0">
                <a:solidFill>
                  <a:srgbClr val="660066"/>
                </a:solidFill>
                <a:latin typeface="Century Gothic" panose="020B0502020202020204" pitchFamily="34" charset="0"/>
                <a:cs typeface="Aharoni" panose="02010803020104030203" pitchFamily="2" charset="-79"/>
              </a:rPr>
            </a:br>
            <a:br>
              <a:rPr lang="en-US" sz="1800" b="1" dirty="0">
                <a:solidFill>
                  <a:srgbClr val="660066"/>
                </a:solidFill>
                <a:latin typeface="Century Gothic" panose="020B0502020202020204" pitchFamily="34" charset="0"/>
                <a:cs typeface="Aharoni" panose="02010803020104030203" pitchFamily="2" charset="-79"/>
              </a:rPr>
            </a:br>
            <a:br>
              <a:rPr lang="en-US" sz="1800" b="1" dirty="0">
                <a:solidFill>
                  <a:srgbClr val="660066"/>
                </a:solidFill>
                <a:latin typeface="Century Gothic" panose="020B0502020202020204" pitchFamily="34" charset="0"/>
                <a:cs typeface="Aharoni" panose="02010803020104030203" pitchFamily="2" charset="-79"/>
              </a:rPr>
            </a:br>
            <a:endParaRPr lang="en-US" sz="1800" b="1" dirty="0">
              <a:solidFill>
                <a:srgbClr val="660066"/>
              </a:solidFill>
              <a:latin typeface="Century Gothic" panose="020B0502020202020204" pitchFamily="34" charset="0"/>
              <a:cs typeface="Aharoni" panose="02010803020104030203" pitchFamily="2" charset="-79"/>
            </a:endParaRPr>
          </a:p>
          <a:p>
            <a:pPr defTabSz="514350">
              <a:defRPr/>
            </a:pPr>
            <a:br>
              <a:rPr lang="en-US" sz="1800" b="1" dirty="0">
                <a:solidFill>
                  <a:srgbClr val="660066"/>
                </a:solidFill>
                <a:latin typeface="Century Gothic" panose="020B0502020202020204" pitchFamily="34" charset="0"/>
                <a:cs typeface="Aharoni" panose="02010803020104030203" pitchFamily="2" charset="-79"/>
              </a:rPr>
            </a:br>
            <a:br>
              <a:rPr lang="en-US" sz="1800" b="1" dirty="0">
                <a:solidFill>
                  <a:srgbClr val="660066"/>
                </a:solidFill>
                <a:latin typeface="Century Gothic" panose="020B0502020202020204" pitchFamily="34" charset="0"/>
                <a:cs typeface="Aharoni" panose="02010803020104030203" pitchFamily="2" charset="-79"/>
              </a:rPr>
            </a:br>
            <a:br>
              <a:rPr lang="en-US" sz="1800" b="1" dirty="0">
                <a:solidFill>
                  <a:srgbClr val="660066"/>
                </a:solidFill>
                <a:latin typeface="Century Gothic" panose="020B0502020202020204" pitchFamily="34" charset="0"/>
                <a:cs typeface="Aharoni" panose="02010803020104030203" pitchFamily="2" charset="-79"/>
              </a:rPr>
            </a:br>
            <a:endParaRPr lang="en-US" sz="1800" b="1" dirty="0">
              <a:solidFill>
                <a:srgbClr val="660066"/>
              </a:solidFill>
              <a:latin typeface="Century Gothic" panose="020B0502020202020204" pitchFamily="34" charset="0"/>
              <a:cs typeface="Aharoni" panose="02010803020104030203" pitchFamily="2" charset="-79"/>
            </a:endParaRPr>
          </a:p>
          <a:p>
            <a:pPr defTabSz="514350">
              <a:defRPr/>
            </a:pPr>
            <a:endParaRPr lang="en-US" sz="3150" b="1" dirty="0">
              <a:solidFill>
                <a:srgbClr val="660066"/>
              </a:solidFill>
              <a:latin typeface="Century Gothic" panose="020B0502020202020204" pitchFamily="34" charset="0"/>
              <a:cs typeface="Aharoni" panose="02010803020104030203" pitchFamily="2" charset="-79"/>
            </a:endParaRPr>
          </a:p>
          <a:p>
            <a:pPr marL="257175" indent="-257175" algn="l" defTabSz="514350">
              <a:buFont typeface="Arial" panose="020B0604020202020204" pitchFamily="34" charset="0"/>
              <a:buChar char="•"/>
              <a:defRPr/>
            </a:pPr>
            <a:r>
              <a:rPr lang="en-US" sz="5600" b="1" dirty="0">
                <a:solidFill>
                  <a:schemeClr val="tx1"/>
                </a:solidFill>
                <a:latin typeface="Century Gothic" panose="020B0502020202020204" pitchFamily="34" charset="0"/>
              </a:rPr>
              <a:t>Disclosure of Financial Relationships</a:t>
            </a:r>
          </a:p>
          <a:p>
            <a:pPr marL="514350" indent="-257175" algn="l" defTabSz="514350">
              <a:buFont typeface="Arial" panose="020B0604020202020204" pitchFamily="34" charset="0"/>
              <a:buChar char="•"/>
              <a:defRPr/>
            </a:pPr>
            <a:r>
              <a:rPr lang="en-US" sz="5600" b="1" dirty="0">
                <a:solidFill>
                  <a:schemeClr val="tx1"/>
                </a:solidFill>
                <a:latin typeface="Century Gothic" panose="020B0502020202020204" pitchFamily="34" charset="0"/>
              </a:rPr>
              <a:t>None</a:t>
            </a:r>
          </a:p>
          <a:p>
            <a:pPr marL="257175" indent="-257175" algn="l" defTabSz="514350">
              <a:buFont typeface="Arial" panose="020B0604020202020204" pitchFamily="34" charset="0"/>
              <a:buChar char="•"/>
              <a:defRPr/>
            </a:pPr>
            <a:endParaRPr lang="en-US" sz="5600" b="1" dirty="0">
              <a:solidFill>
                <a:schemeClr val="tx1"/>
              </a:solidFill>
              <a:latin typeface="Century Gothic" panose="020B0502020202020204" pitchFamily="34" charset="0"/>
            </a:endParaRPr>
          </a:p>
          <a:p>
            <a:pPr marL="257175" indent="-257175" algn="l" defTabSz="514350">
              <a:buFont typeface="Arial" panose="020B0604020202020204" pitchFamily="34" charset="0"/>
              <a:buChar char="•"/>
              <a:defRPr/>
            </a:pPr>
            <a:r>
              <a:rPr lang="en-US" sz="5600" b="1" dirty="0">
                <a:solidFill>
                  <a:schemeClr val="tx1"/>
                </a:solidFill>
                <a:latin typeface="Century Gothic" panose="020B0502020202020204" pitchFamily="34" charset="0"/>
              </a:rPr>
              <a:t>Off-Label Usage</a:t>
            </a:r>
          </a:p>
          <a:p>
            <a:pPr marL="514350" lvl="1" indent="-257175" algn="l" defTabSz="514350">
              <a:buFont typeface="Arial" panose="020B0604020202020204" pitchFamily="34" charset="0"/>
              <a:buChar char="•"/>
              <a:defRPr/>
            </a:pPr>
            <a:r>
              <a:rPr lang="en-US" sz="5600" b="1" dirty="0">
                <a:solidFill>
                  <a:schemeClr val="tx1"/>
                </a:solidFill>
                <a:latin typeface="Century Gothic" panose="020B0502020202020204" pitchFamily="34" charset="0"/>
              </a:rPr>
              <a:t>None</a:t>
            </a:r>
          </a:p>
          <a:p>
            <a:pPr marL="514350" lvl="1" indent="-257175" algn="l" defTabSz="514350">
              <a:buFont typeface="Arial" panose="020B0604020202020204" pitchFamily="34" charset="0"/>
              <a:buChar char="•"/>
              <a:defRPr/>
            </a:pPr>
            <a:endParaRPr lang="en-US" sz="2250" b="1" dirty="0">
              <a:solidFill>
                <a:srgbClr val="1BB1B1"/>
              </a:solidFill>
              <a:latin typeface="Century Gothic" panose="020B0502020202020204" pitchFamily="34" charset="0"/>
            </a:endParaRPr>
          </a:p>
        </p:txBody>
      </p:sp>
      <p:pic>
        <p:nvPicPr>
          <p:cNvPr id="3" name="Picture 2">
            <a:extLst>
              <a:ext uri="{FF2B5EF4-FFF2-40B4-BE49-F238E27FC236}">
                <a16:creationId xmlns:a16="http://schemas.microsoft.com/office/drawing/2014/main" id="{094E9B7F-CD37-4E9C-8719-69F17B957076}"/>
              </a:ext>
            </a:extLst>
          </p:cNvPr>
          <p:cNvPicPr>
            <a:picLocks noChangeAspect="1"/>
          </p:cNvPicPr>
          <p:nvPr/>
        </p:nvPicPr>
        <p:blipFill>
          <a:blip r:embed="rId3"/>
          <a:stretch>
            <a:fillRect/>
          </a:stretch>
        </p:blipFill>
        <p:spPr>
          <a:xfrm>
            <a:off x="2286000" y="762000"/>
            <a:ext cx="4229100" cy="1638300"/>
          </a:xfrm>
          <a:prstGeom prst="rect">
            <a:avLst/>
          </a:prstGeom>
        </p:spPr>
      </p:pic>
    </p:spTree>
    <p:extLst>
      <p:ext uri="{BB962C8B-B14F-4D97-AF65-F5344CB8AC3E}">
        <p14:creationId xmlns:p14="http://schemas.microsoft.com/office/powerpoint/2010/main" val="40711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
            <a:ext cx="8686800"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7711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seudofal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376977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Psychogenic </a:t>
            </a:r>
            <a:r>
              <a:rPr lang="en-US" dirty="0" err="1"/>
              <a:t>pseudosyncope</a:t>
            </a:r>
            <a:r>
              <a:rPr lang="en-US" dirty="0"/>
              <a:t> (PPS)</a:t>
            </a:r>
          </a:p>
        </p:txBody>
      </p:sp>
      <p:sp>
        <p:nvSpPr>
          <p:cNvPr id="3" name="Content Placeholder 2"/>
          <p:cNvSpPr>
            <a:spLocks noGrp="1"/>
          </p:cNvSpPr>
          <p:nvPr>
            <p:ph idx="1"/>
          </p:nvPr>
        </p:nvSpPr>
        <p:spPr/>
        <p:txBody>
          <a:bodyPr/>
          <a:lstStyle/>
          <a:p>
            <a:r>
              <a:rPr lang="en-US" dirty="0"/>
              <a:t>In “idiopathic syncope,” psychogenic causes are not necessarily investigated</a:t>
            </a:r>
          </a:p>
          <a:p>
            <a:r>
              <a:rPr lang="en-US" dirty="0"/>
              <a:t>Video-EEG (or TCDs) usually required; often performed with Tilt Table Testing</a:t>
            </a:r>
          </a:p>
          <a:p>
            <a:r>
              <a:rPr lang="en-US" dirty="0"/>
              <a:t>Eyes may be open during true syncope (and closed during PPS)</a:t>
            </a:r>
          </a:p>
          <a:p>
            <a:r>
              <a:rPr lang="en-US" dirty="0"/>
              <a:t>Patients typically have increase in HR and BP with PPS</a:t>
            </a:r>
          </a:p>
          <a:p>
            <a:endParaRPr lang="en-US" dirty="0"/>
          </a:p>
        </p:txBody>
      </p:sp>
      <p:sp>
        <p:nvSpPr>
          <p:cNvPr id="4" name="TextBox 5"/>
          <p:cNvSpPr txBox="1">
            <a:spLocks noChangeArrowheads="1"/>
          </p:cNvSpPr>
          <p:nvPr/>
        </p:nvSpPr>
        <p:spPr bwMode="auto">
          <a:xfrm>
            <a:off x="228600" y="6307138"/>
            <a:ext cx="3558988" cy="338554"/>
          </a:xfrm>
          <a:prstGeom prst="rect">
            <a:avLst/>
          </a:prstGeom>
          <a:noFill/>
          <a:ln w="9525">
            <a:noFill/>
            <a:miter lim="800000"/>
            <a:headEnd/>
            <a:tailEnd/>
          </a:ln>
        </p:spPr>
        <p:txBody>
          <a:bodyPr wrap="none">
            <a:spAutoFit/>
          </a:bodyPr>
          <a:lstStyle/>
          <a:p>
            <a:pPr eaLnBrk="0" hangingPunct="0"/>
            <a:r>
              <a:rPr lang="en-US" sz="1600" dirty="0">
                <a:solidFill>
                  <a:schemeClr val="tx1"/>
                </a:solidFill>
              </a:rPr>
              <a:t>Raj et al</a:t>
            </a:r>
            <a:r>
              <a:rPr lang="en-US" sz="1600" dirty="0"/>
              <a:t>,</a:t>
            </a:r>
            <a:r>
              <a:rPr lang="en-US" sz="1600" dirty="0">
                <a:solidFill>
                  <a:schemeClr val="tx1"/>
                </a:solidFill>
              </a:rPr>
              <a:t> Autonomic Neuroscience, 2014</a:t>
            </a:r>
          </a:p>
        </p:txBody>
      </p:sp>
    </p:spTree>
    <p:extLst>
      <p:ext uri="{BB962C8B-B14F-4D97-AF65-F5344CB8AC3E}">
        <p14:creationId xmlns:p14="http://schemas.microsoft.com/office/powerpoint/2010/main" val="3444782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Non-epileptic Events</a:t>
            </a:r>
          </a:p>
        </p:txBody>
      </p:sp>
      <p:sp>
        <p:nvSpPr>
          <p:cNvPr id="3" name="Content Placeholder 2"/>
          <p:cNvSpPr>
            <a:spLocks noGrp="1"/>
          </p:cNvSpPr>
          <p:nvPr>
            <p:ph idx="1"/>
          </p:nvPr>
        </p:nvSpPr>
        <p:spPr/>
        <p:txBody>
          <a:bodyPr numCol="2">
            <a:normAutofit/>
          </a:bodyPr>
          <a:lstStyle/>
          <a:p>
            <a:r>
              <a:rPr lang="en-US" dirty="0"/>
              <a:t>Physiologic</a:t>
            </a:r>
          </a:p>
          <a:p>
            <a:pPr lvl="1"/>
            <a:r>
              <a:rPr lang="en-US" dirty="0"/>
              <a:t>Cerebrovascular</a:t>
            </a:r>
          </a:p>
          <a:p>
            <a:pPr lvl="1"/>
            <a:r>
              <a:rPr lang="en-US" dirty="0"/>
              <a:t>Sleep disorders</a:t>
            </a:r>
          </a:p>
          <a:p>
            <a:pPr lvl="1"/>
            <a:r>
              <a:rPr lang="en-US" dirty="0"/>
              <a:t>Cardiac/Syncope</a:t>
            </a:r>
          </a:p>
          <a:p>
            <a:pPr lvl="1"/>
            <a:r>
              <a:rPr lang="en-US" dirty="0"/>
              <a:t>Movement disorders</a:t>
            </a:r>
          </a:p>
          <a:p>
            <a:pPr lvl="1"/>
            <a:r>
              <a:rPr lang="en-US" dirty="0"/>
              <a:t>Migraine</a:t>
            </a:r>
          </a:p>
          <a:p>
            <a:pPr lvl="1"/>
            <a:r>
              <a:rPr lang="en-US" dirty="0"/>
              <a:t>Behavioral</a:t>
            </a:r>
          </a:p>
          <a:p>
            <a:endParaRPr lang="en-US" dirty="0"/>
          </a:p>
          <a:p>
            <a:r>
              <a:rPr lang="en-US" dirty="0">
                <a:solidFill>
                  <a:srgbClr val="FFFF00"/>
                </a:solidFill>
              </a:rPr>
              <a:t>Psychogenic</a:t>
            </a:r>
          </a:p>
          <a:p>
            <a:pPr lvl="1"/>
            <a:r>
              <a:rPr lang="en-US" dirty="0"/>
              <a:t>Conversion disorder / PTSD</a:t>
            </a:r>
          </a:p>
          <a:p>
            <a:pPr lvl="1"/>
            <a:r>
              <a:rPr lang="en-US" dirty="0"/>
              <a:t>Panic attacks / Anxiety</a:t>
            </a:r>
          </a:p>
          <a:p>
            <a:pPr lvl="1"/>
            <a:r>
              <a:rPr lang="en-US" sz="1200" dirty="0"/>
              <a:t>Factitious disorder and malingering</a:t>
            </a:r>
          </a:p>
        </p:txBody>
      </p:sp>
    </p:spTree>
    <p:extLst>
      <p:ext uri="{BB962C8B-B14F-4D97-AF65-F5344CB8AC3E}">
        <p14:creationId xmlns:p14="http://schemas.microsoft.com/office/powerpoint/2010/main" val="1475492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Psychogenic non-epileptic events</a:t>
            </a:r>
          </a:p>
        </p:txBody>
      </p:sp>
      <p:sp>
        <p:nvSpPr>
          <p:cNvPr id="3" name="Content Placeholder 2"/>
          <p:cNvSpPr>
            <a:spLocks noGrp="1"/>
          </p:cNvSpPr>
          <p:nvPr>
            <p:ph idx="1"/>
          </p:nvPr>
        </p:nvSpPr>
        <p:spPr/>
        <p:txBody>
          <a:bodyPr>
            <a:normAutofit lnSpcReduction="10000"/>
          </a:bodyPr>
          <a:lstStyle/>
          <a:p>
            <a:r>
              <a:rPr lang="en-US" dirty="0"/>
              <a:t>Also called psychogenic non-epileptic seizures (PNES) or </a:t>
            </a:r>
            <a:r>
              <a:rPr lang="en-US" dirty="0" err="1"/>
              <a:t>pseudoseizures</a:t>
            </a:r>
            <a:endParaRPr lang="en-US" dirty="0"/>
          </a:p>
          <a:p>
            <a:endParaRPr lang="en-US" dirty="0"/>
          </a:p>
          <a:p>
            <a:r>
              <a:rPr lang="en-US" dirty="0"/>
              <a:t>The words “pseudo” or “seizure” or “spell” have negative connotations and should be avoided</a:t>
            </a:r>
          </a:p>
          <a:p>
            <a:endParaRPr lang="en-US" dirty="0"/>
          </a:p>
          <a:p>
            <a:r>
              <a:rPr lang="en-US" dirty="0"/>
              <a:t>Includes “seizures” starting from “sleep” (i.e., pseudo-sleep)</a:t>
            </a:r>
          </a:p>
        </p:txBody>
      </p:sp>
    </p:spTree>
    <p:extLst>
      <p:ext uri="{BB962C8B-B14F-4D97-AF65-F5344CB8AC3E}">
        <p14:creationId xmlns:p14="http://schemas.microsoft.com/office/powerpoint/2010/main" val="1962980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Psychogenic non-epileptic events</a:t>
            </a:r>
          </a:p>
        </p:txBody>
      </p:sp>
      <p:sp>
        <p:nvSpPr>
          <p:cNvPr id="3" name="Content Placeholder 2"/>
          <p:cNvSpPr>
            <a:spLocks noGrp="1"/>
          </p:cNvSpPr>
          <p:nvPr>
            <p:ph idx="1"/>
          </p:nvPr>
        </p:nvSpPr>
        <p:spPr/>
        <p:txBody>
          <a:bodyPr>
            <a:normAutofit/>
          </a:bodyPr>
          <a:lstStyle/>
          <a:p>
            <a:r>
              <a:rPr lang="en-US" dirty="0"/>
              <a:t>Video is as important as EEG correlation</a:t>
            </a:r>
          </a:p>
          <a:p>
            <a:endParaRPr lang="en-US" dirty="0"/>
          </a:p>
          <a:p>
            <a:r>
              <a:rPr lang="en-US" dirty="0"/>
              <a:t>Detailed history and correlation with </a:t>
            </a:r>
            <a:r>
              <a:rPr lang="en-US" u="sng" dirty="0"/>
              <a:t>typical </a:t>
            </a:r>
            <a:r>
              <a:rPr lang="en-US" dirty="0"/>
              <a:t>events is key</a:t>
            </a:r>
          </a:p>
          <a:p>
            <a:endParaRPr lang="en-US" dirty="0"/>
          </a:p>
          <a:p>
            <a:r>
              <a:rPr lang="en-US" dirty="0"/>
              <a:t>Pathology usually is PTSD / conversion disorder (NOT malingerers or factitious)*</a:t>
            </a:r>
          </a:p>
          <a:p>
            <a:endParaRPr lang="en-US" dirty="0"/>
          </a:p>
        </p:txBody>
      </p:sp>
      <p:sp>
        <p:nvSpPr>
          <p:cNvPr id="4" name="TextBox 3"/>
          <p:cNvSpPr txBox="1"/>
          <p:nvPr/>
        </p:nvSpPr>
        <p:spPr>
          <a:xfrm>
            <a:off x="4495800" y="6248400"/>
            <a:ext cx="4165756" cy="369332"/>
          </a:xfrm>
          <a:prstGeom prst="rect">
            <a:avLst/>
          </a:prstGeom>
          <a:noFill/>
        </p:spPr>
        <p:txBody>
          <a:bodyPr wrap="none" rtlCol="0">
            <a:spAutoFit/>
          </a:bodyPr>
          <a:lstStyle/>
          <a:p>
            <a:r>
              <a:rPr lang="en-US" dirty="0"/>
              <a:t>*though secondary gain may perpetuate it</a:t>
            </a:r>
          </a:p>
        </p:txBody>
      </p:sp>
    </p:spTree>
    <p:extLst>
      <p:ext uri="{BB962C8B-B14F-4D97-AF65-F5344CB8AC3E}">
        <p14:creationId xmlns:p14="http://schemas.microsoft.com/office/powerpoint/2010/main" val="2278140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Etiology and Predisposing Factors</a:t>
            </a:r>
          </a:p>
        </p:txBody>
      </p:sp>
      <p:sp>
        <p:nvSpPr>
          <p:cNvPr id="3" name="Content Placeholder 2"/>
          <p:cNvSpPr>
            <a:spLocks noGrp="1"/>
          </p:cNvSpPr>
          <p:nvPr>
            <p:ph idx="1"/>
          </p:nvPr>
        </p:nvSpPr>
        <p:spPr/>
        <p:txBody>
          <a:bodyPr/>
          <a:lstStyle/>
          <a:p>
            <a:r>
              <a:rPr lang="en-US" dirty="0"/>
              <a:t>Trauma (Combat, Abuse)</a:t>
            </a:r>
          </a:p>
          <a:p>
            <a:r>
              <a:rPr lang="en-US" dirty="0"/>
              <a:t>Personality Disorders (esp. borderline)</a:t>
            </a:r>
          </a:p>
          <a:p>
            <a:r>
              <a:rPr lang="en-US" dirty="0"/>
              <a:t>Poor Coping Skills</a:t>
            </a:r>
          </a:p>
          <a:p>
            <a:r>
              <a:rPr lang="en-US" dirty="0"/>
              <a:t>Comorbidities (PTSD, Anxiety, Depression)</a:t>
            </a:r>
          </a:p>
          <a:p>
            <a:r>
              <a:rPr lang="en-US" dirty="0"/>
              <a:t>Illness Perception </a:t>
            </a:r>
          </a:p>
          <a:p>
            <a:pPr lvl="1"/>
            <a:r>
              <a:rPr lang="en-US" dirty="0"/>
              <a:t>Alexithymia (inability to name/express emotions)</a:t>
            </a:r>
          </a:p>
          <a:p>
            <a:pPr lvl="1"/>
            <a:r>
              <a:rPr lang="en-US" dirty="0"/>
              <a:t>External locus of control</a:t>
            </a:r>
          </a:p>
          <a:p>
            <a:endParaRPr lang="en-US" dirty="0"/>
          </a:p>
        </p:txBody>
      </p:sp>
      <p:sp>
        <p:nvSpPr>
          <p:cNvPr id="4" name="TextBox 3"/>
          <p:cNvSpPr txBox="1">
            <a:spLocks noChangeArrowheads="1"/>
          </p:cNvSpPr>
          <p:nvPr/>
        </p:nvSpPr>
        <p:spPr bwMode="auto">
          <a:xfrm>
            <a:off x="160337" y="6397823"/>
            <a:ext cx="8069263" cy="307777"/>
          </a:xfrm>
          <a:prstGeom prst="rect">
            <a:avLst/>
          </a:prstGeom>
          <a:noFill/>
          <a:ln w="9525">
            <a:noFill/>
            <a:miter lim="800000"/>
            <a:headEnd/>
            <a:tailEnd/>
          </a:ln>
        </p:spPr>
        <p:txBody>
          <a:bodyPr wrap="square">
            <a:spAutoFit/>
          </a:bodyPr>
          <a:lstStyle/>
          <a:p>
            <a:pPr eaLnBrk="0" hangingPunct="0"/>
            <a:r>
              <a:rPr lang="en-US" sz="1400" dirty="0" err="1"/>
              <a:t>Reuber</a:t>
            </a:r>
            <a:r>
              <a:rPr lang="en-US" sz="1400" dirty="0"/>
              <a:t>, Epilepsy and Behavior, 2008</a:t>
            </a:r>
            <a:endParaRPr lang="en-US" sz="1400" dirty="0">
              <a:solidFill>
                <a:schemeClr val="tx1"/>
              </a:solidFill>
            </a:endParaRPr>
          </a:p>
        </p:txBody>
      </p:sp>
    </p:spTree>
    <p:extLst>
      <p:ext uri="{BB962C8B-B14F-4D97-AF65-F5344CB8AC3E}">
        <p14:creationId xmlns:p14="http://schemas.microsoft.com/office/powerpoint/2010/main" val="330737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PNES: Patient education</a:t>
            </a:r>
          </a:p>
        </p:txBody>
      </p:sp>
      <p:sp>
        <p:nvSpPr>
          <p:cNvPr id="3" name="Content Placeholder 2"/>
          <p:cNvSpPr>
            <a:spLocks noGrp="1"/>
          </p:cNvSpPr>
          <p:nvPr>
            <p:ph idx="1"/>
          </p:nvPr>
        </p:nvSpPr>
        <p:spPr/>
        <p:txBody>
          <a:bodyPr>
            <a:normAutofit fontScale="62500" lnSpcReduction="20000"/>
          </a:bodyPr>
          <a:lstStyle/>
          <a:p>
            <a:r>
              <a:rPr lang="en-US" dirty="0"/>
              <a:t>Avoid “pseudo-seizure” or “seizure” (“non-epileptic” may be too technical)</a:t>
            </a:r>
          </a:p>
          <a:p>
            <a:endParaRPr lang="en-US" dirty="0"/>
          </a:p>
          <a:p>
            <a:r>
              <a:rPr lang="en-US" dirty="0"/>
              <a:t>Use easy-to-understand examples that patients may understand</a:t>
            </a:r>
          </a:p>
          <a:p>
            <a:pPr lvl="1"/>
            <a:r>
              <a:rPr lang="en-US" dirty="0"/>
              <a:t>stress-induced migraines, ulcers, fainting</a:t>
            </a:r>
          </a:p>
          <a:p>
            <a:pPr lvl="1"/>
            <a:r>
              <a:rPr lang="en-US" dirty="0"/>
              <a:t>PTSD in veteran and victims of abuse/violence</a:t>
            </a:r>
          </a:p>
          <a:p>
            <a:pPr lvl="1"/>
            <a:endParaRPr lang="en-US" dirty="0"/>
          </a:p>
          <a:p>
            <a:r>
              <a:rPr lang="en-US" dirty="0"/>
              <a:t>Validate the diagnosis</a:t>
            </a:r>
          </a:p>
          <a:p>
            <a:pPr lvl="1"/>
            <a:r>
              <a:rPr lang="en-US" dirty="0"/>
              <a:t>Clearly state that the patient </a:t>
            </a:r>
            <a:r>
              <a:rPr lang="en-US" b="1" i="1" u="sng" dirty="0"/>
              <a:t>is not faking it</a:t>
            </a:r>
            <a:r>
              <a:rPr lang="en-US" b="1" i="1" dirty="0"/>
              <a:t> </a:t>
            </a:r>
            <a:r>
              <a:rPr lang="en-US" dirty="0"/>
              <a:t>and </a:t>
            </a:r>
            <a:r>
              <a:rPr lang="en-US" b="1" i="1" u="sng" dirty="0"/>
              <a:t>is not doing it on purpose </a:t>
            </a:r>
            <a:endParaRPr lang="en-US" u="sng" dirty="0"/>
          </a:p>
          <a:p>
            <a:pPr lvl="1"/>
            <a:r>
              <a:rPr lang="en-US" u="sng" dirty="0"/>
              <a:t>Not</a:t>
            </a:r>
            <a:r>
              <a:rPr lang="en-US" dirty="0"/>
              <a:t> saying this implies the opposite, in most cases</a:t>
            </a:r>
          </a:p>
          <a:p>
            <a:pPr lvl="1"/>
            <a:r>
              <a:rPr lang="en-US" dirty="0"/>
              <a:t>Written brochure on PNES will help validate it as a “real” diagnosis (patients assume we give this diagnosis because “we can’t really figure it out”)</a:t>
            </a:r>
          </a:p>
          <a:p>
            <a:pPr lvl="1"/>
            <a:endParaRPr lang="en-US" i="1" dirty="0"/>
          </a:p>
          <a:p>
            <a:r>
              <a:rPr lang="en-US" dirty="0"/>
              <a:t>Do not abandon patient</a:t>
            </a:r>
          </a:p>
          <a:p>
            <a:pPr lvl="1"/>
            <a:r>
              <a:rPr lang="en-US" dirty="0"/>
              <a:t>Establish clear follow up with neurology and psychiatry</a:t>
            </a:r>
          </a:p>
          <a:p>
            <a:pPr lvl="1"/>
            <a:r>
              <a:rPr lang="en-US" dirty="0"/>
              <a:t>Assess patient’s understanding and insight at the follow-up visit</a:t>
            </a:r>
          </a:p>
          <a:p>
            <a:endParaRPr lang="en-US" dirty="0"/>
          </a:p>
          <a:p>
            <a:endParaRPr lang="en-US" dirty="0"/>
          </a:p>
        </p:txBody>
      </p:sp>
    </p:spTree>
    <p:extLst>
      <p:ext uri="{BB962C8B-B14F-4D97-AF65-F5344CB8AC3E}">
        <p14:creationId xmlns:p14="http://schemas.microsoft.com/office/powerpoint/2010/main" val="185788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PNES: Provider education</a:t>
            </a:r>
          </a:p>
        </p:txBody>
      </p:sp>
      <p:sp>
        <p:nvSpPr>
          <p:cNvPr id="3" name="Content Placeholder 2"/>
          <p:cNvSpPr>
            <a:spLocks noGrp="1"/>
          </p:cNvSpPr>
          <p:nvPr>
            <p:ph idx="1"/>
          </p:nvPr>
        </p:nvSpPr>
        <p:spPr/>
        <p:txBody>
          <a:bodyPr>
            <a:normAutofit fontScale="70000" lnSpcReduction="20000"/>
          </a:bodyPr>
          <a:lstStyle/>
          <a:p>
            <a:r>
              <a:rPr lang="en-US" dirty="0"/>
              <a:t>Provide clear education and documentation to other providers</a:t>
            </a:r>
          </a:p>
          <a:p>
            <a:endParaRPr lang="en-US" dirty="0"/>
          </a:p>
          <a:p>
            <a:r>
              <a:rPr lang="en-US" dirty="0"/>
              <a:t>Many neurologists, psychiatrists, and PCPs still believe these patients are malingering / factitious (which is WRONG)</a:t>
            </a:r>
          </a:p>
          <a:p>
            <a:endParaRPr lang="en-US" dirty="0"/>
          </a:p>
          <a:p>
            <a:r>
              <a:rPr lang="en-US" dirty="0"/>
              <a:t>Psychiatrists will be hesitant to treat without clear statement of:</a:t>
            </a:r>
          </a:p>
          <a:p>
            <a:pPr lvl="1"/>
            <a:r>
              <a:rPr lang="en-US" dirty="0"/>
              <a:t>confirmed diagnosis of PNES</a:t>
            </a:r>
          </a:p>
          <a:p>
            <a:pPr lvl="1"/>
            <a:r>
              <a:rPr lang="en-US" dirty="0"/>
              <a:t>normal EEG without any evidence of seizures or epilepsy</a:t>
            </a:r>
          </a:p>
          <a:p>
            <a:pPr lvl="1"/>
            <a:r>
              <a:rPr lang="en-US" dirty="0"/>
              <a:t>neurologist’s opinion that medications are not indicated</a:t>
            </a:r>
          </a:p>
          <a:p>
            <a:pPr lvl="1"/>
            <a:r>
              <a:rPr lang="en-US" dirty="0"/>
              <a:t>neurologist managing meds (and tapering them off, if appropriate)</a:t>
            </a:r>
          </a:p>
          <a:p>
            <a:endParaRPr lang="en-US" dirty="0"/>
          </a:p>
          <a:p>
            <a:r>
              <a:rPr lang="en-US" dirty="0"/>
              <a:t>Lack of neurology follow up often results in “neurologist shopping” and inappropriate restarting of medication</a:t>
            </a:r>
          </a:p>
        </p:txBody>
      </p:sp>
    </p:spTree>
    <p:extLst>
      <p:ext uri="{BB962C8B-B14F-4D97-AF65-F5344CB8AC3E}">
        <p14:creationId xmlns:p14="http://schemas.microsoft.com/office/powerpoint/2010/main" val="216238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Characteristic PNES Semiology</a:t>
            </a:r>
          </a:p>
        </p:txBody>
      </p:sp>
      <p:sp>
        <p:nvSpPr>
          <p:cNvPr id="6" name="Content Placeholder 5"/>
          <p:cNvSpPr>
            <a:spLocks noGrp="1"/>
          </p:cNvSpPr>
          <p:nvPr>
            <p:ph idx="1"/>
          </p:nvPr>
        </p:nvSpPr>
        <p:spPr/>
        <p:txBody>
          <a:bodyPr>
            <a:normAutofit fontScale="70000" lnSpcReduction="20000"/>
          </a:bodyPr>
          <a:lstStyle/>
          <a:p>
            <a:r>
              <a:rPr lang="en-US" dirty="0"/>
              <a:t>gradual onset or termination</a:t>
            </a:r>
          </a:p>
          <a:p>
            <a:r>
              <a:rPr lang="en-US" dirty="0"/>
              <a:t>occurrence during “</a:t>
            </a:r>
            <a:r>
              <a:rPr lang="en-US" dirty="0" err="1"/>
              <a:t>pseudosleep</a:t>
            </a:r>
            <a:r>
              <a:rPr lang="en-US" dirty="0"/>
              <a:t>”</a:t>
            </a:r>
          </a:p>
          <a:p>
            <a:r>
              <a:rPr lang="en-US" dirty="0"/>
              <a:t>discontinuous movements</a:t>
            </a:r>
          </a:p>
          <a:p>
            <a:r>
              <a:rPr lang="en-US" dirty="0"/>
              <a:t>asynchronous (out-of-phase) activity</a:t>
            </a:r>
          </a:p>
          <a:p>
            <a:r>
              <a:rPr lang="en-US" dirty="0"/>
              <a:t>side-to-side head movement</a:t>
            </a:r>
          </a:p>
          <a:p>
            <a:r>
              <a:rPr lang="en-US" dirty="0"/>
              <a:t>pelvic thrusting</a:t>
            </a:r>
          </a:p>
          <a:p>
            <a:r>
              <a:rPr lang="en-US" dirty="0" err="1"/>
              <a:t>opisthotonic</a:t>
            </a:r>
            <a:r>
              <a:rPr lang="en-US" dirty="0"/>
              <a:t> posturing</a:t>
            </a:r>
          </a:p>
          <a:p>
            <a:r>
              <a:rPr lang="en-US" dirty="0"/>
              <a:t>stuttering</a:t>
            </a:r>
          </a:p>
          <a:p>
            <a:r>
              <a:rPr lang="en-US" dirty="0"/>
              <a:t>weeping</a:t>
            </a:r>
          </a:p>
          <a:p>
            <a:r>
              <a:rPr lang="en-US" dirty="0"/>
              <a:t>preserved awareness during bilateral motor activity</a:t>
            </a:r>
          </a:p>
          <a:p>
            <a:r>
              <a:rPr lang="en-US" dirty="0"/>
              <a:t>postictal whispering</a:t>
            </a:r>
          </a:p>
          <a:p>
            <a:r>
              <a:rPr lang="en-US" dirty="0"/>
              <a:t>eye closure of long duration</a:t>
            </a:r>
          </a:p>
          <a:p>
            <a:r>
              <a:rPr lang="en-US" dirty="0"/>
              <a:t>less severe physical injuries - controversial</a:t>
            </a:r>
          </a:p>
        </p:txBody>
      </p:sp>
      <p:sp>
        <p:nvSpPr>
          <p:cNvPr id="5" name="TextBox 4"/>
          <p:cNvSpPr txBox="1"/>
          <p:nvPr/>
        </p:nvSpPr>
        <p:spPr>
          <a:xfrm>
            <a:off x="152400" y="6324600"/>
            <a:ext cx="4336187" cy="307777"/>
          </a:xfrm>
          <a:prstGeom prst="rect">
            <a:avLst/>
          </a:prstGeom>
          <a:noFill/>
        </p:spPr>
        <p:txBody>
          <a:bodyPr wrap="none" rtlCol="0">
            <a:spAutoFit/>
          </a:bodyPr>
          <a:lstStyle/>
          <a:p>
            <a:r>
              <a:rPr lang="en-US" sz="1400" dirty="0" err="1"/>
              <a:t>Gedzelman</a:t>
            </a:r>
            <a:r>
              <a:rPr lang="en-US" sz="1400" dirty="0"/>
              <a:t> and </a:t>
            </a:r>
            <a:r>
              <a:rPr lang="en-US" sz="1400" dirty="0" err="1"/>
              <a:t>LaRoche</a:t>
            </a:r>
            <a:r>
              <a:rPr lang="en-US" sz="1400" dirty="0"/>
              <a:t>, </a:t>
            </a:r>
            <a:r>
              <a:rPr lang="en-US" sz="1400" dirty="0" err="1"/>
              <a:t>Neuropsychiatr</a:t>
            </a:r>
            <a:r>
              <a:rPr lang="en-US" sz="1400" dirty="0"/>
              <a:t> Dis Treat, 2014 </a:t>
            </a:r>
          </a:p>
        </p:txBody>
      </p:sp>
    </p:spTree>
    <p:extLst>
      <p:ext uri="{BB962C8B-B14F-4D97-AF65-F5344CB8AC3E}">
        <p14:creationId xmlns:p14="http://schemas.microsoft.com/office/powerpoint/2010/main" val="3464356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rmAutofit lnSpcReduction="10000"/>
          </a:bodyPr>
          <a:lstStyle/>
          <a:p>
            <a:r>
              <a:rPr lang="en-US" dirty="0"/>
              <a:t>Differential Diagnosis of Seizures</a:t>
            </a:r>
          </a:p>
          <a:p>
            <a:endParaRPr lang="en-US" dirty="0"/>
          </a:p>
          <a:p>
            <a:r>
              <a:rPr lang="en-US" dirty="0"/>
              <a:t>Non-epileptic events (physiologic)</a:t>
            </a:r>
          </a:p>
          <a:p>
            <a:endParaRPr lang="en-US" dirty="0"/>
          </a:p>
          <a:p>
            <a:r>
              <a:rPr lang="en-US" dirty="0"/>
              <a:t>Non-epileptic events (psychogenic)</a:t>
            </a:r>
          </a:p>
          <a:p>
            <a:endParaRPr lang="en-US" dirty="0"/>
          </a:p>
          <a:p>
            <a:r>
              <a:rPr lang="en-US" dirty="0"/>
              <a:t>Frontal Lobe Seizures and Focal Aware Seizures</a:t>
            </a:r>
          </a:p>
        </p:txBody>
      </p:sp>
    </p:spTree>
    <p:extLst>
      <p:ext uri="{BB962C8B-B14F-4D97-AF65-F5344CB8AC3E}">
        <p14:creationId xmlns:p14="http://schemas.microsoft.com/office/powerpoint/2010/main" val="3305819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marL="0" indent="0">
              <a:buNone/>
            </a:pPr>
            <a:r>
              <a:rPr lang="en-US" dirty="0"/>
              <a:t>Which of the following symptoms are commonly seen in psychogenic non-epileptic events (but NOT typically seen in generalized / bilateral tonic clonic seizures)?</a:t>
            </a:r>
          </a:p>
          <a:p>
            <a:pPr lvl="0"/>
            <a:endParaRPr lang="en-US" dirty="0"/>
          </a:p>
          <a:p>
            <a:pPr marL="514350" lvl="0" indent="-514350">
              <a:buFont typeface="+mj-lt"/>
              <a:buAutoNum type="alphaUcPeriod"/>
            </a:pPr>
            <a:r>
              <a:rPr lang="en-US" dirty="0"/>
              <a:t>Synchronous limb jerking</a:t>
            </a:r>
          </a:p>
          <a:p>
            <a:pPr marL="514350" lvl="0" indent="-514350">
              <a:buFont typeface="+mj-lt"/>
              <a:buAutoNum type="alphaUcPeriod"/>
            </a:pPr>
            <a:r>
              <a:rPr lang="en-US" dirty="0"/>
              <a:t>Post event confusion</a:t>
            </a:r>
          </a:p>
          <a:p>
            <a:pPr marL="514350" lvl="0" indent="-514350">
              <a:buFont typeface="+mj-lt"/>
              <a:buAutoNum type="alphaUcPeriod"/>
            </a:pPr>
            <a:r>
              <a:rPr lang="en-US" dirty="0"/>
              <a:t>Tip of the tongue bite</a:t>
            </a:r>
          </a:p>
          <a:p>
            <a:pPr marL="514350" lvl="0" indent="-514350">
              <a:buFont typeface="+mj-lt"/>
              <a:buAutoNum type="alphaUcPeriod"/>
            </a:pPr>
            <a:r>
              <a:rPr lang="en-US" dirty="0"/>
              <a:t>Urinary incontinence</a:t>
            </a:r>
          </a:p>
          <a:p>
            <a:pPr marL="514350" lvl="0" indent="-514350">
              <a:buFont typeface="+mj-lt"/>
              <a:buAutoNum type="alphaUcPeriod"/>
            </a:pPr>
            <a:r>
              <a:rPr lang="en-US" dirty="0"/>
              <a:t>Bowel incontinence</a:t>
            </a:r>
          </a:p>
        </p:txBody>
      </p:sp>
    </p:spTree>
    <p:extLst>
      <p:ext uri="{BB962C8B-B14F-4D97-AF65-F5344CB8AC3E}">
        <p14:creationId xmlns:p14="http://schemas.microsoft.com/office/powerpoint/2010/main" val="107697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3">
                                            <p:txEl>
                                              <p:pRg st="4" end="4"/>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PNES vs. Seizure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76736651"/>
              </p:ext>
            </p:extLst>
          </p:nvPr>
        </p:nvGraphicFramePr>
        <p:xfrm>
          <a:off x="228600" y="1600200"/>
          <a:ext cx="8610600" cy="5029200"/>
        </p:xfrm>
        <a:graphic>
          <a:graphicData uri="http://schemas.openxmlformats.org/drawingml/2006/table">
            <a:tbl>
              <a:tblPr firstRow="1" bandRow="1">
                <a:tableStyleId>{5C22544A-7EE6-4342-B048-85BDC9FD1C3A}</a:tableStyleId>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0">
                <a:tc>
                  <a:txBody>
                    <a:bodyPr/>
                    <a:lstStyle/>
                    <a:p>
                      <a:pPr algn="ctr"/>
                      <a:r>
                        <a:rPr lang="en-US" dirty="0"/>
                        <a:t>Convulsive</a:t>
                      </a:r>
                      <a:r>
                        <a:rPr lang="en-US" baseline="0" dirty="0"/>
                        <a:t> PNES</a:t>
                      </a:r>
                      <a:endParaRPr lang="en-US" dirty="0"/>
                    </a:p>
                  </a:txBody>
                  <a:tcPr/>
                </a:tc>
                <a:tc>
                  <a:txBody>
                    <a:bodyPr/>
                    <a:lstStyle/>
                    <a:p>
                      <a:pPr algn="ctr"/>
                      <a:r>
                        <a:rPr lang="en-US" dirty="0"/>
                        <a:t>Generalized</a:t>
                      </a:r>
                      <a:r>
                        <a:rPr lang="en-US" baseline="0" dirty="0"/>
                        <a:t> / </a:t>
                      </a:r>
                      <a:r>
                        <a:rPr lang="en-US" dirty="0"/>
                        <a:t>Bilateral</a:t>
                      </a:r>
                      <a:r>
                        <a:rPr lang="en-US" baseline="0" dirty="0"/>
                        <a:t> </a:t>
                      </a:r>
                      <a:r>
                        <a:rPr lang="en-US" dirty="0"/>
                        <a:t>Tonic </a:t>
                      </a:r>
                      <a:r>
                        <a:rPr lang="en-US" dirty="0" err="1"/>
                        <a:t>Clonic</a:t>
                      </a:r>
                      <a:r>
                        <a:rPr lang="en-US" dirty="0"/>
                        <a:t> Seizure</a:t>
                      </a:r>
                    </a:p>
                  </a:txBody>
                  <a:tcPr/>
                </a:tc>
                <a:extLst>
                  <a:ext uri="{0D108BD9-81ED-4DB2-BD59-A6C34878D82A}">
                    <a16:rowId xmlns:a16="http://schemas.microsoft.com/office/drawing/2014/main" val="10000"/>
                  </a:ext>
                </a:extLst>
              </a:tr>
              <a:tr h="0">
                <a:tc>
                  <a:txBody>
                    <a:bodyPr/>
                    <a:lstStyle/>
                    <a:p>
                      <a:pPr algn="ctr"/>
                      <a:r>
                        <a:rPr lang="en-US" dirty="0"/>
                        <a:t>Variable or multiple symptom</a:t>
                      </a:r>
                      <a:r>
                        <a:rPr lang="en-US" baseline="0" dirty="0"/>
                        <a:t> types</a:t>
                      </a:r>
                      <a:endParaRPr lang="en-US" dirty="0"/>
                    </a:p>
                  </a:txBody>
                  <a:tcPr/>
                </a:tc>
                <a:tc>
                  <a:txBody>
                    <a:bodyPr/>
                    <a:lstStyle/>
                    <a:p>
                      <a:pPr algn="ctr"/>
                      <a:r>
                        <a:rPr lang="en-US" dirty="0"/>
                        <a:t>Stereotyped</a:t>
                      </a:r>
                      <a:r>
                        <a:rPr lang="en-US" baseline="0" dirty="0"/>
                        <a:t> symptoms</a:t>
                      </a:r>
                      <a:endParaRPr lang="en-US" dirty="0"/>
                    </a:p>
                  </a:txBody>
                  <a:tcPr/>
                </a:tc>
                <a:extLst>
                  <a:ext uri="{0D108BD9-81ED-4DB2-BD59-A6C34878D82A}">
                    <a16:rowId xmlns:a16="http://schemas.microsoft.com/office/drawing/2014/main" val="10001"/>
                  </a:ext>
                </a:extLst>
              </a:tr>
              <a:tr h="0">
                <a:tc>
                  <a:txBody>
                    <a:bodyPr/>
                    <a:lstStyle/>
                    <a:p>
                      <a:pPr algn="ctr"/>
                      <a:r>
                        <a:rPr lang="en-US" dirty="0"/>
                        <a:t>Prolonged duration (&gt;5</a:t>
                      </a:r>
                      <a:r>
                        <a:rPr lang="en-US" baseline="0" dirty="0"/>
                        <a:t> minutes)</a:t>
                      </a:r>
                      <a:endParaRPr lang="en-US" dirty="0"/>
                    </a:p>
                  </a:txBody>
                  <a:tcPr/>
                </a:tc>
                <a:tc>
                  <a:txBody>
                    <a:bodyPr/>
                    <a:lstStyle/>
                    <a:p>
                      <a:pPr algn="ctr"/>
                      <a:r>
                        <a:rPr lang="en-US" dirty="0"/>
                        <a:t>Duration usually</a:t>
                      </a:r>
                      <a:r>
                        <a:rPr lang="en-US" baseline="0" dirty="0"/>
                        <a:t> </a:t>
                      </a:r>
                      <a:r>
                        <a:rPr lang="en-US" dirty="0"/>
                        <a:t>2-3 minutes</a:t>
                      </a:r>
                    </a:p>
                  </a:txBody>
                  <a:tcPr/>
                </a:tc>
                <a:extLst>
                  <a:ext uri="{0D108BD9-81ED-4DB2-BD59-A6C34878D82A}">
                    <a16:rowId xmlns:a16="http://schemas.microsoft.com/office/drawing/2014/main" val="10002"/>
                  </a:ext>
                </a:extLst>
              </a:tr>
              <a:tr h="0">
                <a:tc>
                  <a:txBody>
                    <a:bodyPr/>
                    <a:lstStyle/>
                    <a:p>
                      <a:pPr algn="ctr"/>
                      <a:r>
                        <a:rPr lang="en-US" dirty="0"/>
                        <a:t>Waxing and waning intensity</a:t>
                      </a:r>
                    </a:p>
                  </a:txBody>
                  <a:tcPr/>
                </a:tc>
                <a:tc>
                  <a:txBody>
                    <a:bodyPr/>
                    <a:lstStyle/>
                    <a:p>
                      <a:pPr algn="ctr"/>
                      <a:r>
                        <a:rPr lang="en-US" dirty="0"/>
                        <a:t>Tonic activity</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Clonic</a:t>
                      </a:r>
                      <a:r>
                        <a:rPr lang="en-US" baseline="0" dirty="0">
                          <a:sym typeface="Wingdings" panose="05000000000000000000" pitchFamily="2" charset="2"/>
                        </a:rPr>
                        <a:t> activity that slows down and stops</a:t>
                      </a:r>
                      <a:endParaRPr lang="en-US" dirty="0"/>
                    </a:p>
                  </a:txBody>
                  <a:tcPr/>
                </a:tc>
                <a:extLst>
                  <a:ext uri="{0D108BD9-81ED-4DB2-BD59-A6C34878D82A}">
                    <a16:rowId xmlns:a16="http://schemas.microsoft.com/office/drawing/2014/main" val="10003"/>
                  </a:ext>
                </a:extLst>
              </a:tr>
              <a:tr h="0">
                <a:tc>
                  <a:txBody>
                    <a:bodyPr/>
                    <a:lstStyle/>
                    <a:p>
                      <a:pPr algn="ctr"/>
                      <a:r>
                        <a:rPr lang="en-US" dirty="0"/>
                        <a:t>May have explosive frequency (without apparent functional interference)</a:t>
                      </a:r>
                    </a:p>
                  </a:txBody>
                  <a:tcPr/>
                </a:tc>
                <a:tc>
                  <a:txBody>
                    <a:bodyPr/>
                    <a:lstStyle/>
                    <a:p>
                      <a:pPr algn="ctr"/>
                      <a:r>
                        <a:rPr lang="en-US" dirty="0"/>
                        <a:t>Usually infrequent</a:t>
                      </a:r>
                    </a:p>
                  </a:txBody>
                  <a:tcPr/>
                </a:tc>
                <a:extLst>
                  <a:ext uri="{0D108BD9-81ED-4DB2-BD59-A6C34878D82A}">
                    <a16:rowId xmlns:a16="http://schemas.microsoft.com/office/drawing/2014/main" val="10004"/>
                  </a:ext>
                </a:extLst>
              </a:tr>
              <a:tr h="0">
                <a:tc>
                  <a:txBody>
                    <a:bodyPr/>
                    <a:lstStyle/>
                    <a:p>
                      <a:pPr algn="ctr"/>
                      <a:r>
                        <a:rPr lang="en-US" dirty="0"/>
                        <a:t>Asynchronous or variable shaking (flailing,</a:t>
                      </a:r>
                      <a:r>
                        <a:rPr lang="en-US" baseline="0" dirty="0"/>
                        <a:t> flopping, or lateral movements)</a:t>
                      </a:r>
                      <a:endParaRPr lang="en-US" dirty="0"/>
                    </a:p>
                  </a:txBody>
                  <a:tcPr/>
                </a:tc>
                <a:tc>
                  <a:txBody>
                    <a:bodyPr/>
                    <a:lstStyle/>
                    <a:p>
                      <a:pPr algn="ctr"/>
                      <a:r>
                        <a:rPr lang="en-US" dirty="0"/>
                        <a:t>Synchronous </a:t>
                      </a:r>
                      <a:r>
                        <a:rPr lang="en-US" dirty="0" err="1"/>
                        <a:t>clonic</a:t>
                      </a:r>
                      <a:r>
                        <a:rPr lang="en-US" dirty="0"/>
                        <a:t> activity</a:t>
                      </a:r>
                    </a:p>
                  </a:txBody>
                  <a:tcPr/>
                </a:tc>
                <a:extLst>
                  <a:ext uri="{0D108BD9-81ED-4DB2-BD59-A6C34878D82A}">
                    <a16:rowId xmlns:a16="http://schemas.microsoft.com/office/drawing/2014/main" val="10005"/>
                  </a:ext>
                </a:extLst>
              </a:tr>
              <a:tr h="0">
                <a:tc>
                  <a:txBody>
                    <a:bodyPr/>
                    <a:lstStyle/>
                    <a:p>
                      <a:pPr algn="ctr"/>
                      <a:r>
                        <a:rPr lang="en-US" dirty="0"/>
                        <a:t>Post</a:t>
                      </a:r>
                      <a:r>
                        <a:rPr lang="en-US" baseline="0" dirty="0"/>
                        <a:t> event confusion minimal in comparison to event</a:t>
                      </a:r>
                      <a:endParaRPr lang="en-US" dirty="0"/>
                    </a:p>
                  </a:txBody>
                  <a:tcPr/>
                </a:tc>
                <a:tc>
                  <a:txBody>
                    <a:bodyPr/>
                    <a:lstStyle/>
                    <a:p>
                      <a:pPr algn="ctr"/>
                      <a:r>
                        <a:rPr lang="en-US" dirty="0"/>
                        <a:t>Post-event confusion</a:t>
                      </a:r>
                    </a:p>
                  </a:txBody>
                  <a:tcPr/>
                </a:tc>
                <a:extLst>
                  <a:ext uri="{0D108BD9-81ED-4DB2-BD59-A6C34878D82A}">
                    <a16:rowId xmlns:a16="http://schemas.microsoft.com/office/drawing/2014/main" val="10006"/>
                  </a:ext>
                </a:extLst>
              </a:tr>
              <a:tr h="0">
                <a:tc>
                  <a:txBody>
                    <a:bodyPr/>
                    <a:lstStyle/>
                    <a:p>
                      <a:pPr algn="ctr"/>
                      <a:r>
                        <a:rPr lang="en-US" baseline="0" dirty="0"/>
                        <a:t>Keeping eyes closed (or resisting opening)</a:t>
                      </a:r>
                      <a:endParaRPr lang="en-US" dirty="0"/>
                    </a:p>
                  </a:txBody>
                  <a:tcPr/>
                </a:tc>
                <a:tc>
                  <a:txBody>
                    <a:bodyPr/>
                    <a:lstStyle/>
                    <a:p>
                      <a:pPr algn="ctr"/>
                      <a:r>
                        <a:rPr lang="en-US" dirty="0"/>
                        <a:t>Eyes open</a:t>
                      </a:r>
                    </a:p>
                  </a:txBody>
                  <a:tcPr/>
                </a:tc>
                <a:extLst>
                  <a:ext uri="{0D108BD9-81ED-4DB2-BD59-A6C34878D82A}">
                    <a16:rowId xmlns:a16="http://schemas.microsoft.com/office/drawing/2014/main" val="10007"/>
                  </a:ext>
                </a:extLst>
              </a:tr>
              <a:tr h="0">
                <a:tc>
                  <a:txBody>
                    <a:bodyPr/>
                    <a:lstStyle/>
                    <a:p>
                      <a:pPr algn="ctr"/>
                      <a:r>
                        <a:rPr lang="en-US" dirty="0"/>
                        <a:t>Rapid, shallow (or</a:t>
                      </a:r>
                      <a:r>
                        <a:rPr lang="en-US" baseline="0" dirty="0"/>
                        <a:t> normal) breathing (during or after event)</a:t>
                      </a:r>
                      <a:endParaRPr lang="en-US" dirty="0"/>
                    </a:p>
                  </a:txBody>
                  <a:tcPr/>
                </a:tc>
                <a:tc>
                  <a:txBody>
                    <a:bodyPr/>
                    <a:lstStyle/>
                    <a:p>
                      <a:pPr algn="ctr"/>
                      <a:r>
                        <a:rPr lang="en-US" dirty="0"/>
                        <a:t>Slow, deep </a:t>
                      </a:r>
                      <a:r>
                        <a:rPr lang="en-US" dirty="0" err="1"/>
                        <a:t>stertorous</a:t>
                      </a:r>
                      <a:r>
                        <a:rPr lang="en-US" baseline="0" dirty="0"/>
                        <a:t> respiration</a:t>
                      </a:r>
                    </a:p>
                    <a:p>
                      <a:pPr algn="ctr"/>
                      <a:r>
                        <a:rPr lang="en-US" baseline="0" dirty="0"/>
                        <a:t>(post-ictal)</a:t>
                      </a:r>
                      <a:endParaRPr lang="en-US" dirty="0"/>
                    </a:p>
                  </a:txBody>
                  <a:tcPr/>
                </a:tc>
                <a:extLst>
                  <a:ext uri="{0D108BD9-81ED-4DB2-BD59-A6C34878D82A}">
                    <a16:rowId xmlns:a16="http://schemas.microsoft.com/office/drawing/2014/main" val="10008"/>
                  </a:ext>
                </a:extLst>
              </a:tr>
              <a:tr h="0">
                <a:tc>
                  <a:txBody>
                    <a:bodyPr/>
                    <a:lstStyle/>
                    <a:p>
                      <a:pPr algn="ctr"/>
                      <a:r>
                        <a:rPr lang="en-US" dirty="0"/>
                        <a:t>Medial/anterior/tip</a:t>
                      </a:r>
                      <a:r>
                        <a:rPr lang="en-US" baseline="0" dirty="0"/>
                        <a:t> tongue bite</a:t>
                      </a:r>
                      <a:endParaRPr lang="en-US" dirty="0"/>
                    </a:p>
                  </a:txBody>
                  <a:tcPr/>
                </a:tc>
                <a:tc>
                  <a:txBody>
                    <a:bodyPr/>
                    <a:lstStyle/>
                    <a:p>
                      <a:pPr algn="ctr"/>
                      <a:r>
                        <a:rPr lang="en-US" dirty="0"/>
                        <a:t>Lateral/posterior tongue</a:t>
                      </a:r>
                      <a:r>
                        <a:rPr lang="en-US" baseline="0" dirty="0"/>
                        <a:t> bite</a:t>
                      </a:r>
                      <a:endParaRPr lang="en-US" dirty="0"/>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180026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Predictive Value of PNES Semiology</a:t>
            </a:r>
          </a:p>
        </p:txBody>
      </p:sp>
      <p:sp>
        <p:nvSpPr>
          <p:cNvPr id="3" name="Content Placeholder 2"/>
          <p:cNvSpPr>
            <a:spLocks noGrp="1"/>
          </p:cNvSpPr>
          <p:nvPr>
            <p:ph idx="1"/>
          </p:nvPr>
        </p:nvSpPr>
        <p:spPr/>
        <p:txBody>
          <a:bodyPr>
            <a:normAutofit fontScale="70000" lnSpcReduction="20000"/>
          </a:bodyPr>
          <a:lstStyle/>
          <a:p>
            <a:r>
              <a:rPr lang="en-US" dirty="0"/>
              <a:t>Prospective study of eyewitness reports of 48 PNES and ES signs, compared to (EEG-blinded) </a:t>
            </a:r>
            <a:r>
              <a:rPr lang="en-US" dirty="0" err="1"/>
              <a:t>epileptologist</a:t>
            </a:r>
            <a:r>
              <a:rPr lang="en-US" dirty="0"/>
              <a:t> video review</a:t>
            </a:r>
          </a:p>
          <a:p>
            <a:endParaRPr lang="en-US" dirty="0"/>
          </a:p>
          <a:p>
            <a:r>
              <a:rPr lang="en-US" dirty="0"/>
              <a:t>Eyewitness reports not reliable (equivalent to guessing)</a:t>
            </a:r>
          </a:p>
          <a:p>
            <a:endParaRPr lang="en-US" dirty="0"/>
          </a:p>
          <a:p>
            <a:r>
              <a:rPr lang="en-US" dirty="0"/>
              <a:t>Reliable for PNES (high spec, low </a:t>
            </a:r>
            <a:r>
              <a:rPr lang="en-US" dirty="0" err="1"/>
              <a:t>sens</a:t>
            </a:r>
            <a:r>
              <a:rPr lang="en-US" dirty="0"/>
              <a:t>):</a:t>
            </a:r>
          </a:p>
          <a:p>
            <a:pPr lvl="1"/>
            <a:r>
              <a:rPr lang="en-US" dirty="0"/>
              <a:t>Preserved awareness</a:t>
            </a:r>
          </a:p>
          <a:p>
            <a:pPr lvl="1"/>
            <a:r>
              <a:rPr lang="en-US" dirty="0"/>
              <a:t>Eye flutter</a:t>
            </a:r>
          </a:p>
          <a:p>
            <a:pPr lvl="1"/>
            <a:r>
              <a:rPr lang="en-US" dirty="0"/>
              <a:t>Bystanders can intensify or alleviate</a:t>
            </a:r>
          </a:p>
          <a:p>
            <a:endParaRPr lang="en-US" dirty="0"/>
          </a:p>
          <a:p>
            <a:r>
              <a:rPr lang="en-US" dirty="0"/>
              <a:t>Reliable for ES (high </a:t>
            </a:r>
            <a:r>
              <a:rPr lang="en-US" dirty="0" err="1"/>
              <a:t>sens</a:t>
            </a:r>
            <a:r>
              <a:rPr lang="en-US" dirty="0"/>
              <a:t>, low spec):</a:t>
            </a:r>
          </a:p>
          <a:p>
            <a:pPr lvl="1"/>
            <a:r>
              <a:rPr lang="en-US" dirty="0"/>
              <a:t>Abrupt onset</a:t>
            </a:r>
          </a:p>
          <a:p>
            <a:pPr lvl="1"/>
            <a:r>
              <a:rPr lang="en-US" dirty="0"/>
              <a:t>Eye-opening/widening at onset</a:t>
            </a:r>
          </a:p>
          <a:p>
            <a:pPr lvl="1"/>
            <a:r>
              <a:rPr lang="en-US" dirty="0"/>
              <a:t>Postictal confusion/sleep</a:t>
            </a:r>
          </a:p>
        </p:txBody>
      </p:sp>
      <p:sp>
        <p:nvSpPr>
          <p:cNvPr id="4" name="TextBox 3"/>
          <p:cNvSpPr txBox="1"/>
          <p:nvPr/>
        </p:nvSpPr>
        <p:spPr>
          <a:xfrm>
            <a:off x="152400" y="6324600"/>
            <a:ext cx="2290820" cy="307777"/>
          </a:xfrm>
          <a:prstGeom prst="rect">
            <a:avLst/>
          </a:prstGeom>
          <a:noFill/>
        </p:spPr>
        <p:txBody>
          <a:bodyPr wrap="none" rtlCol="0">
            <a:spAutoFit/>
          </a:bodyPr>
          <a:lstStyle/>
          <a:p>
            <a:r>
              <a:rPr lang="en-US" sz="1400" dirty="0"/>
              <a:t>Syed et al, Ann </a:t>
            </a:r>
            <a:r>
              <a:rPr lang="en-US" sz="1400" dirty="0" err="1"/>
              <a:t>Neurol</a:t>
            </a:r>
            <a:r>
              <a:rPr lang="en-US" sz="1400" dirty="0"/>
              <a:t>, 2011 </a:t>
            </a:r>
          </a:p>
        </p:txBody>
      </p:sp>
    </p:spTree>
    <p:extLst>
      <p:ext uri="{BB962C8B-B14F-4D97-AF65-F5344CB8AC3E}">
        <p14:creationId xmlns:p14="http://schemas.microsoft.com/office/powerpoint/2010/main" val="162740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marL="0" indent="0">
              <a:buNone/>
            </a:pPr>
            <a:r>
              <a:rPr lang="en-US" dirty="0"/>
              <a:t>Which of the following respiration patterns is commonly seen in psychogenic non-epileptic events (but NOT typically seen in generalized / bilateral tonic </a:t>
            </a:r>
            <a:r>
              <a:rPr lang="en-US" dirty="0" err="1"/>
              <a:t>clonic</a:t>
            </a:r>
            <a:r>
              <a:rPr lang="en-US" dirty="0"/>
              <a:t> seizures)?</a:t>
            </a:r>
          </a:p>
          <a:p>
            <a:pPr marL="0" indent="0">
              <a:buNone/>
            </a:pPr>
            <a:endParaRPr lang="en-US" dirty="0"/>
          </a:p>
          <a:p>
            <a:pPr marL="514350" lvl="0" indent="-514350">
              <a:buFont typeface="+mj-lt"/>
              <a:buAutoNum type="alphaUcPeriod"/>
            </a:pPr>
            <a:r>
              <a:rPr lang="en-US" dirty="0"/>
              <a:t>Short inspiratory phases</a:t>
            </a:r>
          </a:p>
          <a:p>
            <a:pPr marL="514350" lvl="0" indent="-514350">
              <a:buFont typeface="+mj-lt"/>
              <a:buAutoNum type="alphaUcPeriod"/>
            </a:pPr>
            <a:r>
              <a:rPr lang="en-US" dirty="0"/>
              <a:t>Long expiratory phases</a:t>
            </a:r>
          </a:p>
          <a:p>
            <a:pPr marL="514350" lvl="0" indent="-514350">
              <a:buFont typeface="+mj-lt"/>
              <a:buAutoNum type="alphaUcPeriod"/>
            </a:pPr>
            <a:r>
              <a:rPr lang="en-US" dirty="0"/>
              <a:t>Long duration of respirations</a:t>
            </a:r>
          </a:p>
          <a:p>
            <a:pPr marL="514350" lvl="0" indent="-514350">
              <a:buFont typeface="+mj-lt"/>
              <a:buAutoNum type="alphaUcPeriod"/>
            </a:pPr>
            <a:r>
              <a:rPr lang="en-US" dirty="0"/>
              <a:t>Loud snoring</a:t>
            </a:r>
          </a:p>
          <a:p>
            <a:pPr marL="514350" lvl="0" indent="-514350">
              <a:buFont typeface="+mj-lt"/>
              <a:buAutoNum type="alphaUcPeriod"/>
            </a:pPr>
            <a:r>
              <a:rPr lang="en-US" dirty="0"/>
              <a:t>Slow respiratory rate</a:t>
            </a:r>
          </a:p>
        </p:txBody>
      </p:sp>
    </p:spTree>
    <p:extLst>
      <p:ext uri="{BB962C8B-B14F-4D97-AF65-F5344CB8AC3E}">
        <p14:creationId xmlns:p14="http://schemas.microsoft.com/office/powerpoint/2010/main" val="11315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3">
                                            <p:txEl>
                                              <p:pRg st="2" end="2"/>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Post-event breathing pattern</a:t>
            </a:r>
          </a:p>
        </p:txBody>
      </p:sp>
      <p:sp>
        <p:nvSpPr>
          <p:cNvPr id="4" name="TextBox 3"/>
          <p:cNvSpPr txBox="1">
            <a:spLocks noChangeArrowheads="1"/>
          </p:cNvSpPr>
          <p:nvPr/>
        </p:nvSpPr>
        <p:spPr bwMode="auto">
          <a:xfrm>
            <a:off x="160337" y="6248400"/>
            <a:ext cx="8069263" cy="307777"/>
          </a:xfrm>
          <a:prstGeom prst="rect">
            <a:avLst/>
          </a:prstGeom>
          <a:noFill/>
          <a:ln w="9525">
            <a:noFill/>
            <a:miter lim="800000"/>
            <a:headEnd/>
            <a:tailEnd/>
          </a:ln>
        </p:spPr>
        <p:txBody>
          <a:bodyPr wrap="square">
            <a:spAutoFit/>
          </a:bodyPr>
          <a:lstStyle/>
          <a:p>
            <a:pPr eaLnBrk="0" hangingPunct="0"/>
            <a:r>
              <a:rPr lang="en-US" sz="1400" dirty="0">
                <a:solidFill>
                  <a:schemeClr val="tx1"/>
                </a:solidFill>
              </a:rPr>
              <a:t>Azar et al, </a:t>
            </a:r>
            <a:r>
              <a:rPr lang="en-US" sz="1400" dirty="0" err="1">
                <a:solidFill>
                  <a:schemeClr val="tx1"/>
                </a:solidFill>
              </a:rPr>
              <a:t>Epilepsia</a:t>
            </a:r>
            <a:r>
              <a:rPr lang="en-US" sz="1400" dirty="0">
                <a:solidFill>
                  <a:schemeClr val="tx1"/>
                </a:solidFill>
              </a:rPr>
              <a:t>, 2008</a:t>
            </a:r>
          </a:p>
        </p:txBody>
      </p:sp>
      <p:graphicFrame>
        <p:nvGraphicFramePr>
          <p:cNvPr id="5" name="Table 4"/>
          <p:cNvGraphicFramePr>
            <a:graphicFrameLocks noGrp="1"/>
          </p:cNvGraphicFramePr>
          <p:nvPr>
            <p:extLst>
              <p:ext uri="{D42A27DB-BD31-4B8C-83A1-F6EECF244321}">
                <p14:modId xmlns:p14="http://schemas.microsoft.com/office/powerpoint/2010/main" val="1621824512"/>
              </p:ext>
            </p:extLst>
          </p:nvPr>
        </p:nvGraphicFramePr>
        <p:xfrm>
          <a:off x="914400" y="1295400"/>
          <a:ext cx="7391400" cy="4927569"/>
        </p:xfrm>
        <a:graphic>
          <a:graphicData uri="http://schemas.openxmlformats.org/drawingml/2006/table">
            <a:tbl>
              <a:tblPr firstRow="1" bandRow="1">
                <a:tableStyleId>{5C22544A-7EE6-4342-B048-85BDC9FD1C3A}</a:tableStyleId>
              </a:tblPr>
              <a:tblGrid>
                <a:gridCol w="2463800">
                  <a:extLst>
                    <a:ext uri="{9D8B030D-6E8A-4147-A177-3AD203B41FA5}">
                      <a16:colId xmlns:a16="http://schemas.microsoft.com/office/drawing/2014/main" val="20000"/>
                    </a:ext>
                  </a:extLst>
                </a:gridCol>
                <a:gridCol w="2463800">
                  <a:extLst>
                    <a:ext uri="{9D8B030D-6E8A-4147-A177-3AD203B41FA5}">
                      <a16:colId xmlns:a16="http://schemas.microsoft.com/office/drawing/2014/main" val="20001"/>
                    </a:ext>
                  </a:extLst>
                </a:gridCol>
                <a:gridCol w="2463800">
                  <a:extLst>
                    <a:ext uri="{9D8B030D-6E8A-4147-A177-3AD203B41FA5}">
                      <a16:colId xmlns:a16="http://schemas.microsoft.com/office/drawing/2014/main" val="20002"/>
                    </a:ext>
                  </a:extLst>
                </a:gridCol>
              </a:tblGrid>
              <a:tr h="590379">
                <a:tc>
                  <a:txBody>
                    <a:bodyPr/>
                    <a:lstStyle/>
                    <a:p>
                      <a:endParaRPr lang="en-US" dirty="0"/>
                    </a:p>
                  </a:txBody>
                  <a:tcPr/>
                </a:tc>
                <a:tc>
                  <a:txBody>
                    <a:bodyPr/>
                    <a:lstStyle/>
                    <a:p>
                      <a:r>
                        <a:rPr lang="en-US" dirty="0"/>
                        <a:t>Bilateral Tonic </a:t>
                      </a:r>
                      <a:r>
                        <a:rPr lang="en-US" dirty="0" err="1"/>
                        <a:t>Clonic</a:t>
                      </a:r>
                      <a:r>
                        <a:rPr lang="en-US" baseline="0" dirty="0"/>
                        <a:t> Seizure</a:t>
                      </a:r>
                      <a:endParaRPr lang="en-US" dirty="0"/>
                    </a:p>
                  </a:txBody>
                  <a:tcPr/>
                </a:tc>
                <a:tc>
                  <a:txBody>
                    <a:bodyPr/>
                    <a:lstStyle/>
                    <a:p>
                      <a:r>
                        <a:rPr lang="en-US" dirty="0"/>
                        <a:t>PNES</a:t>
                      </a:r>
                    </a:p>
                  </a:txBody>
                  <a:tcPr/>
                </a:tc>
                <a:extLst>
                  <a:ext uri="{0D108BD9-81ED-4DB2-BD59-A6C34878D82A}">
                    <a16:rowId xmlns:a16="http://schemas.microsoft.com/office/drawing/2014/main" val="10000"/>
                  </a:ext>
                </a:extLst>
              </a:tr>
              <a:tr h="1019010">
                <a:tc>
                  <a:txBody>
                    <a:bodyPr/>
                    <a:lstStyle/>
                    <a:p>
                      <a:r>
                        <a:rPr lang="en-US" dirty="0"/>
                        <a:t>Inspiratory and</a:t>
                      </a:r>
                      <a:r>
                        <a:rPr lang="en-US" baseline="0" dirty="0"/>
                        <a:t> expiratory phases</a:t>
                      </a:r>
                      <a:endParaRPr lang="en-US" dirty="0"/>
                    </a:p>
                  </a:txBody>
                  <a:tcPr/>
                </a:tc>
                <a:tc>
                  <a:txBody>
                    <a:bodyPr/>
                    <a:lstStyle/>
                    <a:p>
                      <a:r>
                        <a:rPr lang="en-US" dirty="0"/>
                        <a:t>Long</a:t>
                      </a:r>
                    </a:p>
                  </a:txBody>
                  <a:tcPr/>
                </a:tc>
                <a:tc>
                  <a:txBody>
                    <a:bodyPr/>
                    <a:lstStyle/>
                    <a:p>
                      <a:r>
                        <a:rPr lang="en-US" dirty="0"/>
                        <a:t>Short </a:t>
                      </a:r>
                    </a:p>
                  </a:txBody>
                  <a:tcPr/>
                </a:tc>
                <a:extLst>
                  <a:ext uri="{0D108BD9-81ED-4DB2-BD59-A6C34878D82A}">
                    <a16:rowId xmlns:a16="http://schemas.microsoft.com/office/drawing/2014/main" val="10001"/>
                  </a:ext>
                </a:extLst>
              </a:tr>
              <a:tr h="1019010">
                <a:tc>
                  <a:txBody>
                    <a:bodyPr/>
                    <a:lstStyle/>
                    <a:p>
                      <a:r>
                        <a:rPr lang="en-US" dirty="0"/>
                        <a:t>Respiratory</a:t>
                      </a:r>
                      <a:r>
                        <a:rPr lang="en-US" baseline="0" dirty="0"/>
                        <a:t> rate</a:t>
                      </a:r>
                      <a:endParaRPr lang="en-US" dirty="0"/>
                    </a:p>
                  </a:txBody>
                  <a:tcPr/>
                </a:tc>
                <a:tc>
                  <a:txBody>
                    <a:bodyPr/>
                    <a:lstStyle/>
                    <a:p>
                      <a:r>
                        <a:rPr lang="en-US" dirty="0"/>
                        <a:t>Regular</a:t>
                      </a:r>
                    </a:p>
                  </a:txBody>
                  <a:tcPr/>
                </a:tc>
                <a:tc>
                  <a:txBody>
                    <a:bodyPr/>
                    <a:lstStyle/>
                    <a:p>
                      <a:r>
                        <a:rPr lang="en-US" dirty="0"/>
                        <a:t>Increased and irregular</a:t>
                      </a:r>
                    </a:p>
                  </a:txBody>
                  <a:tcPr/>
                </a:tc>
                <a:extLst>
                  <a:ext uri="{0D108BD9-81ED-4DB2-BD59-A6C34878D82A}">
                    <a16:rowId xmlns:a16="http://schemas.microsoft.com/office/drawing/2014/main" val="10002"/>
                  </a:ext>
                </a:extLst>
              </a:tr>
              <a:tr h="593291">
                <a:tc>
                  <a:txBody>
                    <a:bodyPr/>
                    <a:lstStyle/>
                    <a:p>
                      <a:r>
                        <a:rPr lang="en-US" dirty="0"/>
                        <a:t>Duration of altered breathing</a:t>
                      </a:r>
                    </a:p>
                  </a:txBody>
                  <a:tcPr/>
                </a:tc>
                <a:tc>
                  <a:txBody>
                    <a:bodyPr/>
                    <a:lstStyle/>
                    <a:p>
                      <a:r>
                        <a:rPr lang="en-US" dirty="0"/>
                        <a:t>Long (mean 347 s)</a:t>
                      </a:r>
                    </a:p>
                  </a:txBody>
                  <a:tcPr/>
                </a:tc>
                <a:tc>
                  <a:txBody>
                    <a:bodyPr/>
                    <a:lstStyle/>
                    <a:p>
                      <a:r>
                        <a:rPr lang="en-US" dirty="0"/>
                        <a:t>Short (mean</a:t>
                      </a:r>
                      <a:r>
                        <a:rPr lang="en-US" baseline="0" dirty="0"/>
                        <a:t> 94 s)</a:t>
                      </a:r>
                      <a:endParaRPr lang="en-US" dirty="0"/>
                    </a:p>
                  </a:txBody>
                  <a:tcPr/>
                </a:tc>
                <a:extLst>
                  <a:ext uri="{0D108BD9-81ED-4DB2-BD59-A6C34878D82A}">
                    <a16:rowId xmlns:a16="http://schemas.microsoft.com/office/drawing/2014/main" val="10003"/>
                  </a:ext>
                </a:extLst>
              </a:tr>
              <a:tr h="590379">
                <a:tc>
                  <a:txBody>
                    <a:bodyPr/>
                    <a:lstStyle/>
                    <a:p>
                      <a:r>
                        <a:rPr lang="en-US" dirty="0"/>
                        <a:t>Snoring (</a:t>
                      </a:r>
                      <a:r>
                        <a:rPr lang="en-US" dirty="0" err="1"/>
                        <a:t>stertor</a:t>
                      </a:r>
                      <a:r>
                        <a:rPr lang="en-US" dirty="0"/>
                        <a:t>)</a:t>
                      </a:r>
                    </a:p>
                  </a:txBody>
                  <a:tcPr/>
                </a:tc>
                <a:tc>
                  <a:txBody>
                    <a:bodyPr/>
                    <a:lstStyle/>
                    <a:p>
                      <a:r>
                        <a:rPr lang="en-US" dirty="0"/>
                        <a:t>Loud</a:t>
                      </a:r>
                    </a:p>
                  </a:txBody>
                  <a:tcPr/>
                </a:tc>
                <a:tc>
                  <a:txBody>
                    <a:bodyPr/>
                    <a:lstStyle/>
                    <a:p>
                      <a:r>
                        <a:rPr lang="en-US" dirty="0"/>
                        <a:t>Absent</a:t>
                      </a:r>
                    </a:p>
                  </a:txBody>
                  <a:tcPr/>
                </a:tc>
                <a:extLst>
                  <a:ext uri="{0D108BD9-81ED-4DB2-BD59-A6C34878D82A}">
                    <a16:rowId xmlns:a16="http://schemas.microsoft.com/office/drawing/2014/main" val="10004"/>
                  </a:ext>
                </a:extLst>
              </a:tr>
              <a:tr h="1019010">
                <a:tc>
                  <a:txBody>
                    <a:bodyPr/>
                    <a:lstStyle/>
                    <a:p>
                      <a:r>
                        <a:rPr lang="en-US" dirty="0"/>
                        <a:t>Post-event agitation</a:t>
                      </a:r>
                    </a:p>
                  </a:txBody>
                  <a:tcPr/>
                </a:tc>
                <a:tc>
                  <a:txBody>
                    <a:bodyPr/>
                    <a:lstStyle/>
                    <a:p>
                      <a:r>
                        <a:rPr lang="en-US" dirty="0"/>
                        <a:t>Possible</a:t>
                      </a:r>
                    </a:p>
                  </a:txBody>
                  <a:tcPr/>
                </a:tc>
                <a:tc>
                  <a:txBody>
                    <a:bodyPr/>
                    <a:lstStyle/>
                    <a:p>
                      <a:r>
                        <a:rPr lang="en-US" dirty="0"/>
                        <a:t>Rare</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9491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trials in PNES</a:t>
            </a:r>
          </a:p>
        </p:txBody>
      </p:sp>
      <p:sp>
        <p:nvSpPr>
          <p:cNvPr id="3" name="Content Placeholder 2"/>
          <p:cNvSpPr>
            <a:spLocks noGrp="1"/>
          </p:cNvSpPr>
          <p:nvPr>
            <p:ph idx="1"/>
          </p:nvPr>
        </p:nvSpPr>
        <p:spPr/>
        <p:txBody>
          <a:bodyPr>
            <a:normAutofit fontScale="92500" lnSpcReduction="20000"/>
          </a:bodyPr>
          <a:lstStyle/>
          <a:p>
            <a:r>
              <a:rPr lang="en-US" dirty="0"/>
              <a:t> CBT effective (series of 21 patients, 12 weeks)</a:t>
            </a:r>
          </a:p>
          <a:p>
            <a:pPr lvl="1"/>
            <a:r>
              <a:rPr lang="en-US" dirty="0"/>
              <a:t>17 completed program, 11 became event free</a:t>
            </a:r>
          </a:p>
          <a:p>
            <a:pPr lvl="1"/>
            <a:r>
              <a:rPr lang="en-US" dirty="0"/>
              <a:t>Statistically significant improvement in multiple surveys/scales of depression, trauma, impulsivity, and psychosocial functional status</a:t>
            </a:r>
          </a:p>
          <a:p>
            <a:pPr lvl="1"/>
            <a:endParaRPr lang="en-US" dirty="0"/>
          </a:p>
          <a:p>
            <a:r>
              <a:rPr lang="en-US" dirty="0"/>
              <a:t>Pilot RCT (34 patients, 16 weeks)</a:t>
            </a:r>
          </a:p>
          <a:p>
            <a:pPr lvl="1"/>
            <a:r>
              <a:rPr lang="en-US" dirty="0"/>
              <a:t>CBT vs. sertraline vs. both vs. treatment as usual</a:t>
            </a:r>
          </a:p>
          <a:p>
            <a:pPr lvl="1"/>
            <a:r>
              <a:rPr lang="en-US" dirty="0"/>
              <a:t>[CBT] and [CBT + sertraline] arms showed significant improvement in event frequency and some psychosocial scales</a:t>
            </a:r>
          </a:p>
          <a:p>
            <a:pPr lvl="1"/>
            <a:endParaRPr lang="en-US" dirty="0"/>
          </a:p>
        </p:txBody>
      </p:sp>
      <p:sp>
        <p:nvSpPr>
          <p:cNvPr id="4" name="Text Box 4"/>
          <p:cNvSpPr txBox="1">
            <a:spLocks noChangeArrowheads="1"/>
          </p:cNvSpPr>
          <p:nvPr/>
        </p:nvSpPr>
        <p:spPr bwMode="auto">
          <a:xfrm>
            <a:off x="152400" y="6221172"/>
            <a:ext cx="2882264" cy="48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pitchFamily="34" charset="0"/>
              </a:defRPr>
            </a:lvl1pPr>
            <a:lvl2pPr marL="742950" indent="-285750" eaLnBrk="0" hangingPunct="0">
              <a:spcBef>
                <a:spcPct val="20000"/>
              </a:spcBef>
              <a:buClr>
                <a:schemeClr val="tx1"/>
              </a:buClr>
              <a:buChar char="•"/>
              <a:defRPr sz="2800">
                <a:solidFill>
                  <a:schemeClr val="tx1"/>
                </a:solidFill>
                <a:latin typeface="Verdana" pitchFamily="34" charset="0"/>
                <a:cs typeface="Arial"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pitchFamily="34" charset="0"/>
              </a:defRPr>
            </a:lvl3pPr>
            <a:lvl4pPr marL="1600200" indent="-228600" eaLnBrk="0" hangingPunct="0">
              <a:spcBef>
                <a:spcPct val="20000"/>
              </a:spcBef>
              <a:buClr>
                <a:schemeClr val="tx2"/>
              </a:buClr>
              <a:buChar char="•"/>
              <a:defRPr sz="2000">
                <a:solidFill>
                  <a:schemeClr val="tx1"/>
                </a:solidFill>
                <a:latin typeface="Verdana" pitchFamily="34" charset="0"/>
                <a:cs typeface="Arial"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pitchFamily="34" charset="0"/>
              </a:defRPr>
            </a:lvl9pPr>
          </a:lstStyle>
          <a:p>
            <a:pPr>
              <a:lnSpc>
                <a:spcPct val="80000"/>
              </a:lnSpc>
              <a:buNone/>
            </a:pPr>
            <a:r>
              <a:rPr lang="en-US" altLang="en-US" sz="1400" dirty="0" err="1">
                <a:latin typeface="+mn-lt"/>
              </a:rPr>
              <a:t>Lafrance</a:t>
            </a:r>
            <a:r>
              <a:rPr lang="en-US" altLang="en-US" sz="1400" dirty="0">
                <a:latin typeface="+mn-lt"/>
              </a:rPr>
              <a:t> et al, Epilepsy </a:t>
            </a:r>
            <a:r>
              <a:rPr lang="en-US" altLang="en-US" sz="1400" dirty="0" err="1">
                <a:latin typeface="+mn-lt"/>
              </a:rPr>
              <a:t>Behav</a:t>
            </a:r>
            <a:r>
              <a:rPr lang="en-US" altLang="en-US" sz="1400" dirty="0">
                <a:latin typeface="+mn-lt"/>
              </a:rPr>
              <a:t>, 2009</a:t>
            </a:r>
          </a:p>
          <a:p>
            <a:pPr>
              <a:lnSpc>
                <a:spcPct val="80000"/>
              </a:lnSpc>
              <a:buNone/>
            </a:pPr>
            <a:r>
              <a:rPr lang="en-US" altLang="en-US" sz="1400" dirty="0" err="1">
                <a:latin typeface="+mn-lt"/>
              </a:rPr>
              <a:t>Lafrance</a:t>
            </a:r>
            <a:r>
              <a:rPr lang="en-US" altLang="en-US" sz="1400" dirty="0">
                <a:latin typeface="+mn-lt"/>
              </a:rPr>
              <a:t> et al, JAMA Psychiatry, 2014</a:t>
            </a:r>
          </a:p>
        </p:txBody>
      </p:sp>
    </p:spTree>
    <p:extLst>
      <p:ext uri="{BB962C8B-B14F-4D97-AF65-F5344CB8AC3E}">
        <p14:creationId xmlns:p14="http://schemas.microsoft.com/office/powerpoint/2010/main" val="32944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marL="0" indent="0">
              <a:buNone/>
            </a:pPr>
            <a:r>
              <a:rPr lang="en-US" dirty="0"/>
              <a:t>Which of the following features suggest a poorer prognosis in patients with psychogenic </a:t>
            </a:r>
            <a:r>
              <a:rPr lang="en-US" dirty="0" err="1"/>
              <a:t>nonepileptic</a:t>
            </a:r>
            <a:r>
              <a:rPr lang="en-US" dirty="0"/>
              <a:t> events?</a:t>
            </a:r>
          </a:p>
          <a:p>
            <a:pPr marL="0" indent="0">
              <a:buNone/>
            </a:pPr>
            <a:endParaRPr lang="en-US" dirty="0"/>
          </a:p>
          <a:p>
            <a:pPr marL="514350" lvl="0" indent="-514350">
              <a:buFont typeface="+mj-lt"/>
              <a:buAutoNum type="alphaUcPeriod"/>
            </a:pPr>
            <a:r>
              <a:rPr lang="en-US" dirty="0"/>
              <a:t>Female gender</a:t>
            </a:r>
          </a:p>
          <a:p>
            <a:pPr marL="514350" lvl="0" indent="-514350">
              <a:buFont typeface="+mj-lt"/>
              <a:buAutoNum type="alphaUcPeriod"/>
            </a:pPr>
            <a:r>
              <a:rPr lang="en-US" dirty="0"/>
              <a:t>Lower intelligence quotient</a:t>
            </a:r>
          </a:p>
          <a:p>
            <a:pPr marL="514350" lvl="0" indent="-514350">
              <a:buFont typeface="+mj-lt"/>
              <a:buAutoNum type="alphaUcPeriod"/>
            </a:pPr>
            <a:r>
              <a:rPr lang="en-US" dirty="0"/>
              <a:t>Identifiable psychological trauma</a:t>
            </a:r>
          </a:p>
          <a:p>
            <a:pPr marL="514350" lvl="0" indent="-514350">
              <a:buFont typeface="+mj-lt"/>
              <a:buAutoNum type="alphaUcPeriod"/>
            </a:pPr>
            <a:r>
              <a:rPr lang="en-US" dirty="0"/>
              <a:t>Short duration of illness</a:t>
            </a:r>
          </a:p>
          <a:p>
            <a:pPr marL="514350" lvl="0" indent="-514350">
              <a:buFont typeface="+mj-lt"/>
              <a:buAutoNum type="alphaUcPeriod"/>
            </a:pPr>
            <a:r>
              <a:rPr lang="en-US"/>
              <a:t>No ongoing </a:t>
            </a:r>
            <a:r>
              <a:rPr lang="en-US" dirty="0"/>
              <a:t>anti-epileptic drug use</a:t>
            </a:r>
          </a:p>
        </p:txBody>
      </p:sp>
    </p:spTree>
    <p:extLst>
      <p:ext uri="{BB962C8B-B14F-4D97-AF65-F5344CB8AC3E}">
        <p14:creationId xmlns:p14="http://schemas.microsoft.com/office/powerpoint/2010/main" val="186192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3">
                                            <p:txEl>
                                              <p:pRg st="3" end="3"/>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Prognostic Factors*</a:t>
            </a:r>
          </a:p>
        </p:txBody>
      </p:sp>
      <p:sp>
        <p:nvSpPr>
          <p:cNvPr id="3" name="Content Placeholder 2"/>
          <p:cNvSpPr>
            <a:spLocks noGrp="1"/>
          </p:cNvSpPr>
          <p:nvPr>
            <p:ph idx="1"/>
          </p:nvPr>
        </p:nvSpPr>
        <p:spPr/>
        <p:txBody>
          <a:bodyPr numCol="1">
            <a:normAutofit fontScale="92500" lnSpcReduction="20000"/>
          </a:bodyPr>
          <a:lstStyle/>
          <a:p>
            <a:r>
              <a:rPr lang="en-US" dirty="0"/>
              <a:t>Short duration (mean dx delay 7-16 </a:t>
            </a:r>
            <a:r>
              <a:rPr lang="en-US" dirty="0" err="1"/>
              <a:t>yrs</a:t>
            </a:r>
            <a:r>
              <a:rPr lang="en-US" dirty="0"/>
              <a:t>)</a:t>
            </a:r>
          </a:p>
          <a:p>
            <a:r>
              <a:rPr lang="en-US" dirty="0"/>
              <a:t>Minimal psych comorbidities</a:t>
            </a:r>
          </a:p>
          <a:p>
            <a:r>
              <a:rPr lang="en-US" dirty="0"/>
              <a:t>Identifiable trauma</a:t>
            </a:r>
          </a:p>
          <a:p>
            <a:r>
              <a:rPr lang="en-US" dirty="0"/>
              <a:t>Living independently</a:t>
            </a:r>
          </a:p>
          <a:p>
            <a:r>
              <a:rPr lang="en-US" dirty="0"/>
              <a:t>Normal IQ</a:t>
            </a:r>
          </a:p>
          <a:p>
            <a:r>
              <a:rPr lang="en-US" dirty="0"/>
              <a:t>Less dramatic event symptoms</a:t>
            </a:r>
          </a:p>
          <a:p>
            <a:r>
              <a:rPr lang="en-US" dirty="0"/>
              <a:t>No ICU / “status </a:t>
            </a:r>
            <a:r>
              <a:rPr lang="en-US" dirty="0" err="1"/>
              <a:t>epilepticus</a:t>
            </a:r>
            <a:r>
              <a:rPr lang="en-US" dirty="0"/>
              <a:t>” admissions</a:t>
            </a:r>
          </a:p>
          <a:p>
            <a:r>
              <a:rPr lang="en-US" dirty="0"/>
              <a:t>Female gender</a:t>
            </a:r>
          </a:p>
          <a:p>
            <a:r>
              <a:rPr lang="en-US" dirty="0"/>
              <a:t>No ongoing seizure medication use</a:t>
            </a:r>
          </a:p>
          <a:p>
            <a:endParaRPr lang="en-US" dirty="0"/>
          </a:p>
          <a:p>
            <a:pPr lvl="1"/>
            <a:endParaRPr lang="en-US" dirty="0"/>
          </a:p>
          <a:p>
            <a:pPr lvl="1"/>
            <a:endParaRPr lang="en-US" dirty="0"/>
          </a:p>
          <a:p>
            <a:endParaRPr lang="en-US" dirty="0"/>
          </a:p>
        </p:txBody>
      </p:sp>
      <p:sp>
        <p:nvSpPr>
          <p:cNvPr id="4" name="TextBox 3"/>
          <p:cNvSpPr txBox="1">
            <a:spLocks noChangeArrowheads="1"/>
          </p:cNvSpPr>
          <p:nvPr/>
        </p:nvSpPr>
        <p:spPr bwMode="auto">
          <a:xfrm>
            <a:off x="160337" y="6248400"/>
            <a:ext cx="8069263" cy="523220"/>
          </a:xfrm>
          <a:prstGeom prst="rect">
            <a:avLst/>
          </a:prstGeom>
          <a:noFill/>
          <a:ln w="9525">
            <a:noFill/>
            <a:miter lim="800000"/>
            <a:headEnd/>
            <a:tailEnd/>
          </a:ln>
        </p:spPr>
        <p:txBody>
          <a:bodyPr wrap="square">
            <a:spAutoFit/>
          </a:bodyPr>
          <a:lstStyle/>
          <a:p>
            <a:pPr eaLnBrk="0" hangingPunct="0"/>
            <a:r>
              <a:rPr lang="en-US" sz="1400" dirty="0" err="1">
                <a:solidFill>
                  <a:schemeClr val="tx1"/>
                </a:solidFill>
              </a:rPr>
              <a:t>Bodde</a:t>
            </a:r>
            <a:r>
              <a:rPr lang="en-US" sz="1400" dirty="0"/>
              <a:t> et al., Seizure, 2009</a:t>
            </a:r>
          </a:p>
          <a:p>
            <a:pPr eaLnBrk="0" hangingPunct="0"/>
            <a:r>
              <a:rPr lang="en-US" sz="1400" dirty="0" err="1"/>
              <a:t>Reuber</a:t>
            </a:r>
            <a:r>
              <a:rPr lang="en-US" sz="1400" dirty="0"/>
              <a:t>, Epilepsy and Behavior, 2008</a:t>
            </a:r>
            <a:endParaRPr lang="en-US" sz="1400" dirty="0">
              <a:solidFill>
                <a:schemeClr val="tx1"/>
              </a:solidFill>
            </a:endParaRPr>
          </a:p>
        </p:txBody>
      </p:sp>
      <p:sp>
        <p:nvSpPr>
          <p:cNvPr id="5" name="TextBox 4"/>
          <p:cNvSpPr txBox="1"/>
          <p:nvPr/>
        </p:nvSpPr>
        <p:spPr>
          <a:xfrm>
            <a:off x="4427619" y="5533072"/>
            <a:ext cx="4640181" cy="1477328"/>
          </a:xfrm>
          <a:prstGeom prst="rect">
            <a:avLst/>
          </a:prstGeom>
          <a:noFill/>
        </p:spPr>
        <p:txBody>
          <a:bodyPr wrap="none" rtlCol="0">
            <a:spAutoFit/>
          </a:bodyPr>
          <a:lstStyle/>
          <a:p>
            <a:r>
              <a:rPr lang="en-US" dirty="0"/>
              <a:t>*Prognosis Variable (not systematically studied)</a:t>
            </a:r>
          </a:p>
          <a:p>
            <a:pPr lvl="1"/>
            <a:r>
              <a:rPr lang="en-US" dirty="0"/>
              <a:t>1/3 of patients become event free</a:t>
            </a:r>
          </a:p>
          <a:p>
            <a:pPr lvl="1"/>
            <a:r>
              <a:rPr lang="en-US" dirty="0"/>
              <a:t>1/4 or more become chronic</a:t>
            </a:r>
          </a:p>
          <a:p>
            <a:pPr lvl="1"/>
            <a:r>
              <a:rPr lang="en-US" dirty="0"/>
              <a:t>Many will relapse after 2-5 years</a:t>
            </a:r>
          </a:p>
          <a:p>
            <a:endParaRPr lang="en-US" dirty="0"/>
          </a:p>
        </p:txBody>
      </p:sp>
    </p:spTree>
    <p:extLst>
      <p:ext uri="{BB962C8B-B14F-4D97-AF65-F5344CB8AC3E}">
        <p14:creationId xmlns:p14="http://schemas.microsoft.com/office/powerpoint/2010/main" val="78216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rontal lobe hypermotor seizur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11241043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Frontal Lobe Seizures</a:t>
            </a:r>
          </a:p>
        </p:txBody>
      </p:sp>
      <p:sp>
        <p:nvSpPr>
          <p:cNvPr id="3" name="Content Placeholder 2"/>
          <p:cNvSpPr>
            <a:spLocks noGrp="1"/>
          </p:cNvSpPr>
          <p:nvPr>
            <p:ph idx="1"/>
          </p:nvPr>
        </p:nvSpPr>
        <p:spPr/>
        <p:txBody>
          <a:bodyPr>
            <a:normAutofit fontScale="85000" lnSpcReduction="10000"/>
          </a:bodyPr>
          <a:lstStyle/>
          <a:p>
            <a:r>
              <a:rPr lang="en-US" dirty="0"/>
              <a:t>Semiology “too” bizarre to be psychogenic</a:t>
            </a:r>
          </a:p>
          <a:p>
            <a:r>
              <a:rPr lang="en-US" dirty="0"/>
              <a:t>May have normal ictal and interictal EEG</a:t>
            </a:r>
          </a:p>
          <a:p>
            <a:endParaRPr lang="en-US" dirty="0"/>
          </a:p>
          <a:p>
            <a:r>
              <a:rPr lang="en-US" dirty="0"/>
              <a:t>Typically short and stereotyped</a:t>
            </a:r>
          </a:p>
          <a:p>
            <a:r>
              <a:rPr lang="en-US" dirty="0"/>
              <a:t>Often nocturnal (out of real sleep, not </a:t>
            </a:r>
            <a:r>
              <a:rPr lang="en-US" dirty="0" err="1"/>
              <a:t>pseudosleep</a:t>
            </a:r>
            <a:r>
              <a:rPr lang="en-US" dirty="0"/>
              <a:t>)</a:t>
            </a:r>
          </a:p>
          <a:p>
            <a:r>
              <a:rPr lang="en-US" dirty="0"/>
              <a:t>May have pelvic thrusting and </a:t>
            </a:r>
            <a:r>
              <a:rPr lang="en-US" dirty="0" err="1"/>
              <a:t>hypermotor</a:t>
            </a:r>
            <a:r>
              <a:rPr lang="en-US" dirty="0"/>
              <a:t> activity</a:t>
            </a:r>
          </a:p>
          <a:p>
            <a:endParaRPr lang="en-US" dirty="0"/>
          </a:p>
          <a:p>
            <a:r>
              <a:rPr lang="en-US" dirty="0"/>
              <a:t>Diagnostic clues: </a:t>
            </a:r>
          </a:p>
          <a:p>
            <a:pPr lvl="1"/>
            <a:r>
              <a:rPr lang="en-US" dirty="0"/>
              <a:t>Medication responsiveness</a:t>
            </a:r>
          </a:p>
          <a:p>
            <a:pPr lvl="1"/>
            <a:r>
              <a:rPr lang="en-US" dirty="0"/>
              <a:t>evolution to bilateral tonic </a:t>
            </a:r>
            <a:r>
              <a:rPr lang="en-US" dirty="0" err="1"/>
              <a:t>clonic</a:t>
            </a:r>
            <a:r>
              <a:rPr lang="en-US" dirty="0"/>
              <a:t> seizures</a:t>
            </a:r>
          </a:p>
        </p:txBody>
      </p:sp>
    </p:spTree>
    <p:extLst>
      <p:ext uri="{BB962C8B-B14F-4D97-AF65-F5344CB8AC3E}">
        <p14:creationId xmlns:p14="http://schemas.microsoft.com/office/powerpoint/2010/main" val="399971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Diagnosis of Seizures</a:t>
            </a:r>
          </a:p>
        </p:txBody>
      </p:sp>
      <p:sp>
        <p:nvSpPr>
          <p:cNvPr id="3" name="Content Placeholder 2"/>
          <p:cNvSpPr>
            <a:spLocks noGrp="1"/>
          </p:cNvSpPr>
          <p:nvPr>
            <p:ph idx="1"/>
          </p:nvPr>
        </p:nvSpPr>
        <p:spPr/>
        <p:txBody>
          <a:bodyPr>
            <a:normAutofit/>
          </a:bodyPr>
          <a:lstStyle/>
          <a:p>
            <a:endParaRPr lang="en-US" sz="1600" dirty="0"/>
          </a:p>
          <a:p>
            <a:r>
              <a:rPr lang="en-US" dirty="0"/>
              <a:t>Detailed history is crucial (in lay person terms)</a:t>
            </a:r>
          </a:p>
          <a:p>
            <a:endParaRPr lang="en-US" dirty="0"/>
          </a:p>
          <a:p>
            <a:r>
              <a:rPr lang="en-US" dirty="0"/>
              <a:t>Cell phone home videos are extremely helpful</a:t>
            </a:r>
          </a:p>
          <a:p>
            <a:endParaRPr lang="en-US" dirty="0"/>
          </a:p>
          <a:p>
            <a:r>
              <a:rPr lang="en-US" dirty="0"/>
              <a:t>Non-epileptic ≠ Psychogenic</a:t>
            </a:r>
          </a:p>
        </p:txBody>
      </p:sp>
    </p:spTree>
    <p:extLst>
      <p:ext uri="{BB962C8B-B14F-4D97-AF65-F5344CB8AC3E}">
        <p14:creationId xmlns:p14="http://schemas.microsoft.com/office/powerpoint/2010/main" val="4251254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marL="0" indent="0">
              <a:buNone/>
            </a:pPr>
            <a:endParaRPr lang="en-US" dirty="0"/>
          </a:p>
          <a:p>
            <a:pPr marL="0" indent="0">
              <a:buNone/>
            </a:pPr>
            <a:r>
              <a:rPr lang="en-US" dirty="0"/>
              <a:t>What percentage of focal aware (simple partial) seizures have scalp EEG correlate?</a:t>
            </a:r>
          </a:p>
          <a:p>
            <a:pPr lvl="0"/>
            <a:endParaRPr lang="en-US" dirty="0"/>
          </a:p>
          <a:p>
            <a:pPr marL="514350" lvl="0" indent="-514350">
              <a:buFont typeface="+mj-lt"/>
              <a:buAutoNum type="alphaUcPeriod"/>
            </a:pPr>
            <a:r>
              <a:rPr lang="en-US" dirty="0"/>
              <a:t>0%</a:t>
            </a:r>
          </a:p>
          <a:p>
            <a:pPr marL="514350" lvl="0" indent="-514350">
              <a:buFont typeface="+mj-lt"/>
              <a:buAutoNum type="alphaUcPeriod"/>
            </a:pPr>
            <a:r>
              <a:rPr lang="en-US" dirty="0"/>
              <a:t>25%</a:t>
            </a:r>
          </a:p>
          <a:p>
            <a:pPr marL="514350" lvl="0" indent="-514350">
              <a:buFont typeface="+mj-lt"/>
              <a:buAutoNum type="alphaUcPeriod"/>
            </a:pPr>
            <a:r>
              <a:rPr lang="en-US" dirty="0"/>
              <a:t>50%</a:t>
            </a:r>
          </a:p>
          <a:p>
            <a:pPr marL="514350" lvl="0" indent="-514350">
              <a:buFont typeface="+mj-lt"/>
              <a:buAutoNum type="alphaUcPeriod"/>
            </a:pPr>
            <a:r>
              <a:rPr lang="en-US" dirty="0"/>
              <a:t>75%</a:t>
            </a:r>
          </a:p>
          <a:p>
            <a:pPr marL="514350" lvl="0" indent="-514350">
              <a:buFont typeface="+mj-lt"/>
              <a:buAutoNum type="alphaUcPeriod"/>
            </a:pPr>
            <a:r>
              <a:rPr lang="en-US" dirty="0"/>
              <a:t>100% </a:t>
            </a:r>
          </a:p>
          <a:p>
            <a:endParaRPr lang="en-US" dirty="0"/>
          </a:p>
        </p:txBody>
      </p:sp>
    </p:spTree>
    <p:extLst>
      <p:ext uri="{BB962C8B-B14F-4D97-AF65-F5344CB8AC3E}">
        <p14:creationId xmlns:p14="http://schemas.microsoft.com/office/powerpoint/2010/main" val="77743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3">
                                            <p:txEl>
                                              <p:pRg st="4" end="4"/>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Focal Aware Seizures</a:t>
            </a:r>
            <a:br>
              <a:rPr lang="en-US" dirty="0"/>
            </a:br>
            <a:r>
              <a:rPr lang="en-US" sz="2700" dirty="0"/>
              <a:t>(Simple Partial Seizures)</a:t>
            </a:r>
            <a:endParaRPr lang="en-US" dirty="0"/>
          </a:p>
        </p:txBody>
      </p:sp>
      <p:sp>
        <p:nvSpPr>
          <p:cNvPr id="3" name="Content Placeholder 2"/>
          <p:cNvSpPr>
            <a:spLocks noGrp="1"/>
          </p:cNvSpPr>
          <p:nvPr>
            <p:ph idx="1"/>
          </p:nvPr>
        </p:nvSpPr>
        <p:spPr/>
        <p:txBody>
          <a:bodyPr>
            <a:noAutofit/>
          </a:bodyPr>
          <a:lstStyle/>
          <a:p>
            <a:endParaRPr lang="en-US" sz="2800" dirty="0"/>
          </a:p>
          <a:p>
            <a:r>
              <a:rPr lang="en-US" sz="2800" dirty="0"/>
              <a:t>Focal seizures without alteration of awareness (includes isolated auras)</a:t>
            </a:r>
          </a:p>
          <a:p>
            <a:endParaRPr lang="en-US" sz="2800" dirty="0"/>
          </a:p>
          <a:p>
            <a:r>
              <a:rPr lang="en-US" sz="2800" dirty="0"/>
              <a:t>70-90% do not have scalp EEG correlate</a:t>
            </a:r>
          </a:p>
          <a:p>
            <a:endParaRPr lang="en-US" sz="2800" dirty="0"/>
          </a:p>
          <a:p>
            <a:r>
              <a:rPr lang="en-US" sz="2800" dirty="0"/>
              <a:t>Predominantly subjective events without EEG change should be interpreted with caution</a:t>
            </a:r>
          </a:p>
        </p:txBody>
      </p:sp>
      <p:sp>
        <p:nvSpPr>
          <p:cNvPr id="4" name="TextBox 3"/>
          <p:cNvSpPr txBox="1">
            <a:spLocks noChangeArrowheads="1"/>
          </p:cNvSpPr>
          <p:nvPr/>
        </p:nvSpPr>
        <p:spPr bwMode="auto">
          <a:xfrm>
            <a:off x="160337" y="6248400"/>
            <a:ext cx="8069263" cy="307777"/>
          </a:xfrm>
          <a:prstGeom prst="rect">
            <a:avLst/>
          </a:prstGeom>
          <a:noFill/>
          <a:ln w="9525">
            <a:noFill/>
            <a:miter lim="800000"/>
            <a:headEnd/>
            <a:tailEnd/>
          </a:ln>
        </p:spPr>
        <p:txBody>
          <a:bodyPr wrap="square">
            <a:spAutoFit/>
          </a:bodyPr>
          <a:lstStyle/>
          <a:p>
            <a:pPr eaLnBrk="0" hangingPunct="0"/>
            <a:r>
              <a:rPr lang="en-US" sz="1400" dirty="0" err="1">
                <a:solidFill>
                  <a:schemeClr val="tx1"/>
                </a:solidFill>
              </a:rPr>
              <a:t>Verma</a:t>
            </a:r>
            <a:r>
              <a:rPr lang="en-US" sz="1400" dirty="0">
                <a:solidFill>
                  <a:schemeClr val="tx1"/>
                </a:solidFill>
              </a:rPr>
              <a:t> and </a:t>
            </a:r>
            <a:r>
              <a:rPr lang="en-US" sz="1400" dirty="0" err="1">
                <a:solidFill>
                  <a:schemeClr val="tx1"/>
                </a:solidFill>
              </a:rPr>
              <a:t>Radtke</a:t>
            </a:r>
            <a:r>
              <a:rPr lang="en-US" sz="1400" dirty="0">
                <a:solidFill>
                  <a:schemeClr val="tx1"/>
                </a:solidFill>
              </a:rPr>
              <a:t>, J </a:t>
            </a:r>
            <a:r>
              <a:rPr lang="en-US" sz="1400" dirty="0" err="1">
                <a:solidFill>
                  <a:schemeClr val="tx1"/>
                </a:solidFill>
              </a:rPr>
              <a:t>Clin</a:t>
            </a:r>
            <a:r>
              <a:rPr lang="en-US" sz="1400" dirty="0">
                <a:solidFill>
                  <a:schemeClr val="tx1"/>
                </a:solidFill>
              </a:rPr>
              <a:t> </a:t>
            </a:r>
            <a:r>
              <a:rPr lang="en-US" sz="1400" dirty="0" err="1">
                <a:solidFill>
                  <a:schemeClr val="tx1"/>
                </a:solidFill>
              </a:rPr>
              <a:t>Neurophysiol</a:t>
            </a:r>
            <a:r>
              <a:rPr lang="en-US" sz="1400" dirty="0">
                <a:solidFill>
                  <a:schemeClr val="tx1"/>
                </a:solidFill>
              </a:rPr>
              <a:t>, 2006</a:t>
            </a:r>
          </a:p>
        </p:txBody>
      </p:sp>
    </p:spTree>
    <p:extLst>
      <p:ext uri="{BB962C8B-B14F-4D97-AF65-F5344CB8AC3E}">
        <p14:creationId xmlns:p14="http://schemas.microsoft.com/office/powerpoint/2010/main" val="1641242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lnSpcReduction="10000"/>
          </a:bodyPr>
          <a:lstStyle/>
          <a:p>
            <a:r>
              <a:rPr lang="en-US" sz="2400" dirty="0"/>
              <a:t>History and video-EEG monitoring are crucial in differentiating epileptic seizures from non-epileptic events</a:t>
            </a:r>
          </a:p>
          <a:p>
            <a:endParaRPr lang="en-US" sz="2400" dirty="0"/>
          </a:p>
          <a:p>
            <a:r>
              <a:rPr lang="en-US" sz="2400" dirty="0"/>
              <a:t>Not all non-epileptic events are psychogenic</a:t>
            </a:r>
          </a:p>
          <a:p>
            <a:r>
              <a:rPr lang="en-US" sz="2400" dirty="0"/>
              <a:t>Most psychogenic patients are conversion disorder</a:t>
            </a:r>
          </a:p>
          <a:p>
            <a:r>
              <a:rPr lang="en-US" sz="2400" dirty="0"/>
              <a:t>Neurologists must not abandon psychogenic patients</a:t>
            </a:r>
          </a:p>
          <a:p>
            <a:endParaRPr lang="en-US" sz="2400" dirty="0"/>
          </a:p>
          <a:p>
            <a:r>
              <a:rPr lang="en-US" sz="2400" dirty="0"/>
              <a:t>Lack of EEG changes </a:t>
            </a:r>
            <a:r>
              <a:rPr lang="en-US" sz="2400" u="sng" dirty="0"/>
              <a:t>not</a:t>
            </a:r>
            <a:r>
              <a:rPr lang="en-US" sz="2400" dirty="0"/>
              <a:t> enough to diagnose non-epileptic events</a:t>
            </a:r>
          </a:p>
          <a:p>
            <a:pPr lvl="1"/>
            <a:r>
              <a:rPr lang="en-US" sz="2400" dirty="0"/>
              <a:t>video as important as EEG</a:t>
            </a:r>
          </a:p>
          <a:p>
            <a:pPr lvl="1"/>
            <a:r>
              <a:rPr lang="en-US" sz="2400" dirty="0"/>
              <a:t>be cautious about frontal lobe and focal aware seizures</a:t>
            </a:r>
          </a:p>
        </p:txBody>
      </p:sp>
    </p:spTree>
    <p:extLst>
      <p:ext uri="{BB962C8B-B14F-4D97-AF65-F5344CB8AC3E}">
        <p14:creationId xmlns:p14="http://schemas.microsoft.com/office/powerpoint/2010/main" val="1143851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a:t>References</a:t>
            </a:r>
          </a:p>
        </p:txBody>
      </p:sp>
      <p:sp>
        <p:nvSpPr>
          <p:cNvPr id="16387" name="Rectangle 3"/>
          <p:cNvSpPr>
            <a:spLocks noGrp="1" noChangeArrowheads="1"/>
          </p:cNvSpPr>
          <p:nvPr>
            <p:ph type="body" idx="1"/>
          </p:nvPr>
        </p:nvSpPr>
        <p:spPr>
          <a:xfrm>
            <a:off x="457200" y="1341437"/>
            <a:ext cx="8229600" cy="5287963"/>
          </a:xfrm>
        </p:spPr>
        <p:txBody>
          <a:bodyPr>
            <a:normAutofit fontScale="92500" lnSpcReduction="20000"/>
          </a:bodyPr>
          <a:lstStyle/>
          <a:p>
            <a:pPr>
              <a:lnSpc>
                <a:spcPct val="120000"/>
              </a:lnSpc>
              <a:buNone/>
            </a:pPr>
            <a:r>
              <a:rPr lang="en-US" altLang="en-US" sz="1400" dirty="0" err="1"/>
              <a:t>Azar</a:t>
            </a:r>
            <a:r>
              <a:rPr lang="en-US" altLang="en-US" sz="1400" dirty="0"/>
              <a:t> NJ, </a:t>
            </a:r>
            <a:r>
              <a:rPr lang="en-US" altLang="en-US" sz="1400" dirty="0" err="1"/>
              <a:t>Tayah</a:t>
            </a:r>
            <a:r>
              <a:rPr lang="en-US" altLang="en-US" sz="1400" dirty="0"/>
              <a:t> TF, Wang L, Song Y, </a:t>
            </a:r>
            <a:r>
              <a:rPr lang="en-US" altLang="en-US" sz="1400" dirty="0" err="1"/>
              <a:t>Abou</a:t>
            </a:r>
            <a:r>
              <a:rPr lang="en-US" altLang="en-US" sz="1400" dirty="0"/>
              <a:t>-Khalil BW. Postictal breathing pattern distinguishes epileptic from </a:t>
            </a:r>
            <a:r>
              <a:rPr lang="en-US" altLang="en-US" sz="1400" dirty="0" err="1"/>
              <a:t>nonepileptic</a:t>
            </a:r>
            <a:r>
              <a:rPr lang="en-US" altLang="en-US" sz="1400" dirty="0"/>
              <a:t> convulsive seizures. </a:t>
            </a:r>
            <a:r>
              <a:rPr lang="en-US" altLang="en-US" sz="1400" dirty="0" err="1"/>
              <a:t>Epilepsia</a:t>
            </a:r>
            <a:r>
              <a:rPr lang="en-US" altLang="en-US" sz="1400" dirty="0"/>
              <a:t>. 2008 Jan;49(1):132-7. </a:t>
            </a:r>
            <a:r>
              <a:rPr lang="en-US" altLang="en-US" sz="1400" dirty="0" err="1"/>
              <a:t>Epub</a:t>
            </a:r>
            <a:r>
              <a:rPr lang="en-US" altLang="en-US" sz="1400" dirty="0"/>
              <a:t> 2007 Jul 25. PubMed PMID: 17651411.</a:t>
            </a:r>
          </a:p>
          <a:p>
            <a:pPr>
              <a:lnSpc>
                <a:spcPct val="120000"/>
              </a:lnSpc>
              <a:buNone/>
            </a:pPr>
            <a:r>
              <a:rPr lang="en-US" sz="1400" dirty="0" err="1"/>
              <a:t>Bodde</a:t>
            </a:r>
            <a:r>
              <a:rPr lang="en-US" sz="1400" dirty="0"/>
              <a:t> NM, Brooks JL, Baker GA, Boon PA, </a:t>
            </a:r>
            <a:r>
              <a:rPr lang="en-US" sz="1400" dirty="0" err="1"/>
              <a:t>Hendriksen</a:t>
            </a:r>
            <a:r>
              <a:rPr lang="en-US" sz="1400" dirty="0"/>
              <a:t> JG, Mulder OG, </a:t>
            </a:r>
            <a:r>
              <a:rPr lang="en-US" sz="1400" dirty="0" err="1"/>
              <a:t>Aldenkamp</a:t>
            </a:r>
            <a:r>
              <a:rPr lang="en-US" sz="1400" dirty="0"/>
              <a:t> AP. Psychogenic non-epileptic seizures--definition, etiology, treatment and prognostic issues: a critical review. Seizure. 2009 Oct;18(8):543-53. </a:t>
            </a:r>
            <a:r>
              <a:rPr lang="en-US" sz="1400" dirty="0" err="1"/>
              <a:t>doi</a:t>
            </a:r>
            <a:r>
              <a:rPr lang="en-US" sz="1400" dirty="0"/>
              <a:t>: 10.1016/j.seizure.2009.06.006. </a:t>
            </a:r>
            <a:r>
              <a:rPr lang="en-US" sz="1400" dirty="0" err="1"/>
              <a:t>Epub</a:t>
            </a:r>
            <a:r>
              <a:rPr lang="en-US" sz="1400" dirty="0"/>
              <a:t> 2009 Aug 13. Review. PubMed PMID: 19682927.</a:t>
            </a:r>
          </a:p>
          <a:p>
            <a:pPr>
              <a:lnSpc>
                <a:spcPct val="120000"/>
              </a:lnSpc>
              <a:buNone/>
            </a:pPr>
            <a:r>
              <a:rPr lang="en-US" sz="1400" dirty="0" err="1"/>
              <a:t>Gedzelman</a:t>
            </a:r>
            <a:r>
              <a:rPr lang="en-US" sz="1400" dirty="0"/>
              <a:t> ER, </a:t>
            </a:r>
            <a:r>
              <a:rPr lang="en-US" sz="1400" dirty="0" err="1"/>
              <a:t>LaRoche</a:t>
            </a:r>
            <a:r>
              <a:rPr lang="en-US" sz="1400" dirty="0"/>
              <a:t> SM. Long-term video EEG monitoring for diagnosis of psychogenic </a:t>
            </a:r>
            <a:r>
              <a:rPr lang="en-US" sz="1400" dirty="0" err="1"/>
              <a:t>nonepileptic</a:t>
            </a:r>
            <a:r>
              <a:rPr lang="en-US" sz="1400" dirty="0"/>
              <a:t> seizures. </a:t>
            </a:r>
            <a:r>
              <a:rPr lang="en-US" sz="1400" dirty="0" err="1"/>
              <a:t>Neuropsychiatr</a:t>
            </a:r>
            <a:r>
              <a:rPr lang="en-US" sz="1400" dirty="0"/>
              <a:t> Dis Treat. 2014 Oct 15;10:1979-86. </a:t>
            </a:r>
            <a:r>
              <a:rPr lang="en-US" sz="1400" dirty="0" err="1"/>
              <a:t>doi</a:t>
            </a:r>
            <a:r>
              <a:rPr lang="en-US" sz="1400" dirty="0"/>
              <a:t>: 10.2147/NDT.S49531. </a:t>
            </a:r>
            <a:r>
              <a:rPr lang="en-US" sz="1400" dirty="0" err="1"/>
              <a:t>eCollection</a:t>
            </a:r>
            <a:r>
              <a:rPr lang="en-US" sz="1400" dirty="0"/>
              <a:t> 2014. Review. PubMed PMID: 25342907; PubMed Central PMCID: PMC4206377</a:t>
            </a:r>
          </a:p>
          <a:p>
            <a:pPr>
              <a:lnSpc>
                <a:spcPct val="120000"/>
              </a:lnSpc>
              <a:buNone/>
            </a:pPr>
            <a:r>
              <a:rPr lang="en-US" sz="1400" dirty="0"/>
              <a:t>LaFrance WC Jr, Baird GL, Barry JJ, Blum AS, Frank Webb A, </a:t>
            </a:r>
            <a:r>
              <a:rPr lang="en-US" sz="1400" dirty="0" err="1"/>
              <a:t>Keitner</a:t>
            </a:r>
            <a:r>
              <a:rPr lang="en-US" sz="1400" dirty="0"/>
              <a:t> GI, </a:t>
            </a:r>
            <a:r>
              <a:rPr lang="en-US" sz="1400" dirty="0" err="1"/>
              <a:t>Machan</a:t>
            </a:r>
            <a:r>
              <a:rPr lang="en-US" sz="1400" dirty="0"/>
              <a:t> JT, Miller I, </a:t>
            </a:r>
            <a:r>
              <a:rPr lang="en-US" sz="1400" dirty="0" err="1"/>
              <a:t>Szaflarski</a:t>
            </a:r>
            <a:r>
              <a:rPr lang="en-US" sz="1400" dirty="0"/>
              <a:t> JP; NES Treatment Trial (NEST-T) Consortium. Multicenter pilot treatment trial for psychogenic </a:t>
            </a:r>
            <a:r>
              <a:rPr lang="en-US" sz="1400" dirty="0" err="1"/>
              <a:t>nonepileptic</a:t>
            </a:r>
            <a:r>
              <a:rPr lang="en-US" sz="1400" dirty="0"/>
              <a:t> seizures: a randomized clinical trial. JAMA Psychiatry. 2014 Sep;71(9):997-1005. </a:t>
            </a:r>
            <a:r>
              <a:rPr lang="en-US" sz="1400" dirty="0" err="1"/>
              <a:t>doi</a:t>
            </a:r>
            <a:r>
              <a:rPr lang="en-US" sz="1400" dirty="0"/>
              <a:t>: 10.1001/jamapsychiatry.2014.817. PubMed PMID: 24989152. </a:t>
            </a:r>
          </a:p>
          <a:p>
            <a:pPr>
              <a:lnSpc>
                <a:spcPct val="120000"/>
              </a:lnSpc>
              <a:buNone/>
            </a:pPr>
            <a:r>
              <a:rPr lang="en-US" sz="1400" dirty="0"/>
              <a:t>LaFrance WC Jr, Miller IW, Ryan CE, Blum AS, Solomon DA, Kelley JE, </a:t>
            </a:r>
            <a:r>
              <a:rPr lang="en-US" sz="1400" dirty="0" err="1"/>
              <a:t>Keitner</a:t>
            </a:r>
            <a:r>
              <a:rPr lang="en-US" sz="1400" dirty="0"/>
              <a:t> GI. Cognitive behavioral therapy for psychogenic </a:t>
            </a:r>
            <a:r>
              <a:rPr lang="en-US" sz="1400" dirty="0" err="1"/>
              <a:t>nonepileptic</a:t>
            </a:r>
            <a:r>
              <a:rPr lang="en-US" sz="1400" dirty="0"/>
              <a:t> seizures. Epilepsy </a:t>
            </a:r>
            <a:r>
              <a:rPr lang="en-US" sz="1400" dirty="0" err="1"/>
              <a:t>Behav</a:t>
            </a:r>
            <a:r>
              <a:rPr lang="en-US" sz="1400" dirty="0"/>
              <a:t>. 2009 Apr;14(4):591-6. </a:t>
            </a:r>
            <a:r>
              <a:rPr lang="en-US" sz="1400" dirty="0" err="1"/>
              <a:t>doi</a:t>
            </a:r>
            <a:r>
              <a:rPr lang="en-US" sz="1400" dirty="0"/>
              <a:t>: 10.1016/j.yebeh.2009.02.016. </a:t>
            </a:r>
            <a:r>
              <a:rPr lang="en-US" sz="1400" dirty="0" err="1"/>
              <a:t>Epub</a:t>
            </a:r>
            <a:r>
              <a:rPr lang="en-US" sz="1400" dirty="0"/>
              <a:t> 2009 Feb 20. PubMed PMID: 19233313.</a:t>
            </a:r>
          </a:p>
          <a:p>
            <a:pPr>
              <a:lnSpc>
                <a:spcPct val="120000"/>
              </a:lnSpc>
              <a:buNone/>
            </a:pPr>
            <a:r>
              <a:rPr lang="en-US" sz="1400" dirty="0" err="1"/>
              <a:t>Lempert</a:t>
            </a:r>
            <a:r>
              <a:rPr lang="en-US" sz="1400" dirty="0"/>
              <a:t> T, Bauer M, Schmidt D. Syncope: a </a:t>
            </a:r>
            <a:r>
              <a:rPr lang="en-US" sz="1400" dirty="0" err="1"/>
              <a:t>videometric</a:t>
            </a:r>
            <a:r>
              <a:rPr lang="en-US" sz="1400" dirty="0"/>
              <a:t> analysis of 56 episodes of transient cerebral hypoxia. Ann Neurol. 1994 Aug;36(2):233-7.</a:t>
            </a:r>
          </a:p>
          <a:p>
            <a:pPr>
              <a:lnSpc>
                <a:spcPct val="120000"/>
              </a:lnSpc>
              <a:buNone/>
            </a:pPr>
            <a:r>
              <a:rPr lang="en-US" sz="1400" dirty="0"/>
              <a:t>Raj V, Rowe AA, </a:t>
            </a:r>
            <a:r>
              <a:rPr lang="en-US" sz="1400" dirty="0" err="1"/>
              <a:t>Fleisch</a:t>
            </a:r>
            <a:r>
              <a:rPr lang="en-US" sz="1400" dirty="0"/>
              <a:t> SB, </a:t>
            </a:r>
            <a:r>
              <a:rPr lang="en-US" sz="1400" dirty="0" err="1"/>
              <a:t>Paranjape</a:t>
            </a:r>
            <a:r>
              <a:rPr lang="en-US" sz="1400" dirty="0"/>
              <a:t> SY, </a:t>
            </a:r>
            <a:r>
              <a:rPr lang="en-US" sz="1400" dirty="0" err="1"/>
              <a:t>Arain</a:t>
            </a:r>
            <a:r>
              <a:rPr lang="en-US" sz="1400" dirty="0"/>
              <a:t> AM, Nicolson SE. Psychogenic </a:t>
            </a:r>
            <a:r>
              <a:rPr lang="en-US" sz="1400" dirty="0" err="1"/>
              <a:t>pseudosyncope</a:t>
            </a:r>
            <a:r>
              <a:rPr lang="en-US" sz="1400" dirty="0"/>
              <a:t>: diagnosis and management. </a:t>
            </a:r>
            <a:r>
              <a:rPr lang="en-US" sz="1400" dirty="0" err="1"/>
              <a:t>Auton</a:t>
            </a:r>
            <a:r>
              <a:rPr lang="en-US" sz="1400" dirty="0"/>
              <a:t> </a:t>
            </a:r>
            <a:r>
              <a:rPr lang="en-US" sz="1400" dirty="0" err="1"/>
              <a:t>Neurosci</a:t>
            </a:r>
            <a:r>
              <a:rPr lang="en-US" sz="1400" dirty="0"/>
              <a:t>. 2014 Sep;184:66-72. </a:t>
            </a:r>
            <a:r>
              <a:rPr lang="en-US" sz="1400" dirty="0" err="1"/>
              <a:t>doi</a:t>
            </a:r>
            <a:r>
              <a:rPr lang="en-US" sz="1400" dirty="0"/>
              <a:t>: 10.1016/j.autneu.2014.05.003. </a:t>
            </a:r>
            <a:r>
              <a:rPr lang="en-US" sz="1400" dirty="0" err="1"/>
              <a:t>Epub</a:t>
            </a:r>
            <a:r>
              <a:rPr lang="en-US" sz="1400" dirty="0"/>
              <a:t> 2014 May 16. Review. PubMed PMID: 24882462.</a:t>
            </a:r>
          </a:p>
          <a:p>
            <a:pPr>
              <a:lnSpc>
                <a:spcPct val="120000"/>
              </a:lnSpc>
              <a:buNone/>
            </a:pPr>
            <a:r>
              <a:rPr lang="en-US" sz="1400" dirty="0" err="1"/>
              <a:t>Reuber</a:t>
            </a:r>
            <a:r>
              <a:rPr lang="en-US" sz="1400" dirty="0"/>
              <a:t> M. Psychogenic </a:t>
            </a:r>
            <a:r>
              <a:rPr lang="en-US" sz="1400" dirty="0" err="1"/>
              <a:t>nonepileptic</a:t>
            </a:r>
            <a:r>
              <a:rPr lang="en-US" sz="1400" dirty="0"/>
              <a:t> seizures: answers and questions. Epilepsy </a:t>
            </a:r>
            <a:r>
              <a:rPr lang="en-US" sz="1400" dirty="0" err="1"/>
              <a:t>Behav</a:t>
            </a:r>
            <a:r>
              <a:rPr lang="en-US" sz="1400" dirty="0"/>
              <a:t>. 2008 May;12(4):622-35. </a:t>
            </a:r>
            <a:r>
              <a:rPr lang="en-US" sz="1400" dirty="0" err="1"/>
              <a:t>doi</a:t>
            </a:r>
            <a:r>
              <a:rPr lang="en-US" sz="1400" dirty="0"/>
              <a:t>: 10.1016/j.yebeh.2007.11.006. </a:t>
            </a:r>
            <a:r>
              <a:rPr lang="en-US" sz="1400" dirty="0" err="1"/>
              <a:t>Epub</a:t>
            </a:r>
            <a:r>
              <a:rPr lang="en-US" sz="1400" dirty="0"/>
              <a:t> 2007 Dec 27. Review. PubMed PMID: 18164250. </a:t>
            </a:r>
          </a:p>
          <a:p>
            <a:pPr>
              <a:lnSpc>
                <a:spcPct val="120000"/>
              </a:lnSpc>
              <a:buNone/>
            </a:pPr>
            <a:r>
              <a:rPr lang="en-US" sz="1400" dirty="0" err="1"/>
              <a:t>Verma</a:t>
            </a:r>
            <a:r>
              <a:rPr lang="en-US" sz="1400" dirty="0"/>
              <a:t> A, </a:t>
            </a:r>
            <a:r>
              <a:rPr lang="en-US" sz="1400" dirty="0" err="1"/>
              <a:t>Radtke</a:t>
            </a:r>
            <a:r>
              <a:rPr lang="en-US" sz="1400" dirty="0"/>
              <a:t> R. EEG of partial seizures. J </a:t>
            </a:r>
            <a:r>
              <a:rPr lang="en-US" sz="1400" dirty="0" err="1"/>
              <a:t>Clin</a:t>
            </a:r>
            <a:r>
              <a:rPr lang="en-US" sz="1400" dirty="0"/>
              <a:t> </a:t>
            </a:r>
            <a:r>
              <a:rPr lang="en-US" sz="1400" dirty="0" err="1"/>
              <a:t>Neurophysiol</a:t>
            </a:r>
            <a:r>
              <a:rPr lang="en-US" sz="1400" dirty="0"/>
              <a:t>. 2006 Aug;23(4):333-9. Review. PubMed PMID: 16885707.</a:t>
            </a:r>
          </a:p>
          <a:p>
            <a:pPr>
              <a:lnSpc>
                <a:spcPct val="120000"/>
              </a:lnSpc>
              <a:buNone/>
            </a:pPr>
            <a:endParaRPr lang="en-US" sz="1400" dirty="0"/>
          </a:p>
          <a:p>
            <a:pPr>
              <a:lnSpc>
                <a:spcPct val="120000"/>
              </a:lnSpc>
              <a:buNone/>
            </a:pPr>
            <a:endParaRPr lang="en-US" sz="1000" dirty="0"/>
          </a:p>
          <a:p>
            <a:pPr>
              <a:lnSpc>
                <a:spcPct val="120000"/>
              </a:lnSpc>
              <a:buNone/>
            </a:pPr>
            <a:endParaRPr lang="en-US" altLang="en-US" sz="1000" dirty="0"/>
          </a:p>
          <a:p>
            <a:pPr>
              <a:lnSpc>
                <a:spcPct val="120000"/>
              </a:lnSpc>
              <a:buNone/>
            </a:pPr>
            <a:endParaRPr lang="en-US" altLang="en-US" sz="1000" dirty="0"/>
          </a:p>
        </p:txBody>
      </p:sp>
    </p:spTree>
    <p:extLst>
      <p:ext uri="{BB962C8B-B14F-4D97-AF65-F5344CB8AC3E}">
        <p14:creationId xmlns:p14="http://schemas.microsoft.com/office/powerpoint/2010/main" val="2286084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Non-epileptic Events</a:t>
            </a:r>
          </a:p>
        </p:txBody>
      </p:sp>
      <p:sp>
        <p:nvSpPr>
          <p:cNvPr id="3" name="Content Placeholder 2"/>
          <p:cNvSpPr>
            <a:spLocks noGrp="1"/>
          </p:cNvSpPr>
          <p:nvPr>
            <p:ph idx="1"/>
          </p:nvPr>
        </p:nvSpPr>
        <p:spPr/>
        <p:txBody>
          <a:bodyPr numCol="2">
            <a:normAutofit/>
          </a:bodyPr>
          <a:lstStyle/>
          <a:p>
            <a:r>
              <a:rPr lang="en-US" dirty="0"/>
              <a:t>Physiologic</a:t>
            </a:r>
          </a:p>
          <a:p>
            <a:pPr lvl="1"/>
            <a:r>
              <a:rPr lang="en-US" dirty="0"/>
              <a:t>Cerebrovascular</a:t>
            </a:r>
          </a:p>
          <a:p>
            <a:pPr lvl="1"/>
            <a:r>
              <a:rPr lang="en-US" dirty="0"/>
              <a:t>Sleep disorders</a:t>
            </a:r>
          </a:p>
          <a:p>
            <a:pPr lvl="1"/>
            <a:r>
              <a:rPr lang="en-US" dirty="0"/>
              <a:t>Cardiac/Syncope</a:t>
            </a:r>
          </a:p>
          <a:p>
            <a:pPr lvl="1"/>
            <a:r>
              <a:rPr lang="en-US" dirty="0"/>
              <a:t>Movement disorders</a:t>
            </a:r>
          </a:p>
          <a:p>
            <a:pPr lvl="1"/>
            <a:r>
              <a:rPr lang="en-US" dirty="0"/>
              <a:t>Migraine</a:t>
            </a:r>
          </a:p>
          <a:p>
            <a:pPr lvl="1"/>
            <a:r>
              <a:rPr lang="en-US" dirty="0"/>
              <a:t>Behavioral</a:t>
            </a:r>
          </a:p>
          <a:p>
            <a:endParaRPr lang="en-US" dirty="0"/>
          </a:p>
          <a:p>
            <a:r>
              <a:rPr lang="en-US" dirty="0"/>
              <a:t>Psychogenic</a:t>
            </a:r>
          </a:p>
          <a:p>
            <a:pPr lvl="1"/>
            <a:r>
              <a:rPr lang="en-US" dirty="0"/>
              <a:t>Conversion disorder / PTSD</a:t>
            </a:r>
          </a:p>
          <a:p>
            <a:pPr lvl="1"/>
            <a:r>
              <a:rPr lang="en-US" dirty="0"/>
              <a:t>Panic attacks / Anxiety</a:t>
            </a:r>
          </a:p>
          <a:p>
            <a:pPr lvl="1"/>
            <a:r>
              <a:rPr lang="en-US" sz="1200" dirty="0"/>
              <a:t>Factitious disorder and malingering</a:t>
            </a:r>
          </a:p>
        </p:txBody>
      </p:sp>
    </p:spTree>
    <p:extLst>
      <p:ext uri="{BB962C8B-B14F-4D97-AF65-F5344CB8AC3E}">
        <p14:creationId xmlns:p14="http://schemas.microsoft.com/office/powerpoint/2010/main" val="398340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10" fill="hold"/>
                                        <p:tgtEl>
                                          <p:spTgt spid="3">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Cerebrovascular</a:t>
            </a:r>
          </a:p>
        </p:txBody>
      </p:sp>
      <p:sp>
        <p:nvSpPr>
          <p:cNvPr id="3" name="Content Placeholder 2"/>
          <p:cNvSpPr>
            <a:spLocks noGrp="1"/>
          </p:cNvSpPr>
          <p:nvPr>
            <p:ph idx="1"/>
          </p:nvPr>
        </p:nvSpPr>
        <p:spPr/>
        <p:txBody>
          <a:bodyPr/>
          <a:lstStyle/>
          <a:p>
            <a:r>
              <a:rPr lang="en-US" dirty="0"/>
              <a:t>TIA and stroke </a:t>
            </a:r>
            <a:r>
              <a:rPr lang="en-US" dirty="0">
                <a:sym typeface="Wingdings" panose="05000000000000000000" pitchFamily="2" charset="2"/>
              </a:rPr>
              <a:t> negative symptoms</a:t>
            </a:r>
          </a:p>
          <a:p>
            <a:r>
              <a:rPr lang="en-US" dirty="0">
                <a:sym typeface="Wingdings" panose="05000000000000000000" pitchFamily="2" charset="2"/>
              </a:rPr>
              <a:t>Epileptic seizures  positive symptoms</a:t>
            </a:r>
          </a:p>
          <a:p>
            <a:endParaRPr lang="en-US" dirty="0">
              <a:sym typeface="Wingdings" panose="05000000000000000000" pitchFamily="2" charset="2"/>
            </a:endParaRPr>
          </a:p>
          <a:p>
            <a:r>
              <a:rPr lang="en-US" dirty="0">
                <a:sym typeface="Wingdings" panose="05000000000000000000" pitchFamily="2" charset="2"/>
              </a:rPr>
              <a:t>Both may be stereotyped</a:t>
            </a:r>
          </a:p>
          <a:p>
            <a:r>
              <a:rPr lang="en-US" dirty="0">
                <a:sym typeface="Wingdings" panose="05000000000000000000" pitchFamily="2" charset="2"/>
              </a:rPr>
              <a:t>Both may be new onset in elderly</a:t>
            </a:r>
          </a:p>
          <a:p>
            <a:r>
              <a:rPr lang="en-US" dirty="0">
                <a:sym typeface="Wingdings" panose="05000000000000000000" pitchFamily="2" charset="2"/>
              </a:rPr>
              <a:t>Both may present with limb shaking (esp. in setting of critical carotid stenosis)</a:t>
            </a:r>
          </a:p>
        </p:txBody>
      </p:sp>
    </p:spTree>
    <p:extLst>
      <p:ext uri="{BB962C8B-B14F-4D97-AF65-F5344CB8AC3E}">
        <p14:creationId xmlns:p14="http://schemas.microsoft.com/office/powerpoint/2010/main" val="3582262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ypnic jer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351455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Sleep Disorders</a:t>
            </a:r>
          </a:p>
        </p:txBody>
      </p:sp>
      <p:sp>
        <p:nvSpPr>
          <p:cNvPr id="3" name="Content Placeholder 2"/>
          <p:cNvSpPr>
            <a:spLocks noGrp="1"/>
          </p:cNvSpPr>
          <p:nvPr>
            <p:ph idx="1"/>
          </p:nvPr>
        </p:nvSpPr>
        <p:spPr/>
        <p:txBody>
          <a:bodyPr>
            <a:normAutofit/>
          </a:bodyPr>
          <a:lstStyle/>
          <a:p>
            <a:r>
              <a:rPr lang="en-US" dirty="0"/>
              <a:t>Hypnic Jerks (Benign Myoclonus of Sleep)</a:t>
            </a:r>
          </a:p>
          <a:p>
            <a:r>
              <a:rPr lang="en-US" dirty="0"/>
              <a:t>Narcolepsy</a:t>
            </a:r>
          </a:p>
          <a:p>
            <a:r>
              <a:rPr lang="en-US" dirty="0" err="1"/>
              <a:t>Parasomnias</a:t>
            </a:r>
            <a:endParaRPr lang="en-US" dirty="0"/>
          </a:p>
          <a:p>
            <a:r>
              <a:rPr lang="en-US" dirty="0"/>
              <a:t>Sleep paralysis</a:t>
            </a:r>
          </a:p>
          <a:p>
            <a:r>
              <a:rPr lang="en-US" dirty="0"/>
              <a:t>Obstructive sleep apnea</a:t>
            </a:r>
          </a:p>
          <a:p>
            <a:r>
              <a:rPr lang="en-US" dirty="0"/>
              <a:t>Hypersomnia</a:t>
            </a:r>
          </a:p>
        </p:txBody>
      </p:sp>
    </p:spTree>
    <p:extLst>
      <p:ext uri="{BB962C8B-B14F-4D97-AF65-F5344CB8AC3E}">
        <p14:creationId xmlns:p14="http://schemas.microsoft.com/office/powerpoint/2010/main" val="419492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lnSpcReduction="10000"/>
          </a:bodyPr>
          <a:lstStyle/>
          <a:p>
            <a:pPr marL="0" indent="0">
              <a:buNone/>
            </a:pPr>
            <a:r>
              <a:rPr lang="en-US" dirty="0"/>
              <a:t>In the differential diagnosis of nocturnal events, which of the following parasomnias are more likely to occur much later during a night of sleep?</a:t>
            </a:r>
          </a:p>
          <a:p>
            <a:pPr lvl="0"/>
            <a:endParaRPr lang="en-US" dirty="0"/>
          </a:p>
          <a:p>
            <a:pPr marL="514350" lvl="0" indent="-514350">
              <a:buFont typeface="+mj-lt"/>
              <a:buAutoNum type="alphaUcPeriod"/>
            </a:pPr>
            <a:r>
              <a:rPr lang="en-US" dirty="0"/>
              <a:t>Somnambulism</a:t>
            </a:r>
          </a:p>
          <a:p>
            <a:pPr marL="514350" lvl="0" indent="-514350">
              <a:buFont typeface="+mj-lt"/>
              <a:buAutoNum type="alphaUcPeriod"/>
            </a:pPr>
            <a:r>
              <a:rPr lang="en-US" dirty="0" err="1"/>
              <a:t>Confusional</a:t>
            </a:r>
            <a:r>
              <a:rPr lang="en-US" dirty="0"/>
              <a:t> Arousals</a:t>
            </a:r>
          </a:p>
          <a:p>
            <a:pPr marL="514350" lvl="0" indent="-514350">
              <a:buFont typeface="+mj-lt"/>
              <a:buAutoNum type="alphaUcPeriod"/>
            </a:pPr>
            <a:r>
              <a:rPr lang="en-US" dirty="0"/>
              <a:t>Nightmares</a:t>
            </a:r>
          </a:p>
          <a:p>
            <a:pPr marL="514350" lvl="0" indent="-514350">
              <a:buFont typeface="+mj-lt"/>
              <a:buAutoNum type="alphaUcPeriod"/>
            </a:pPr>
            <a:r>
              <a:rPr lang="en-US" dirty="0"/>
              <a:t>Night Terrors </a:t>
            </a:r>
          </a:p>
          <a:p>
            <a:pPr marL="514350" lvl="0" indent="-514350">
              <a:buFont typeface="+mj-lt"/>
              <a:buAutoNum type="alphaUcPeriod"/>
            </a:pPr>
            <a:r>
              <a:rPr lang="en-US" dirty="0"/>
              <a:t>Sleep Related Eating Disorder</a:t>
            </a:r>
          </a:p>
          <a:p>
            <a:endParaRPr lang="en-US" dirty="0"/>
          </a:p>
        </p:txBody>
      </p:sp>
    </p:spTree>
    <p:extLst>
      <p:ext uri="{BB962C8B-B14F-4D97-AF65-F5344CB8AC3E}">
        <p14:creationId xmlns:p14="http://schemas.microsoft.com/office/powerpoint/2010/main" val="133020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3">
                                            <p:txEl>
                                              <p:pRg st="4" end="4"/>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3373</TotalTime>
  <Words>2909</Words>
  <Application>Microsoft Office PowerPoint</Application>
  <PresentationFormat>On-screen Show (4:3)</PresentationFormat>
  <Paragraphs>397</Paragraphs>
  <Slides>43</Slides>
  <Notes>19</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Aharoni</vt:lpstr>
      <vt:lpstr>Arial</vt:lpstr>
      <vt:lpstr>Arial Unicode MS</vt:lpstr>
      <vt:lpstr>Calibri</vt:lpstr>
      <vt:lpstr>Calibri Light</vt:lpstr>
      <vt:lpstr>Century Gothic</vt:lpstr>
      <vt:lpstr>Wingdings</vt:lpstr>
      <vt:lpstr>Office Theme</vt:lpstr>
      <vt:lpstr>3_Office Theme</vt:lpstr>
      <vt:lpstr>4_Office Theme</vt:lpstr>
      <vt:lpstr>PowerPoint Presentation</vt:lpstr>
      <vt:lpstr>PowerPoint Presentation</vt:lpstr>
      <vt:lpstr>Overview</vt:lpstr>
      <vt:lpstr>Differential Diagnosis of Seizures</vt:lpstr>
      <vt:lpstr>Non-epileptic Events</vt:lpstr>
      <vt:lpstr>Cerebrovascular</vt:lpstr>
      <vt:lpstr>PowerPoint Presentation</vt:lpstr>
      <vt:lpstr>Sleep Disorders</vt:lpstr>
      <vt:lpstr>PowerPoint Presentation</vt:lpstr>
      <vt:lpstr>Parasomnias</vt:lpstr>
      <vt:lpstr>Cardiac/Syncope</vt:lpstr>
      <vt:lpstr>Syncope vs. Seizure</vt:lpstr>
      <vt:lpstr>Shaking in syncope is common!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Psychogenic pseudosyncope (PPS)</vt:lpstr>
      <vt:lpstr>Non-epileptic Events</vt:lpstr>
      <vt:lpstr>Psychogenic non-epileptic events</vt:lpstr>
      <vt:lpstr>Psychogenic non-epileptic events</vt:lpstr>
      <vt:lpstr>Etiology and Predisposing Factors</vt:lpstr>
      <vt:lpstr>PNES: Patient education</vt:lpstr>
      <vt:lpstr>PNES: Provider education</vt:lpstr>
      <vt:lpstr>Characteristic PNES Semiology</vt:lpstr>
      <vt:lpstr>PowerPoint Presentation</vt:lpstr>
      <vt:lpstr>PNES vs. Seizure</vt:lpstr>
      <vt:lpstr>Predictive Value of PNES Semiology</vt:lpstr>
      <vt:lpstr>PowerPoint Presentation</vt:lpstr>
      <vt:lpstr>Post-event breathing pattern</vt:lpstr>
      <vt:lpstr>Treatment trials in PNES</vt:lpstr>
      <vt:lpstr>PowerPoint Presentation</vt:lpstr>
      <vt:lpstr>Good Prognostic Factors*</vt:lpstr>
      <vt:lpstr>PowerPoint Presentation</vt:lpstr>
      <vt:lpstr>Frontal Lobe Seizures</vt:lpstr>
      <vt:lpstr>PowerPoint Presentation</vt:lpstr>
      <vt:lpstr>Focal Aware Seizures (Simple Partial Seizures)</vt:lpstr>
      <vt:lpstr>Summary</vt:lpstr>
      <vt:lpstr>References</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Imitators of Seizures and Epilepsy</dc:title>
  <dc:creator>bhattab</dc:creator>
  <cp:lastModifiedBy>Loughlin, Naomi</cp:lastModifiedBy>
  <cp:revision>130</cp:revision>
  <dcterms:created xsi:type="dcterms:W3CDTF">2015-09-15T15:06:00Z</dcterms:created>
  <dcterms:modified xsi:type="dcterms:W3CDTF">2023-08-24T11:27:53Z</dcterms:modified>
</cp:coreProperties>
</file>