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notesMasterIdLst>
    <p:notesMasterId r:id="rId48"/>
  </p:notesMasterIdLst>
  <p:sldIdLst>
    <p:sldId id="332" r:id="rId5"/>
    <p:sldId id="333" r:id="rId6"/>
    <p:sldId id="266" r:id="rId7"/>
    <p:sldId id="293" r:id="rId8"/>
    <p:sldId id="257" r:id="rId9"/>
    <p:sldId id="336" r:id="rId10"/>
    <p:sldId id="292" r:id="rId11"/>
    <p:sldId id="274" r:id="rId12"/>
    <p:sldId id="283" r:id="rId13"/>
    <p:sldId id="284" r:id="rId14"/>
    <p:sldId id="285" r:id="rId15"/>
    <p:sldId id="319" r:id="rId16"/>
    <p:sldId id="286" r:id="rId17"/>
    <p:sldId id="287" r:id="rId18"/>
    <p:sldId id="288" r:id="rId19"/>
    <p:sldId id="289" r:id="rId20"/>
    <p:sldId id="291" r:id="rId21"/>
    <p:sldId id="331" r:id="rId22"/>
    <p:sldId id="327" r:id="rId23"/>
    <p:sldId id="328" r:id="rId24"/>
    <p:sldId id="329" r:id="rId25"/>
    <p:sldId id="330" r:id="rId26"/>
    <p:sldId id="300" r:id="rId27"/>
    <p:sldId id="308" r:id="rId28"/>
    <p:sldId id="307" r:id="rId29"/>
    <p:sldId id="302" r:id="rId30"/>
    <p:sldId id="258" r:id="rId31"/>
    <p:sldId id="306" r:id="rId32"/>
    <p:sldId id="259" r:id="rId33"/>
    <p:sldId id="323" r:id="rId34"/>
    <p:sldId id="260" r:id="rId35"/>
    <p:sldId id="335" r:id="rId36"/>
    <p:sldId id="261" r:id="rId37"/>
    <p:sldId id="316" r:id="rId38"/>
    <p:sldId id="321" r:id="rId39"/>
    <p:sldId id="262" r:id="rId40"/>
    <p:sldId id="263" r:id="rId41"/>
    <p:sldId id="298" r:id="rId42"/>
    <p:sldId id="297" r:id="rId43"/>
    <p:sldId id="325" r:id="rId44"/>
    <p:sldId id="296" r:id="rId45"/>
    <p:sldId id="309" r:id="rId46"/>
    <p:sldId id="26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ou-Khalil, Bassel" initials="A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4"/>
    <p:restoredTop sz="93039"/>
  </p:normalViewPr>
  <p:slideViewPr>
    <p:cSldViewPr>
      <p:cViewPr varScale="1">
        <p:scale>
          <a:sx n="106" d="100"/>
          <a:sy n="106" d="100"/>
        </p:scale>
        <p:origin x="18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rgbClr val="C7A1E3"/>
              </a:solidFill>
            </c:spPr>
            <c:extLst>
              <c:ext xmlns:c16="http://schemas.microsoft.com/office/drawing/2014/chart" uri="{C3380CC4-5D6E-409C-BE32-E72D297353CC}">
                <c16:uniqueId val="{00000001-44FE-42B6-A9E8-778F7EB2024E}"/>
              </c:ext>
            </c:extLst>
          </c:dPt>
          <c:dPt>
            <c:idx val="1"/>
            <c:bubble3D val="0"/>
            <c:spPr>
              <a:solidFill>
                <a:srgbClr val="FF9900"/>
              </a:solidFill>
            </c:spPr>
            <c:extLst>
              <c:ext xmlns:c16="http://schemas.microsoft.com/office/drawing/2014/chart" uri="{C3380CC4-5D6E-409C-BE32-E72D297353CC}">
                <c16:uniqueId val="{00000003-44FE-42B6-A9E8-778F7EB2024E}"/>
              </c:ext>
            </c:extLst>
          </c:dPt>
          <c:dPt>
            <c:idx val="2"/>
            <c:bubble3D val="0"/>
            <c:spPr>
              <a:solidFill>
                <a:srgbClr val="92D050"/>
              </a:solidFill>
            </c:spPr>
            <c:extLst>
              <c:ext xmlns:c16="http://schemas.microsoft.com/office/drawing/2014/chart" uri="{C3380CC4-5D6E-409C-BE32-E72D297353CC}">
                <c16:uniqueId val="{00000005-44FE-42B6-A9E8-778F7EB2024E}"/>
              </c:ext>
            </c:extLst>
          </c:dPt>
          <c:dPt>
            <c:idx val="3"/>
            <c:bubble3D val="0"/>
            <c:spPr>
              <a:solidFill>
                <a:srgbClr val="00B0F0"/>
              </a:solidFill>
            </c:spPr>
            <c:extLst>
              <c:ext xmlns:c16="http://schemas.microsoft.com/office/drawing/2014/chart" uri="{C3380CC4-5D6E-409C-BE32-E72D297353CC}">
                <c16:uniqueId val="{00000007-44FE-42B6-A9E8-778F7EB2024E}"/>
              </c:ext>
            </c:extLst>
          </c:dPt>
          <c:dPt>
            <c:idx val="4"/>
            <c:bubble3D val="0"/>
            <c:spPr>
              <a:solidFill>
                <a:srgbClr val="FF9797"/>
              </a:solidFill>
            </c:spPr>
            <c:extLst>
              <c:ext xmlns:c16="http://schemas.microsoft.com/office/drawing/2014/chart" uri="{C3380CC4-5D6E-409C-BE32-E72D297353CC}">
                <c16:uniqueId val="{00000009-44FE-42B6-A9E8-778F7EB2024E}"/>
              </c:ext>
            </c:extLst>
          </c:dPt>
          <c:dLbls>
            <c:dLbl>
              <c:idx val="2"/>
              <c:layout>
                <c:manualLayout>
                  <c:x val="-9.5174188473118995E-2"/>
                  <c:y val="-8.2336315604847297E-3"/>
                </c:manualLayout>
              </c:layout>
              <c:tx>
                <c:rich>
                  <a:bodyPr/>
                  <a:lstStyle/>
                  <a:p>
                    <a:r>
                      <a:rPr lang="en-US" dirty="0">
                        <a:solidFill>
                          <a:schemeClr val="bg1"/>
                        </a:solidFill>
                      </a:rPr>
                      <a:t>third drug
1%</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4FE-42B6-A9E8-778F7EB2024E}"/>
                </c:ext>
              </c:extLst>
            </c:dLbl>
            <c:dLbl>
              <c:idx val="3"/>
              <c:layout>
                <c:manualLayout>
                  <c:x val="-5.9639958032798299E-2"/>
                  <c:y val="-9.0613279852793896E-2"/>
                </c:manualLayout>
              </c:layout>
              <c:tx>
                <c:rich>
                  <a:bodyPr/>
                  <a:lstStyle/>
                  <a:p>
                    <a:r>
                      <a:rPr lang="en-US" dirty="0">
                        <a:solidFill>
                          <a:schemeClr val="bg1"/>
                        </a:solidFill>
                      </a:rPr>
                      <a:t>multiple drugs
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4FE-42B6-A9E8-778F7EB2024E}"/>
                </c:ext>
              </c:extLst>
            </c:dLbl>
            <c:spPr>
              <a:noFill/>
              <a:ln>
                <a:noFill/>
              </a:ln>
              <a:effectLst/>
            </c:spPr>
            <c:txPr>
              <a:bodyPr/>
              <a:lstStyle/>
              <a:p>
                <a:pPr>
                  <a:defRPr sz="1600">
                    <a:solidFill>
                      <a:schemeClr val="tx1"/>
                    </a:solidFill>
                  </a:defRPr>
                </a:pPr>
                <a:endParaRPr lang="en-US"/>
              </a:p>
            </c:txPr>
            <c:showLegendKey val="0"/>
            <c:showVal val="0"/>
            <c:showCatName val="1"/>
            <c:showSerName val="0"/>
            <c:showPercent val="1"/>
            <c:showBubbleSize val="0"/>
            <c:showLeaderLines val="1"/>
            <c:leaderLines>
              <c:spPr>
                <a:ln>
                  <a:solidFill>
                    <a:sysClr val="window" lastClr="FFFFFF"/>
                  </a:solidFill>
                </a:ln>
              </c:spPr>
            </c:leaderLines>
            <c:extLst>
              <c:ext xmlns:c15="http://schemas.microsoft.com/office/drawing/2012/chart" uri="{CE6537A1-D6FC-4f65-9D91-7224C49458BB}"/>
            </c:extLst>
          </c:dLbls>
          <c:cat>
            <c:strRef>
              <c:f>Sheet1!$E$3:$E$7</c:f>
              <c:strCache>
                <c:ptCount val="5"/>
                <c:pt idx="0">
                  <c:v>first drug</c:v>
                </c:pt>
                <c:pt idx="1">
                  <c:v>second drug</c:v>
                </c:pt>
                <c:pt idx="2">
                  <c:v>third drug</c:v>
                </c:pt>
                <c:pt idx="3">
                  <c:v>multiple drugs</c:v>
                </c:pt>
                <c:pt idx="4">
                  <c:v>refractory</c:v>
                </c:pt>
              </c:strCache>
            </c:strRef>
          </c:cat>
          <c:val>
            <c:numRef>
              <c:f>Sheet1!$F$3:$F$7</c:f>
              <c:numCache>
                <c:formatCode>General</c:formatCode>
                <c:ptCount val="5"/>
                <c:pt idx="0">
                  <c:v>222</c:v>
                </c:pt>
                <c:pt idx="1">
                  <c:v>61</c:v>
                </c:pt>
                <c:pt idx="2">
                  <c:v>6</c:v>
                </c:pt>
                <c:pt idx="3">
                  <c:v>12</c:v>
                </c:pt>
                <c:pt idx="4">
                  <c:v>169</c:v>
                </c:pt>
              </c:numCache>
            </c:numRef>
          </c:val>
          <c:extLst>
            <c:ext xmlns:c16="http://schemas.microsoft.com/office/drawing/2014/chart" uri="{C3380CC4-5D6E-409C-BE32-E72D297353CC}">
              <c16:uniqueId val="{0000000A-44FE-42B6-A9E8-778F7EB2024E}"/>
            </c:ext>
          </c:extLst>
        </c:ser>
        <c:ser>
          <c:idx val="1"/>
          <c:order val="1"/>
          <c:dLbls>
            <c:spPr>
              <a:noFill/>
              <a:ln>
                <a:noFill/>
              </a:ln>
              <a:effectLst/>
            </c:spPr>
            <c:showLegendKey val="0"/>
            <c:showVal val="0"/>
            <c:showCatName val="1"/>
            <c:showSerName val="0"/>
            <c:showPercent val="1"/>
            <c:showBubbleSize val="0"/>
            <c:showLeaderLines val="1"/>
            <c:leaderLines>
              <c:spPr>
                <a:ln>
                  <a:solidFill>
                    <a:sysClr val="window" lastClr="FFFFFF"/>
                  </a:solidFill>
                </a:ln>
              </c:spPr>
            </c:leaderLines>
            <c:extLst>
              <c:ext xmlns:c15="http://schemas.microsoft.com/office/drawing/2012/chart" uri="{CE6537A1-D6FC-4f65-9D91-7224C49458BB}"/>
            </c:extLst>
          </c:dLbls>
          <c:cat>
            <c:strRef>
              <c:f>Sheet1!$E$3:$E$7</c:f>
              <c:strCache>
                <c:ptCount val="5"/>
                <c:pt idx="0">
                  <c:v>first drug</c:v>
                </c:pt>
                <c:pt idx="1">
                  <c:v>second drug</c:v>
                </c:pt>
                <c:pt idx="2">
                  <c:v>third drug</c:v>
                </c:pt>
                <c:pt idx="3">
                  <c:v>multiple drugs</c:v>
                </c:pt>
                <c:pt idx="4">
                  <c:v>refractory</c:v>
                </c:pt>
              </c:strCache>
            </c:strRef>
          </c:cat>
          <c:val>
            <c:numRef>
              <c:f>Sheet1!$G$3:$G$7</c:f>
              <c:numCache>
                <c:formatCode>0%</c:formatCode>
                <c:ptCount val="5"/>
                <c:pt idx="0">
                  <c:v>0.47234042553191502</c:v>
                </c:pt>
                <c:pt idx="1">
                  <c:v>0.12978723404255299</c:v>
                </c:pt>
                <c:pt idx="2">
                  <c:v>1.27659574468085E-2</c:v>
                </c:pt>
                <c:pt idx="3">
                  <c:v>2.5531914893616999E-2</c:v>
                </c:pt>
                <c:pt idx="4">
                  <c:v>0.35957446808510701</c:v>
                </c:pt>
              </c:numCache>
            </c:numRef>
          </c:val>
          <c:extLst>
            <c:ext xmlns:c16="http://schemas.microsoft.com/office/drawing/2014/chart" uri="{C3380CC4-5D6E-409C-BE32-E72D297353CC}">
              <c16:uniqueId val="{0000000B-44FE-42B6-A9E8-778F7EB2024E}"/>
            </c:ext>
          </c:extLst>
        </c:ser>
        <c:dLbls>
          <c:showLegendKey val="0"/>
          <c:showVal val="0"/>
          <c:showCatName val="1"/>
          <c:showSerName val="0"/>
          <c:showPercent val="1"/>
          <c:showBubbleSize val="0"/>
          <c:showLeaderLines val="1"/>
        </c:dLbls>
        <c:firstSliceAng val="0"/>
      </c:pieChart>
    </c:plotArea>
    <c:plotVisOnly val="1"/>
    <c:dispBlanksAs val="zero"/>
    <c:showDLblsOverMax val="0"/>
  </c:chart>
  <c:spPr>
    <a:noFill/>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557C4-5B47-454F-B17B-F029B4B5033F}" type="datetimeFigureOut">
              <a:rPr lang="en-US" smtClean="0"/>
              <a:t>8/24/2023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A7E835-DB0E-47DF-934C-B5250A277955}" type="slidenum">
              <a:rPr lang="en-US" smtClean="0"/>
              <a:t>‹#›</a:t>
            </a:fld>
            <a:endParaRPr lang="en-US"/>
          </a:p>
        </p:txBody>
      </p:sp>
    </p:spTree>
    <p:extLst>
      <p:ext uri="{BB962C8B-B14F-4D97-AF65-F5344CB8AC3E}">
        <p14:creationId xmlns:p14="http://schemas.microsoft.com/office/powerpoint/2010/main" val="36370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7238"/>
            <a:ext cx="5040313" cy="3779837"/>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9A6CCC44-76D4-458C-8E6F-EB4E7A964860}" type="slidenum">
              <a:rPr lang="en-US" sz="1400">
                <a:solidFill>
                  <a:prstClr val="black"/>
                </a:solidFill>
              </a:rPr>
              <a:pPr defTabSz="966612">
                <a:defRPr/>
              </a:pPr>
              <a:t>1</a:t>
            </a:fld>
            <a:endParaRPr lang="en-US" sz="1400">
              <a:solidFill>
                <a:prstClr val="black"/>
              </a:solidFill>
            </a:endParaRPr>
          </a:p>
        </p:txBody>
      </p:sp>
    </p:spTree>
    <p:extLst>
      <p:ext uri="{BB962C8B-B14F-4D97-AF65-F5344CB8AC3E}">
        <p14:creationId xmlns:p14="http://schemas.microsoft.com/office/powerpoint/2010/main" val="93959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B4BC65-AA24-4572-9292-65FEE6E922EE}" type="slidenum">
              <a:rPr lang="en-US" altLang="en-US" smtClean="0"/>
              <a:pPr eaLnBrk="1" hangingPunct="1">
                <a:spcBef>
                  <a:spcPct val="0"/>
                </a:spcBef>
              </a:pPr>
              <a:t>14</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19313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3D5091-A801-4193-AA75-A067EBBFCEC3}" type="slidenum">
              <a:rPr lang="en-US" altLang="en-US" smtClean="0"/>
              <a:pPr eaLnBrk="1" hangingPunct="1">
                <a:spcBef>
                  <a:spcPct val="0"/>
                </a:spcBef>
              </a:pPr>
              <a:t>15</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1924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4992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7906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5EAA9388-E407-48A8-B2D7-CA56C4598911}" type="slidenum">
              <a:rPr lang="en-GB" altLang="en-US" smtClean="0"/>
              <a:pPr>
                <a:defRPr/>
              </a:pPr>
              <a:t>29</a:t>
            </a:fld>
            <a:endParaRPr lang="en-GB" altLang="en-US"/>
          </a:p>
        </p:txBody>
      </p:sp>
    </p:spTree>
    <p:extLst>
      <p:ext uri="{BB962C8B-B14F-4D97-AF65-F5344CB8AC3E}">
        <p14:creationId xmlns:p14="http://schemas.microsoft.com/office/powerpoint/2010/main" val="2019114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is the correct answer.  Based on the landmark Kwan and Brodie study (NEJM, 2000), about 47% of patients will become seizure free with the first medication and about 13% will become seizure free with the second medication.  However, in this case, the first medication (</a:t>
            </a:r>
            <a:r>
              <a:rPr lang="en-US" sz="1200" kern="1200" dirty="0" err="1">
                <a:solidFill>
                  <a:schemeClr val="tx1"/>
                </a:solidFill>
                <a:effectLst/>
                <a:latin typeface="+mn-lt"/>
                <a:ea typeface="+mn-ea"/>
                <a:cs typeface="+mn-cs"/>
              </a:rPr>
              <a:t>levetiracetam</a:t>
            </a:r>
            <a:r>
              <a:rPr lang="en-US" sz="1200" kern="1200" dirty="0">
                <a:solidFill>
                  <a:schemeClr val="tx1"/>
                </a:solidFill>
                <a:effectLst/>
                <a:latin typeface="+mn-lt"/>
                <a:ea typeface="+mn-ea"/>
                <a:cs typeface="+mn-cs"/>
              </a:rPr>
              <a:t>) does not count as a failure, since it was discontinued due to side effects, and not due to lack of seizure control.  Overall, after trying multiple (at least 2-3) medications, about 66% of patients with epilepsy will become seizure free.</a:t>
            </a:r>
          </a:p>
          <a:p>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30</a:t>
            </a:fld>
            <a:endParaRPr lang="en-US"/>
          </a:p>
        </p:txBody>
      </p:sp>
    </p:spTree>
    <p:extLst>
      <p:ext uri="{BB962C8B-B14F-4D97-AF65-F5344CB8AC3E}">
        <p14:creationId xmlns:p14="http://schemas.microsoft.com/office/powerpoint/2010/main" val="1190405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is the correct answer.  The definition of medically refractory epilepsy is failure of seizure control after two appropriately doses seizure medications (not failed due to side effects).  Although a third or fourth medication may be considered, the chance of seizure freedom is quite low after the second medication.  At that point, the physician must consider an alternate diagnosis (e.g., non-epileptic events) or alternate treatments (e.g., epilepsy surgery).</a:t>
            </a:r>
          </a:p>
          <a:p>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32</a:t>
            </a:fld>
            <a:endParaRPr lang="en-US"/>
          </a:p>
        </p:txBody>
      </p:sp>
    </p:spTree>
    <p:extLst>
      <p:ext uri="{BB962C8B-B14F-4D97-AF65-F5344CB8AC3E}">
        <p14:creationId xmlns:p14="http://schemas.microsoft.com/office/powerpoint/2010/main" val="1422953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33</a:t>
            </a:fld>
            <a:endParaRPr lang="en-US"/>
          </a:p>
        </p:txBody>
      </p:sp>
    </p:spTree>
    <p:extLst>
      <p:ext uri="{BB962C8B-B14F-4D97-AF65-F5344CB8AC3E}">
        <p14:creationId xmlns:p14="http://schemas.microsoft.com/office/powerpoint/2010/main" val="16130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Diagnostically useful defined</a:t>
            </a:r>
            <a:r>
              <a:rPr lang="en-US" baseline="0" dirty="0"/>
              <a:t> as: at least one </a:t>
            </a:r>
            <a:r>
              <a:rPr lang="en-US" baseline="0" dirty="0" err="1"/>
              <a:t>ictal</a:t>
            </a:r>
            <a:r>
              <a:rPr lang="en-US" baseline="0" dirty="0"/>
              <a:t> episode that matched the patients’ habitual events but which had not been</a:t>
            </a:r>
          </a:p>
          <a:p>
            <a:r>
              <a:rPr lang="en-US" baseline="0" dirty="0"/>
              <a:t>sufficiently documented during previous investigations (short-term video-EEG monitoring or clinical observation/video-recording)</a:t>
            </a:r>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34</a:t>
            </a:fld>
            <a:endParaRPr lang="en-US"/>
          </a:p>
        </p:txBody>
      </p:sp>
    </p:spTree>
    <p:extLst>
      <p:ext uri="{BB962C8B-B14F-4D97-AF65-F5344CB8AC3E}">
        <p14:creationId xmlns:p14="http://schemas.microsoft.com/office/powerpoint/2010/main" val="2371810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is the correct answer.  Two well-designed independent studies of large cohorts have found similar results, in that about 80-85% of patients will be definitively diagnosed during their first EMU admission.  Among those patients being re-admitted for monitoring due to have a non-diagnostic first study, the yield is about 40-50% the second time around.</a:t>
            </a:r>
          </a:p>
          <a:p>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35</a:t>
            </a:fld>
            <a:endParaRPr lang="en-US"/>
          </a:p>
        </p:txBody>
      </p:sp>
    </p:spTree>
    <p:extLst>
      <p:ext uri="{BB962C8B-B14F-4D97-AF65-F5344CB8AC3E}">
        <p14:creationId xmlns:p14="http://schemas.microsoft.com/office/powerpoint/2010/main" val="141562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defTabSz="966612">
              <a:defRPr/>
            </a:pPr>
            <a:fld id="{9A6CCC44-76D4-458C-8E6F-EB4E7A964860}" type="slidenum">
              <a:rPr lang="en-US" sz="1400">
                <a:solidFill>
                  <a:prstClr val="black"/>
                </a:solidFill>
              </a:rPr>
              <a:pPr defTabSz="966612">
                <a:defRPr/>
              </a:pPr>
              <a:t>2</a:t>
            </a:fld>
            <a:endParaRPr lang="en-US" sz="1400">
              <a:solidFill>
                <a:prstClr val="black"/>
              </a:solidFill>
            </a:endParaRPr>
          </a:p>
        </p:txBody>
      </p:sp>
    </p:spTree>
    <p:extLst>
      <p:ext uri="{BB962C8B-B14F-4D97-AF65-F5344CB8AC3E}">
        <p14:creationId xmlns:p14="http://schemas.microsoft.com/office/powerpoint/2010/main" val="61132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87 and 43 had a repeat study</a:t>
            </a:r>
          </a:p>
          <a:p>
            <a:r>
              <a:rPr lang="en-US" dirty="0"/>
              <a:t>2</a:t>
            </a:r>
            <a:r>
              <a:rPr lang="en-US" baseline="30000" dirty="0"/>
              <a:t>nd</a:t>
            </a:r>
            <a:r>
              <a:rPr lang="en-US" dirty="0"/>
              <a:t> study used 150 controls</a:t>
            </a:r>
            <a:r>
              <a:rPr lang="en-US" baseline="0" dirty="0"/>
              <a:t> for the nondiagnostic patients:  </a:t>
            </a:r>
            <a:r>
              <a:rPr lang="en-US" dirty="0"/>
              <a:t>odds of successful study increased 1.6 times for each epilepsy risk factor</a:t>
            </a:r>
          </a:p>
          <a:p>
            <a:endParaRPr lang="en-US" dirty="0"/>
          </a:p>
          <a:p>
            <a:pPr marL="0" indent="0">
              <a:buNone/>
            </a:pPr>
            <a:r>
              <a:rPr lang="en-US" dirty="0"/>
              <a:t>Two well-designed independent studies of large cohorts have found similar results, in that about 80-85% of patients will be definitively diagnosed during their first EMU admission.</a:t>
            </a:r>
          </a:p>
          <a:p>
            <a:pPr marL="0" indent="0">
              <a:buNone/>
            </a:pPr>
            <a:endParaRPr lang="en-US" dirty="0"/>
          </a:p>
          <a:p>
            <a:pPr marL="0" indent="0">
              <a:buNone/>
            </a:pPr>
            <a:r>
              <a:rPr lang="en-US" dirty="0"/>
              <a:t>Among those patients being re-admitted for monitoring due to have a non-diagnostic first study, the yield is about 40-50% the second time around.</a:t>
            </a:r>
          </a:p>
          <a:p>
            <a:endParaRPr lang="en-US" dirty="0"/>
          </a:p>
        </p:txBody>
      </p:sp>
      <p:sp>
        <p:nvSpPr>
          <p:cNvPr id="4" name="Slide Number Placeholder 3"/>
          <p:cNvSpPr>
            <a:spLocks noGrp="1"/>
          </p:cNvSpPr>
          <p:nvPr>
            <p:ph type="sldNum" sz="quarter" idx="10"/>
          </p:nvPr>
        </p:nvSpPr>
        <p:spPr/>
        <p:txBody>
          <a:bodyPr/>
          <a:lstStyle/>
          <a:p>
            <a:fld id="{60696F05-A5D5-4C52-B738-730481069EA2}" type="slidenum">
              <a:rPr lang="en-US" smtClean="0"/>
              <a:t>36</a:t>
            </a:fld>
            <a:endParaRPr lang="en-US"/>
          </a:p>
        </p:txBody>
      </p:sp>
    </p:spTree>
    <p:extLst>
      <p:ext uri="{BB962C8B-B14F-4D97-AF65-F5344CB8AC3E}">
        <p14:creationId xmlns:p14="http://schemas.microsoft.com/office/powerpoint/2010/main" val="3603805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normAutofit/>
          </a:bodyPr>
          <a:lstStyle/>
          <a:p>
            <a:r>
              <a:rPr lang="en-US" sz="1200" kern="1200" baseline="0" dirty="0">
                <a:solidFill>
                  <a:srgbClr val="000000"/>
                </a:solidFill>
                <a:latin typeface="Times New Roman" pitchFamily="18" charset="0"/>
                <a:ea typeface="+mn-ea"/>
                <a:cs typeface="+mn-cs"/>
              </a:rPr>
              <a:t>Prolonged post-ictal state – 50% chance of NCS</a:t>
            </a:r>
          </a:p>
          <a:p>
            <a:r>
              <a:rPr lang="en-US" sz="1200" kern="1200" baseline="0" dirty="0">
                <a:solidFill>
                  <a:srgbClr val="000000"/>
                </a:solidFill>
                <a:latin typeface="Times New Roman" pitchFamily="18" charset="0"/>
                <a:ea typeface="+mn-ea"/>
                <a:cs typeface="+mn-cs"/>
              </a:rPr>
              <a:t>Patients with a preadmission diagnosis of epilepsy or recent seizures</a:t>
            </a:r>
          </a:p>
          <a:p>
            <a:endParaRPr lang="en-US" sz="1200" kern="1200" baseline="0" dirty="0">
              <a:solidFill>
                <a:srgbClr val="000000"/>
              </a:solidFill>
              <a:latin typeface="Times New Roman" pitchFamily="18" charset="0"/>
              <a:ea typeface="+mn-ea"/>
              <a:cs typeface="+mn-cs"/>
            </a:endParaRPr>
          </a:p>
          <a:p>
            <a:r>
              <a:rPr lang="en-US" sz="1200" kern="1200" baseline="0" dirty="0">
                <a:solidFill>
                  <a:srgbClr val="000000"/>
                </a:solidFill>
                <a:latin typeface="Times New Roman" pitchFamily="18" charset="0"/>
                <a:ea typeface="+mn-ea"/>
                <a:cs typeface="+mn-cs"/>
              </a:rPr>
              <a:t>It is clear that unless we are </a:t>
            </a:r>
            <a:r>
              <a:rPr lang="en-US" sz="1200" kern="1200" baseline="0" dirty="0" err="1">
                <a:solidFill>
                  <a:srgbClr val="000000"/>
                </a:solidFill>
                <a:latin typeface="Times New Roman" pitchFamily="18" charset="0"/>
                <a:ea typeface="+mn-ea"/>
                <a:cs typeface="+mn-cs"/>
              </a:rPr>
              <a:t>continously</a:t>
            </a:r>
            <a:r>
              <a:rPr lang="en-US" sz="1200" kern="1200" baseline="0" dirty="0">
                <a:solidFill>
                  <a:srgbClr val="000000"/>
                </a:solidFill>
                <a:latin typeface="Times New Roman" pitchFamily="18" charset="0"/>
                <a:ea typeface="+mn-ea"/>
                <a:cs typeface="+mn-cs"/>
              </a:rPr>
              <a:t> monitoring every patient with AMS in the ICU, we are likely missing a lot of NCSs</a:t>
            </a:r>
          </a:p>
          <a:p>
            <a:endParaRPr lang="en-US" sz="1200" kern="1200" baseline="0" dirty="0">
              <a:solidFill>
                <a:srgbClr val="000000"/>
              </a:solidFill>
              <a:latin typeface="Times New Roman" pitchFamily="18" charset="0"/>
              <a:ea typeface="+mn-ea"/>
              <a:cs typeface="+mn-cs"/>
            </a:endParaRPr>
          </a:p>
          <a:p>
            <a:r>
              <a:rPr lang="en-US" sz="1200" kern="1200" baseline="0" dirty="0">
                <a:solidFill>
                  <a:srgbClr val="000000"/>
                </a:solidFill>
                <a:latin typeface="Times New Roman" pitchFamily="18" charset="0"/>
                <a:ea typeface="+mn-ea"/>
                <a:cs typeface="+mn-cs"/>
              </a:rPr>
              <a:t>All NCS/NCSE is not the same but there is no consensus classification scheme  - Based on review of the literature</a:t>
            </a:r>
          </a:p>
          <a:p>
            <a:endParaRPr lang="en-US" sz="1200" kern="1200" baseline="0" dirty="0">
              <a:solidFill>
                <a:srgbClr val="000000"/>
              </a:solidFill>
              <a:latin typeface="Times New Roman" pitchFamily="18" charset="0"/>
              <a:ea typeface="+mn-ea"/>
              <a:cs typeface="+mn-cs"/>
            </a:endParaRPr>
          </a:p>
          <a:p>
            <a:endParaRPr lang="en-US" sz="1200" kern="1200" baseline="0" dirty="0">
              <a:solidFill>
                <a:srgbClr val="000000"/>
              </a:solidFill>
              <a:latin typeface="Times New Roman" pitchFamily="18" charset="0"/>
              <a:ea typeface="+mn-ea"/>
              <a:cs typeface="+mn-cs"/>
            </a:endParaRPr>
          </a:p>
          <a:p>
            <a:endParaRPr lang="en-US" sz="1200" kern="1200" baseline="0" dirty="0">
              <a:solidFill>
                <a:srgbClr val="000000"/>
              </a:solidFill>
              <a:latin typeface="Times New Roman" pitchFamily="18" charset="0"/>
              <a:ea typeface="+mn-ea"/>
              <a:cs typeface="+mn-cs"/>
            </a:endParaRPr>
          </a:p>
          <a:p>
            <a:endParaRPr lang="en-US" sz="1200" kern="1200" baseline="0" dirty="0">
              <a:solidFill>
                <a:srgbClr val="000000"/>
              </a:solidFill>
              <a:latin typeface="Times New Roman" pitchFamily="18" charset="0"/>
              <a:ea typeface="+mn-ea"/>
              <a:cs typeface="+mn-cs"/>
            </a:endParaRPr>
          </a:p>
        </p:txBody>
      </p:sp>
      <p:sp>
        <p:nvSpPr>
          <p:cNvPr id="4" name="Slide Number Placeholder 3"/>
          <p:cNvSpPr>
            <a:spLocks noGrp="1"/>
          </p:cNvSpPr>
          <p:nvPr>
            <p:ph type="sldNum" idx="10"/>
          </p:nvPr>
        </p:nvSpPr>
        <p:spPr/>
        <p:txBody>
          <a:bodyPr/>
          <a:lstStyle/>
          <a:p>
            <a:pPr>
              <a:defRPr/>
            </a:pPr>
            <a:fld id="{CF3BF090-BB90-4DDF-8AF9-38B6784B942F}" type="slidenum">
              <a:rPr lang="en-GB" smtClean="0"/>
              <a:pPr>
                <a:defRPr/>
              </a:pPr>
              <a:t>39</a:t>
            </a:fld>
            <a:endParaRPr lang="en-GB"/>
          </a:p>
        </p:txBody>
      </p:sp>
    </p:spTree>
    <p:extLst>
      <p:ext uri="{BB962C8B-B14F-4D97-AF65-F5344CB8AC3E}">
        <p14:creationId xmlns:p14="http://schemas.microsoft.com/office/powerpoint/2010/main" val="466120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 is the correct answer.  Based on the landmark paper by Claassen et al. (Neurology, 2004), of critically ill patients who are found to have </a:t>
            </a:r>
            <a:r>
              <a:rPr lang="en-US" sz="1200" kern="1200" dirty="0" err="1">
                <a:solidFill>
                  <a:schemeClr val="tx1"/>
                </a:solidFill>
                <a:effectLst/>
                <a:latin typeface="+mn-lt"/>
                <a:ea typeface="+mn-ea"/>
                <a:cs typeface="+mn-cs"/>
              </a:rPr>
              <a:t>nonconvulsive</a:t>
            </a:r>
            <a:r>
              <a:rPr lang="en-US" sz="1200" kern="1200" dirty="0">
                <a:solidFill>
                  <a:schemeClr val="tx1"/>
                </a:solidFill>
                <a:effectLst/>
                <a:latin typeface="+mn-lt"/>
                <a:ea typeface="+mn-ea"/>
                <a:cs typeface="+mn-cs"/>
              </a:rPr>
              <a:t> seizures on continuous EEG, 95% of the non-comatose patients will have their first seizure by 24 hours, and 87% of the comatose patients will have their first seizure by 48 hours.  </a:t>
            </a:r>
            <a:r>
              <a:rPr lang="en-US" sz="1200" kern="1200">
                <a:solidFill>
                  <a:schemeClr val="tx1"/>
                </a:solidFill>
                <a:effectLst/>
                <a:latin typeface="+mn-lt"/>
                <a:ea typeface="+mn-ea"/>
                <a:cs typeface="+mn-cs"/>
              </a:rPr>
              <a:t>Longer monitoring can always be considered, but to have reasonable resource utilization and cost-effectiveness, 24 hours of monitoring of non-comatose patients (and 48 hours of monitoring of comatose patients) is a reasonable guideline, particularly if the EEG does not show any epileptiform discharges or rhythmic/periodic patterns that may warrant longer monitoring.</a:t>
            </a:r>
          </a:p>
          <a:p>
            <a:endParaRPr lang="en-US"/>
          </a:p>
        </p:txBody>
      </p:sp>
      <p:sp>
        <p:nvSpPr>
          <p:cNvPr id="4" name="Slide Number Placeholder 3"/>
          <p:cNvSpPr>
            <a:spLocks noGrp="1"/>
          </p:cNvSpPr>
          <p:nvPr>
            <p:ph type="sldNum" sz="quarter" idx="10"/>
          </p:nvPr>
        </p:nvSpPr>
        <p:spPr/>
        <p:txBody>
          <a:bodyPr/>
          <a:lstStyle/>
          <a:p>
            <a:fld id="{65A7E835-DB0E-47DF-934C-B5250A277955}" type="slidenum">
              <a:rPr lang="en-US" smtClean="0"/>
              <a:t>40</a:t>
            </a:fld>
            <a:endParaRPr lang="en-US"/>
          </a:p>
        </p:txBody>
      </p:sp>
    </p:spTree>
    <p:extLst>
      <p:ext uri="{BB962C8B-B14F-4D97-AF65-F5344CB8AC3E}">
        <p14:creationId xmlns:p14="http://schemas.microsoft.com/office/powerpoint/2010/main" val="11903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0413" cy="3427413"/>
          </a:xfrm>
        </p:spPr>
      </p:sp>
      <p:sp>
        <p:nvSpPr>
          <p:cNvPr id="3" name="Notes Placeholder 2"/>
          <p:cNvSpPr>
            <a:spLocks noGrp="1"/>
          </p:cNvSpPr>
          <p:nvPr>
            <p:ph type="body" idx="1"/>
          </p:nvPr>
        </p:nvSpPr>
        <p:spPr/>
        <p:txBody>
          <a:bodyPr>
            <a:normAutofit/>
          </a:bodyPr>
          <a:lstStyle/>
          <a:p>
            <a:pPr marL="341313" lvl="2" indent="-341313">
              <a:spcBef>
                <a:spcPts val="700"/>
              </a:spcBef>
              <a:buSzPct val="150000"/>
            </a:pPr>
            <a:r>
              <a:rPr lang="en-US" sz="2400" dirty="0"/>
              <a:t>Retrospective study - 19%  had seizures detected - 92% of these were </a:t>
            </a:r>
            <a:r>
              <a:rPr lang="en-US" sz="2400" dirty="0" err="1"/>
              <a:t>nonconvulsive</a:t>
            </a:r>
            <a:endParaRPr lang="en-US" sz="2400" dirty="0"/>
          </a:p>
          <a:p>
            <a:pPr marL="798513" lvl="3" indent="-341313">
              <a:spcBef>
                <a:spcPts val="700"/>
              </a:spcBef>
              <a:buSzPct val="150000"/>
            </a:pPr>
            <a:r>
              <a:rPr lang="en-US" sz="2000" dirty="0"/>
              <a:t>Epilepsy related seizures (33%)</a:t>
            </a:r>
          </a:p>
          <a:p>
            <a:pPr marL="798513" lvl="3" indent="-341313">
              <a:spcBef>
                <a:spcPts val="700"/>
              </a:spcBef>
              <a:buSzPct val="150000"/>
            </a:pPr>
            <a:r>
              <a:rPr lang="en-US" sz="2000" dirty="0"/>
              <a:t>CNS infection (29%)</a:t>
            </a:r>
          </a:p>
          <a:p>
            <a:pPr marL="798513" lvl="3" indent="-341313">
              <a:spcBef>
                <a:spcPts val="700"/>
              </a:spcBef>
              <a:buSzPct val="150000"/>
            </a:pPr>
            <a:r>
              <a:rPr lang="en-US" sz="2000" dirty="0"/>
              <a:t>Brain Tumor (23%)</a:t>
            </a:r>
          </a:p>
          <a:p>
            <a:pPr marL="798513" lvl="3" indent="-341313">
              <a:spcBef>
                <a:spcPts val="700"/>
              </a:spcBef>
              <a:buSzPct val="150000"/>
            </a:pPr>
            <a:r>
              <a:rPr lang="en-US" sz="2000" dirty="0"/>
              <a:t>After neurosurgical intervention (23%)</a:t>
            </a:r>
          </a:p>
          <a:p>
            <a:endParaRPr lang="en-US" dirty="0"/>
          </a:p>
        </p:txBody>
      </p:sp>
      <p:sp>
        <p:nvSpPr>
          <p:cNvPr id="4" name="Slide Number Placeholder 3"/>
          <p:cNvSpPr>
            <a:spLocks noGrp="1"/>
          </p:cNvSpPr>
          <p:nvPr>
            <p:ph type="sldNum" idx="10"/>
          </p:nvPr>
        </p:nvSpPr>
        <p:spPr/>
        <p:txBody>
          <a:bodyPr/>
          <a:lstStyle/>
          <a:p>
            <a:pPr>
              <a:defRPr/>
            </a:pPr>
            <a:fld id="{CF3BF090-BB90-4DDF-8AF9-38B6784B942F}" type="slidenum">
              <a:rPr lang="en-GB" smtClean="0"/>
              <a:pPr>
                <a:defRPr/>
              </a:pPr>
              <a:t>41</a:t>
            </a:fld>
            <a:endParaRPr lang="en-GB"/>
          </a:p>
        </p:txBody>
      </p:sp>
    </p:spTree>
    <p:extLst>
      <p:ext uri="{BB962C8B-B14F-4D97-AF65-F5344CB8AC3E}">
        <p14:creationId xmlns:p14="http://schemas.microsoft.com/office/powerpoint/2010/main" val="230669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is the correct answer.  A single routine EEG has a yield of about 40-50%, and multiple repeat studies or prolonged outpatient studies, may increase the yield to 80-90%.  At that point, repeat EEGs do not increase the yield, and long-term monitoring should be considered (continuous EEG monitoring, ambulatory EEG, or epilepsy monitoring unit admission).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6</a:t>
            </a:fld>
            <a:endParaRPr lang="en-US"/>
          </a:p>
        </p:txBody>
      </p:sp>
    </p:spTree>
    <p:extLst>
      <p:ext uri="{BB962C8B-B14F-4D97-AF65-F5344CB8AC3E}">
        <p14:creationId xmlns:p14="http://schemas.microsoft.com/office/powerpoint/2010/main" val="165262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52EFAC15-A161-4F30-93A4-C68BD4F0C176}" type="slidenum">
              <a:rPr lang="en-US" smtClean="0"/>
              <a:pPr/>
              <a:t>8</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71515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D1FE15FB-F5F8-40D3-98A6-3338F3EBA4BE}" type="slidenum">
              <a:rPr lang="en-US" smtClean="0"/>
              <a:pPr/>
              <a:t>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0982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81070DFE-8C2D-4DFE-8FED-540AE9B3C424}" type="slidenum">
              <a:rPr lang="en-US" smtClean="0"/>
              <a:pPr/>
              <a:t>10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pPr eaLnBrk="1" hangingPunct="1"/>
            <a:r>
              <a:rPr lang="en-US"/>
              <a:t>double</a:t>
            </a:r>
          </a:p>
        </p:txBody>
      </p:sp>
    </p:spTree>
    <p:extLst>
      <p:ext uri="{BB962C8B-B14F-4D97-AF65-F5344CB8AC3E}">
        <p14:creationId xmlns:p14="http://schemas.microsoft.com/office/powerpoint/2010/main" val="328010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2BA270-B0CE-4AD2-A0FC-B5C3C844D4DE}" type="slidenum">
              <a:rPr lang="en-US" altLang="en-US" smtClean="0"/>
              <a:pPr eaLnBrk="1" hangingPunct="1">
                <a:spcBef>
                  <a:spcPct val="0"/>
                </a:spcBef>
              </a:pPr>
              <a:t>11</a:t>
            </a:fld>
            <a:endParaRPr lang="en-US" alt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3473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is the correct answer.  </a:t>
            </a:r>
            <a:r>
              <a:rPr lang="en-US" sz="1200" kern="1200" dirty="0" err="1">
                <a:solidFill>
                  <a:schemeClr val="tx1"/>
                </a:solidFill>
                <a:effectLst/>
                <a:latin typeface="+mn-lt"/>
                <a:ea typeface="+mn-ea"/>
                <a:cs typeface="+mn-cs"/>
              </a:rPr>
              <a:t>Photoconvulsive</a:t>
            </a:r>
            <a:r>
              <a:rPr lang="en-US" sz="1200" kern="1200" dirty="0">
                <a:solidFill>
                  <a:schemeClr val="tx1"/>
                </a:solidFill>
                <a:effectLst/>
                <a:latin typeface="+mn-lt"/>
                <a:ea typeface="+mn-ea"/>
                <a:cs typeface="+mn-cs"/>
              </a:rPr>
              <a:t> response is also known as </a:t>
            </a:r>
            <a:r>
              <a:rPr lang="en-US" sz="1200" kern="1200" dirty="0" err="1">
                <a:solidFill>
                  <a:schemeClr val="tx1"/>
                </a:solidFill>
                <a:effectLst/>
                <a:latin typeface="+mn-lt"/>
                <a:ea typeface="+mn-ea"/>
                <a:cs typeface="+mn-cs"/>
              </a:rPr>
              <a:t>photoparxoysmal</a:t>
            </a:r>
            <a:r>
              <a:rPr lang="en-US" sz="1200" kern="1200" dirty="0">
                <a:solidFill>
                  <a:schemeClr val="tx1"/>
                </a:solidFill>
                <a:effectLst/>
                <a:latin typeface="+mn-lt"/>
                <a:ea typeface="+mn-ea"/>
                <a:cs typeface="+mn-cs"/>
              </a:rPr>
              <a:t> response.  Although some controversy exists as to nuanced differences between these two terms, both require generalized (usually frontally or occipitally predominant) spike-and-wave discharges during photic stimulation, which are consistent with generalized </a:t>
            </a:r>
            <a:r>
              <a:rPr lang="en-US" sz="1200" kern="1200" dirty="0" err="1">
                <a:solidFill>
                  <a:schemeClr val="tx1"/>
                </a:solidFill>
                <a:effectLst/>
                <a:latin typeface="+mn-lt"/>
                <a:ea typeface="+mn-ea"/>
                <a:cs typeface="+mn-cs"/>
              </a:rPr>
              <a:t>epileptogenicity</a:t>
            </a:r>
            <a:r>
              <a:rPr lang="en-US" sz="1200" kern="1200" dirty="0">
                <a:solidFill>
                  <a:schemeClr val="tx1"/>
                </a:solidFill>
                <a:effectLst/>
                <a:latin typeface="+mn-lt"/>
                <a:ea typeface="+mn-ea"/>
                <a:cs typeface="+mn-cs"/>
              </a:rPr>
              <a:t>, though not necessarily diagnostic of generalized epilepsy.  </a:t>
            </a:r>
            <a:r>
              <a:rPr lang="en-US" sz="1200" kern="1200" dirty="0" err="1">
                <a:solidFill>
                  <a:schemeClr val="tx1"/>
                </a:solidFill>
                <a:effectLst/>
                <a:latin typeface="+mn-lt"/>
                <a:ea typeface="+mn-ea"/>
                <a:cs typeface="+mn-cs"/>
              </a:rPr>
              <a:t>Photomyogenic</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photomyoclonic</a:t>
            </a:r>
            <a:r>
              <a:rPr lang="en-US" sz="1200" kern="1200" dirty="0">
                <a:solidFill>
                  <a:schemeClr val="tx1"/>
                </a:solidFill>
                <a:effectLst/>
                <a:latin typeface="+mn-lt"/>
                <a:ea typeface="+mn-ea"/>
                <a:cs typeface="+mn-cs"/>
              </a:rPr>
              <a:t> response both refer to a benign frontalis muscle contraction that occurs time locked with the photic flash.  Photocell or photovoltaic response is an artifact in which a high impedance electrode creates a “cell” or “battery” capable of storing charge, which is released with each photic flash, resulting in a time locked spiky response on EEG, but only specifically in the electrode with the high impedance.</a:t>
            </a:r>
          </a:p>
          <a:p>
            <a:endParaRPr lang="en-US" dirty="0"/>
          </a:p>
        </p:txBody>
      </p:sp>
      <p:sp>
        <p:nvSpPr>
          <p:cNvPr id="4" name="Slide Number Placeholder 3"/>
          <p:cNvSpPr>
            <a:spLocks noGrp="1"/>
          </p:cNvSpPr>
          <p:nvPr>
            <p:ph type="sldNum" sz="quarter" idx="10"/>
          </p:nvPr>
        </p:nvSpPr>
        <p:spPr/>
        <p:txBody>
          <a:bodyPr/>
          <a:lstStyle/>
          <a:p>
            <a:fld id="{65A7E835-DB0E-47DF-934C-B5250A277955}" type="slidenum">
              <a:rPr lang="en-US" smtClean="0"/>
              <a:t>12</a:t>
            </a:fld>
            <a:endParaRPr lang="en-US"/>
          </a:p>
        </p:txBody>
      </p:sp>
    </p:spTree>
    <p:extLst>
      <p:ext uri="{BB962C8B-B14F-4D97-AF65-F5344CB8AC3E}">
        <p14:creationId xmlns:p14="http://schemas.microsoft.com/office/powerpoint/2010/main" val="207029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B0FAA90-13F1-4EE0-995C-502165DF34EB}" type="slidenum">
              <a:rPr lang="en-US" altLang="en-US" smtClean="0"/>
              <a:pPr eaLnBrk="1" hangingPunct="1">
                <a:spcBef>
                  <a:spcPct val="0"/>
                </a:spcBef>
              </a:pPr>
              <a:t>13</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 some controversy exists as to nuanced differences between these two terms, both require generalized (usually frontally or occipitally predominant) spike-and-wave discharges during photic stimulation, which are consistent with generalized </a:t>
            </a:r>
            <a:r>
              <a:rPr lang="en-US" dirty="0" err="1"/>
              <a:t>epileptogenicity</a:t>
            </a:r>
            <a:r>
              <a:rPr lang="en-US" dirty="0"/>
              <a:t>, though not necessarily diagnostic of generalized epilepsy.</a:t>
            </a:r>
          </a:p>
          <a:p>
            <a:pPr eaLnBrk="1" hangingPunct="1"/>
            <a:endParaRPr lang="en-US" altLang="en-US" dirty="0"/>
          </a:p>
        </p:txBody>
      </p:sp>
    </p:spTree>
    <p:extLst>
      <p:ext uri="{BB962C8B-B14F-4D97-AF65-F5344CB8AC3E}">
        <p14:creationId xmlns:p14="http://schemas.microsoft.com/office/powerpoint/2010/main" val="149569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3A50F-8BE2-4F82-B2A9-B9976D7724E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696198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367114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238938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616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0446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8172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2898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841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3828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315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185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3A50F-8BE2-4F82-B2A9-B9976D7724E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253130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67673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3746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598" y="274923"/>
            <a:ext cx="8229298" cy="1139927"/>
          </a:xfrm>
        </p:spPr>
        <p:txBody>
          <a:bodyPr/>
          <a:lstStyle/>
          <a:p>
            <a:r>
              <a:rPr lang="en-US"/>
              <a:t>Click to edit Master title style</a:t>
            </a:r>
          </a:p>
        </p:txBody>
      </p:sp>
      <p:sp>
        <p:nvSpPr>
          <p:cNvPr id="3" name="Table Placeholder 2"/>
          <p:cNvSpPr>
            <a:spLocks noGrp="1"/>
          </p:cNvSpPr>
          <p:nvPr>
            <p:ph type="tbl" idx="1"/>
          </p:nvPr>
        </p:nvSpPr>
        <p:spPr>
          <a:xfrm>
            <a:off x="508001" y="1235480"/>
            <a:ext cx="8229298" cy="4524502"/>
          </a:xfrm>
        </p:spPr>
        <p:txBody>
          <a:bodyPr/>
          <a:lstStyle/>
          <a:p>
            <a:pPr lvl="0"/>
            <a:endParaRPr lang="en-US" noProof="0"/>
          </a:p>
        </p:txBody>
      </p:sp>
      <p:sp>
        <p:nvSpPr>
          <p:cNvPr id="4" name="Footer Placeholder 3"/>
          <p:cNvSpPr>
            <a:spLocks noGrp="1"/>
          </p:cNvSpPr>
          <p:nvPr>
            <p:ph type="ftr" idx="10"/>
          </p:nvPr>
        </p:nvSpPr>
        <p:spPr>
          <a:xfrm>
            <a:off x="0" y="6380163"/>
            <a:ext cx="2973388" cy="482600"/>
          </a:xfrm>
          <a:extLst/>
        </p:spPr>
        <p:txBody>
          <a:bodyPr/>
          <a:lstStyle>
            <a:lvl1pPr>
              <a:defRPr smtClean="0"/>
            </a:lvl1pPr>
          </a:lstStyle>
          <a:p>
            <a:pPr>
              <a:defRPr/>
            </a:pPr>
            <a:r>
              <a:rPr lang="en-US" altLang="en-US">
                <a:solidFill>
                  <a:prstClr val="white">
                    <a:tint val="75000"/>
                  </a:prstClr>
                </a:solidFill>
              </a:rPr>
              <a:t>Department of Neurology | Vanderbilt University Medical Center</a:t>
            </a:r>
            <a:endParaRPr lang="en-GB" altLang="en-US">
              <a:solidFill>
                <a:prstClr val="white">
                  <a:tint val="75000"/>
                </a:prstClr>
              </a:solidFill>
            </a:endParaRPr>
          </a:p>
        </p:txBody>
      </p:sp>
    </p:spTree>
    <p:extLst>
      <p:ext uri="{BB962C8B-B14F-4D97-AF65-F5344CB8AC3E}">
        <p14:creationId xmlns:p14="http://schemas.microsoft.com/office/powerpoint/2010/main" val="2342220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3A50F-8BE2-4F82-B2A9-B9976D7724E1}" type="datetimeFigureOut">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9097127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3A50F-8BE2-4F82-B2A9-B9976D7724E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2457146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A0D9B-EA0E-4506-BFA6-6485D4179E1B}" type="datetimeFigureOut">
              <a:rPr lang="en-US">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802BA1-07F5-4DC6-A0FD-97EBBF9DDC8C}" type="slidenum">
              <a:rPr lang="en-US">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3A50F-8BE2-4F82-B2A9-B9976D7724E1}" type="datetimeFigureOut">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344084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3A50F-8BE2-4F82-B2A9-B9976D7724E1}" type="datetimeFigureOut">
              <a:rPr lang="en-US" smtClean="0"/>
              <a:t>8/24/2023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266686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3A50F-8BE2-4F82-B2A9-B9976D7724E1}" type="datetimeFigureOut">
              <a:rPr lang="en-US" smtClean="0"/>
              <a:t>8/24/2023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223118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3A50F-8BE2-4F82-B2A9-B9976D7724E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43794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3A50F-8BE2-4F82-B2A9-B9976D7724E1}" type="datetimeFigureOut">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4E826-707D-403A-8CA7-12D930B50724}" type="slidenum">
              <a:rPr lang="en-US" smtClean="0"/>
              <a:t>‹#›</a:t>
            </a:fld>
            <a:endParaRPr lang="en-US"/>
          </a:p>
        </p:txBody>
      </p:sp>
    </p:spTree>
    <p:extLst>
      <p:ext uri="{BB962C8B-B14F-4D97-AF65-F5344CB8AC3E}">
        <p14:creationId xmlns:p14="http://schemas.microsoft.com/office/powerpoint/2010/main" val="5831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3A50F-8BE2-4F82-B2A9-B9976D7724E1}" type="datetimeFigureOut">
              <a:rPr lang="en-US" smtClean="0"/>
              <a:t>8/24/2023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4E826-707D-403A-8CA7-12D930B50724}" type="slidenum">
              <a:rPr lang="en-US" smtClean="0"/>
              <a:t>‹#›</a:t>
            </a:fld>
            <a:endParaRPr lang="en-US"/>
          </a:p>
        </p:txBody>
      </p:sp>
    </p:spTree>
    <p:extLst>
      <p:ext uri="{BB962C8B-B14F-4D97-AF65-F5344CB8AC3E}">
        <p14:creationId xmlns:p14="http://schemas.microsoft.com/office/powerpoint/2010/main" val="41506853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12977-4711-4B95-A63A-4030A6ED9EA1}" type="datetimeFigureOut">
              <a:rPr lang="en-US" smtClean="0">
                <a:solidFill>
                  <a:prstClr val="white">
                    <a:tint val="75000"/>
                  </a:prstClr>
                </a:solidFill>
              </a:rPr>
              <a:pPr/>
              <a:t>8/24/2023</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4325C-A04E-4083-92F1-216505E5299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12003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FA9E9176-8CC3-4B4B-BC47-F9730340662D}"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75E4FE91-1C96-47C5-9E80-2A1D85570D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4650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D76A0D9B-EA0E-4506-BFA6-6485D4179E1B}" type="datetimeFigureOut">
              <a:rPr lang="en-US" smtClean="0">
                <a:solidFill>
                  <a:prstClr val="black">
                    <a:tint val="75000"/>
                  </a:prstClr>
                </a:solidFill>
              </a:rPr>
              <a:pPr/>
              <a:t>8/24/2023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4E802BA1-07F5-4DC6-A0FD-97EBBF9DDC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88241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514350" rtl="0" eaLnBrk="1" latinLnBrk="0" hangingPunct="1">
        <a:spcBef>
          <a:spcPct val="0"/>
        </a:spcBef>
        <a:buNone/>
        <a:defRPr sz="2475" kern="1200">
          <a:solidFill>
            <a:schemeClr val="tx1"/>
          </a:solidFill>
          <a:latin typeface="+mj-lt"/>
          <a:ea typeface="+mj-ea"/>
          <a:cs typeface="+mj-cs"/>
        </a:defRPr>
      </a:lvl1pPr>
    </p:titleStyle>
    <p:bodyStyle>
      <a:lvl1pPr marL="192881" indent="-192881" algn="l" defTabSz="51435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910" indent="-160735" algn="l" defTabSz="514350"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938" indent="-128588" algn="l" defTabSz="51435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1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480238" y="3200401"/>
            <a:ext cx="6286499" cy="461665"/>
          </a:xfrm>
          <a:prstGeom prst="rect">
            <a:avLst/>
          </a:prstGeom>
          <a:noFill/>
        </p:spPr>
        <p:txBody>
          <a:bodyPr wrap="square" rtlCol="0">
            <a:spAutoFit/>
          </a:bodyPr>
          <a:lstStyle/>
          <a:p>
            <a:pPr algn="ctr" defTabSz="685784">
              <a:defRPr/>
            </a:pPr>
            <a:r>
              <a:rPr lang="en-US" sz="2400" b="1" dirty="0">
                <a:latin typeface="Century Gothic" panose="020B0502020202020204" pitchFamily="34" charset="0"/>
                <a:cs typeface="Aharoni" panose="02010803020104030203" pitchFamily="2" charset="-79"/>
              </a:rPr>
              <a:t>AMBULATORY AND VIDEO EEG</a:t>
            </a:r>
          </a:p>
        </p:txBody>
      </p:sp>
      <p:sp>
        <p:nvSpPr>
          <p:cNvPr id="2" name="TextBox 1"/>
          <p:cNvSpPr txBox="1"/>
          <p:nvPr/>
        </p:nvSpPr>
        <p:spPr>
          <a:xfrm>
            <a:off x="2000250" y="4629150"/>
            <a:ext cx="5376089" cy="738664"/>
          </a:xfrm>
          <a:prstGeom prst="rect">
            <a:avLst/>
          </a:prstGeom>
          <a:noFill/>
        </p:spPr>
        <p:txBody>
          <a:bodyPr wrap="square" rtlCol="0">
            <a:spAutoFit/>
          </a:bodyPr>
          <a:lstStyle/>
          <a:p>
            <a:pPr algn="ctr" defTabSz="685784">
              <a:defRPr/>
            </a:pPr>
            <a:r>
              <a:rPr lang="en-US" sz="1400" b="1" dirty="0">
                <a:latin typeface="Century Gothic" panose="020B0502020202020204" pitchFamily="34" charset="0"/>
              </a:rPr>
              <a:t>Amar B. Bhatt, MD, FAES</a:t>
            </a:r>
          </a:p>
          <a:p>
            <a:pPr algn="ctr" defTabSz="685784">
              <a:defRPr/>
            </a:pPr>
            <a:r>
              <a:rPr lang="en-US" sz="1400" b="1" dirty="0">
                <a:latin typeface="Century Gothic" panose="020B0502020202020204" pitchFamily="34" charset="0"/>
              </a:rPr>
              <a:t>Assistant Professor of Neurology, Epilepsy Section</a:t>
            </a:r>
          </a:p>
          <a:p>
            <a:pPr algn="ctr" defTabSz="685784">
              <a:defRPr/>
            </a:pPr>
            <a:r>
              <a:rPr lang="en-US" sz="1400" b="1" dirty="0">
                <a:latin typeface="Century Gothic" panose="020B0502020202020204" pitchFamily="34" charset="0"/>
              </a:rPr>
              <a:t>Rush University Medical Center</a:t>
            </a:r>
          </a:p>
        </p:txBody>
      </p:sp>
      <p:pic>
        <p:nvPicPr>
          <p:cNvPr id="3" name="Picture 2">
            <a:extLst>
              <a:ext uri="{FF2B5EF4-FFF2-40B4-BE49-F238E27FC236}">
                <a16:creationId xmlns:a16="http://schemas.microsoft.com/office/drawing/2014/main" id="{D872D40B-B22C-4B3D-B703-665493541F64}"/>
              </a:ext>
            </a:extLst>
          </p:cNvPr>
          <p:cNvPicPr>
            <a:picLocks noChangeAspect="1"/>
          </p:cNvPicPr>
          <p:nvPr/>
        </p:nvPicPr>
        <p:blipFill>
          <a:blip r:embed="rId3"/>
          <a:stretch>
            <a:fillRect/>
          </a:stretch>
        </p:blipFill>
        <p:spPr>
          <a:xfrm>
            <a:off x="2457450" y="762000"/>
            <a:ext cx="4229100" cy="1638300"/>
          </a:xfrm>
          <a:prstGeom prst="rect">
            <a:avLst/>
          </a:prstGeom>
        </p:spPr>
      </p:pic>
    </p:spTree>
    <p:extLst>
      <p:ext uri="{BB962C8B-B14F-4D97-AF65-F5344CB8AC3E}">
        <p14:creationId xmlns:p14="http://schemas.microsoft.com/office/powerpoint/2010/main" val="26186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4"/>
          <p:cNvPicPr>
            <a:picLocks noGrp="1" noChangeAspect="1" noChangeArrowheads="1"/>
          </p:cNvPicPr>
          <p:nvPr>
            <p:ph idx="4294967295"/>
          </p:nvPr>
        </p:nvPicPr>
        <p:blipFill>
          <a:blip r:embed="rId3"/>
          <a:srcRect/>
          <a:stretch>
            <a:fillRect/>
          </a:stretch>
        </p:blipFill>
        <p:spPr>
          <a:xfrm>
            <a:off x="457200" y="274638"/>
            <a:ext cx="8229600" cy="5851525"/>
          </a:xfrm>
        </p:spPr>
      </p:pic>
    </p:spTree>
    <p:extLst>
      <p:ext uri="{BB962C8B-B14F-4D97-AF65-F5344CB8AC3E}">
        <p14:creationId xmlns:p14="http://schemas.microsoft.com/office/powerpoint/2010/main" val="21326304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7813" cy="639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2514600" y="3040063"/>
            <a:ext cx="2838450" cy="3698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0000"/>
                </a:solidFill>
              </a:rPr>
              <a:t>Peaks at 9, 18, and 27 Hz</a:t>
            </a:r>
          </a:p>
        </p:txBody>
      </p:sp>
    </p:spTree>
    <p:extLst>
      <p:ext uri="{BB962C8B-B14F-4D97-AF65-F5344CB8AC3E}">
        <p14:creationId xmlns:p14="http://schemas.microsoft.com/office/powerpoint/2010/main" val="56073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endParaRPr lang="en-US" dirty="0"/>
          </a:p>
          <a:p>
            <a:pPr marL="0" indent="0">
              <a:buNone/>
            </a:pPr>
            <a:r>
              <a:rPr lang="en-US" dirty="0"/>
              <a:t>Which of the following responses is abnormal during photic stimulation?</a:t>
            </a:r>
          </a:p>
          <a:p>
            <a:pPr lvl="0"/>
            <a:endParaRPr lang="en-US" dirty="0"/>
          </a:p>
          <a:p>
            <a:pPr marL="514350" lvl="0" indent="-514350">
              <a:buFont typeface="+mj-lt"/>
              <a:buAutoNum type="alphaUcPeriod"/>
            </a:pPr>
            <a:r>
              <a:rPr lang="en-US" dirty="0" err="1"/>
              <a:t>Photoconvulsive</a:t>
            </a:r>
            <a:r>
              <a:rPr lang="en-US" dirty="0"/>
              <a:t> response</a:t>
            </a:r>
          </a:p>
          <a:p>
            <a:pPr marL="514350" lvl="0" indent="-514350">
              <a:buFont typeface="+mj-lt"/>
              <a:buAutoNum type="alphaUcPeriod"/>
            </a:pPr>
            <a:r>
              <a:rPr lang="en-US" dirty="0" err="1"/>
              <a:t>Photomyogenic</a:t>
            </a:r>
            <a:r>
              <a:rPr lang="en-US" dirty="0"/>
              <a:t> response</a:t>
            </a:r>
          </a:p>
          <a:p>
            <a:pPr marL="514350" lvl="0" indent="-514350">
              <a:buFont typeface="+mj-lt"/>
              <a:buAutoNum type="alphaUcPeriod"/>
            </a:pPr>
            <a:r>
              <a:rPr lang="en-US" dirty="0" err="1"/>
              <a:t>Photomyoclonic</a:t>
            </a:r>
            <a:r>
              <a:rPr lang="en-US" dirty="0"/>
              <a:t> response</a:t>
            </a:r>
          </a:p>
          <a:p>
            <a:pPr marL="514350" lvl="0" indent="-514350">
              <a:buFont typeface="+mj-lt"/>
              <a:buAutoNum type="alphaUcPeriod"/>
            </a:pPr>
            <a:r>
              <a:rPr lang="en-US" dirty="0"/>
              <a:t>Photovoltaic response</a:t>
            </a:r>
          </a:p>
          <a:p>
            <a:pPr marL="514350" lvl="0" indent="-514350">
              <a:buFont typeface="+mj-lt"/>
              <a:buAutoNum type="alphaUcPeriod"/>
            </a:pPr>
            <a:r>
              <a:rPr lang="en-US" dirty="0"/>
              <a:t>Photocell response</a:t>
            </a:r>
          </a:p>
        </p:txBody>
      </p:sp>
    </p:spTree>
    <p:extLst>
      <p:ext uri="{BB962C8B-B14F-4D97-AF65-F5344CB8AC3E}">
        <p14:creationId xmlns:p14="http://schemas.microsoft.com/office/powerpoint/2010/main" val="23490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3" end="3"/>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err="1"/>
              <a:t>Photoparoxysmal</a:t>
            </a:r>
            <a:r>
              <a:rPr lang="en-US" altLang="en-US" dirty="0"/>
              <a:t> response</a:t>
            </a:r>
          </a:p>
        </p:txBody>
      </p:sp>
      <p:sp>
        <p:nvSpPr>
          <p:cNvPr id="2" name="Content Placeholder 1"/>
          <p:cNvSpPr>
            <a:spLocks noGrp="1"/>
          </p:cNvSpPr>
          <p:nvPr>
            <p:ph idx="1"/>
          </p:nvPr>
        </p:nvSpPr>
        <p:spPr/>
        <p:txBody>
          <a:bodyPr>
            <a:normAutofit fontScale="92500"/>
          </a:bodyPr>
          <a:lstStyle/>
          <a:p>
            <a:r>
              <a:rPr lang="en-US" dirty="0"/>
              <a:t>a.k.a. </a:t>
            </a:r>
            <a:r>
              <a:rPr lang="en-US" dirty="0" err="1"/>
              <a:t>photoconvulsive</a:t>
            </a:r>
            <a:r>
              <a:rPr lang="en-US" dirty="0"/>
              <a:t> response*</a:t>
            </a:r>
          </a:p>
          <a:p>
            <a:endParaRPr lang="en-US" dirty="0"/>
          </a:p>
          <a:p>
            <a:r>
              <a:rPr lang="en-US" dirty="0"/>
              <a:t>Assoc. with generalized epilepsy</a:t>
            </a:r>
          </a:p>
          <a:p>
            <a:pPr lvl="1"/>
            <a:r>
              <a:rPr lang="en-US" dirty="0"/>
              <a:t>Usu. generalized / </a:t>
            </a:r>
            <a:r>
              <a:rPr lang="en-US" dirty="0" err="1"/>
              <a:t>bifrontally</a:t>
            </a:r>
            <a:r>
              <a:rPr lang="en-US" dirty="0"/>
              <a:t> predominant</a:t>
            </a:r>
          </a:p>
          <a:p>
            <a:pPr lvl="1"/>
            <a:r>
              <a:rPr lang="en-US" dirty="0"/>
              <a:t>May be </a:t>
            </a:r>
            <a:r>
              <a:rPr lang="en-US" dirty="0" err="1"/>
              <a:t>bioccipitally</a:t>
            </a:r>
            <a:r>
              <a:rPr lang="en-US" dirty="0"/>
              <a:t> predominant</a:t>
            </a:r>
          </a:p>
          <a:p>
            <a:pPr lvl="1"/>
            <a:r>
              <a:rPr lang="en-US" dirty="0"/>
              <a:t>May have assoc. absence, myoclonic, or generalized tonic </a:t>
            </a:r>
            <a:r>
              <a:rPr lang="en-US" dirty="0" err="1"/>
              <a:t>clonic</a:t>
            </a:r>
            <a:r>
              <a:rPr lang="en-US" dirty="0"/>
              <a:t> (GTC) seizures</a:t>
            </a:r>
          </a:p>
          <a:p>
            <a:pPr lvl="1"/>
            <a:endParaRPr lang="en-US" dirty="0"/>
          </a:p>
          <a:p>
            <a:r>
              <a:rPr lang="en-US" dirty="0"/>
              <a:t>Assoc. with occipital epilepsy if unilateral (rare)</a:t>
            </a:r>
          </a:p>
          <a:p>
            <a:endParaRPr lang="en-US" dirty="0"/>
          </a:p>
          <a:p>
            <a:endParaRPr lang="en-US" dirty="0"/>
          </a:p>
        </p:txBody>
      </p:sp>
      <p:sp>
        <p:nvSpPr>
          <p:cNvPr id="3" name="TextBox 2"/>
          <p:cNvSpPr txBox="1"/>
          <p:nvPr/>
        </p:nvSpPr>
        <p:spPr>
          <a:xfrm>
            <a:off x="228600" y="6324600"/>
            <a:ext cx="7932236" cy="369332"/>
          </a:xfrm>
          <a:prstGeom prst="rect">
            <a:avLst/>
          </a:prstGeom>
          <a:noFill/>
        </p:spPr>
        <p:txBody>
          <a:bodyPr wrap="none" rtlCol="0">
            <a:spAutoFit/>
          </a:bodyPr>
          <a:lstStyle/>
          <a:p>
            <a:r>
              <a:rPr lang="en-US" dirty="0"/>
              <a:t>*controversial: some say </a:t>
            </a:r>
            <a:r>
              <a:rPr lang="en-US" dirty="0" err="1"/>
              <a:t>photoconvulsive</a:t>
            </a:r>
            <a:r>
              <a:rPr lang="en-US" dirty="0"/>
              <a:t> implies that discharges outlast the flash</a:t>
            </a:r>
          </a:p>
        </p:txBody>
      </p:sp>
    </p:spTree>
    <p:extLst>
      <p:ext uri="{BB962C8B-B14F-4D97-AF65-F5344CB8AC3E}">
        <p14:creationId xmlns:p14="http://schemas.microsoft.com/office/powerpoint/2010/main" val="34199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20791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57200" y="801688"/>
            <a:ext cx="8229600" cy="4795837"/>
          </a:xfrm>
          <a:noFill/>
        </p:spPr>
      </p:pic>
    </p:spTree>
    <p:extLst>
      <p:ext uri="{BB962C8B-B14F-4D97-AF65-F5344CB8AC3E}">
        <p14:creationId xmlns:p14="http://schemas.microsoft.com/office/powerpoint/2010/main" val="176934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altLang="en-US" dirty="0" err="1"/>
              <a:t>Photomyogenic</a:t>
            </a:r>
            <a:r>
              <a:rPr lang="en-US" altLang="en-US" dirty="0"/>
              <a:t> response</a:t>
            </a:r>
          </a:p>
        </p:txBody>
      </p:sp>
      <p:sp>
        <p:nvSpPr>
          <p:cNvPr id="39939" name="Rectangle 4"/>
          <p:cNvSpPr>
            <a:spLocks noGrp="1" noChangeArrowheads="1"/>
          </p:cNvSpPr>
          <p:nvPr>
            <p:ph idx="1"/>
          </p:nvPr>
        </p:nvSpPr>
        <p:spPr/>
        <p:txBody>
          <a:bodyPr/>
          <a:lstStyle/>
          <a:p>
            <a:pPr eaLnBrk="1" hangingPunct="1"/>
            <a:r>
              <a:rPr lang="en-US" altLang="en-US" dirty="0"/>
              <a:t>a.k.a. </a:t>
            </a:r>
            <a:r>
              <a:rPr lang="en-US" altLang="en-US" dirty="0" err="1"/>
              <a:t>photomyoclonic</a:t>
            </a:r>
            <a:r>
              <a:rPr lang="en-US" altLang="en-US" dirty="0"/>
              <a:t> response</a:t>
            </a:r>
          </a:p>
          <a:p>
            <a:pPr eaLnBrk="1" hangingPunct="1"/>
            <a:endParaRPr lang="en-US" altLang="en-US" dirty="0"/>
          </a:p>
          <a:p>
            <a:pPr eaLnBrk="1" hangingPunct="1"/>
            <a:r>
              <a:rPr lang="en-US" altLang="en-US" dirty="0"/>
              <a:t>this is benign</a:t>
            </a:r>
          </a:p>
          <a:p>
            <a:pPr eaLnBrk="1" hangingPunct="1"/>
            <a:r>
              <a:rPr lang="en-US" altLang="en-US" dirty="0"/>
              <a:t>don’t let “myoclonic” fool you</a:t>
            </a:r>
          </a:p>
          <a:p>
            <a:pPr eaLnBrk="1" hangingPunct="1"/>
            <a:endParaRPr lang="en-US" altLang="en-US" dirty="0"/>
          </a:p>
          <a:p>
            <a:pPr eaLnBrk="1" hangingPunct="1"/>
            <a:r>
              <a:rPr lang="en-US" altLang="en-US" dirty="0"/>
              <a:t>EMG potentials (frontal) time-locked to the flash frequency</a:t>
            </a:r>
          </a:p>
        </p:txBody>
      </p:sp>
    </p:spTree>
    <p:extLst>
      <p:ext uri="{BB962C8B-B14F-4D97-AF65-F5344CB8AC3E}">
        <p14:creationId xmlns:p14="http://schemas.microsoft.com/office/powerpoint/2010/main" val="68645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39738" y="509588"/>
            <a:ext cx="8229600" cy="5851525"/>
          </a:xfrm>
        </p:spPr>
      </p:pic>
    </p:spTree>
    <p:extLst>
      <p:ext uri="{BB962C8B-B14F-4D97-AF65-F5344CB8AC3E}">
        <p14:creationId xmlns:p14="http://schemas.microsoft.com/office/powerpoint/2010/main" val="417839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Photovoltaic (photocell) artifact</a:t>
            </a:r>
          </a:p>
        </p:txBody>
      </p:sp>
      <p:sp>
        <p:nvSpPr>
          <p:cNvPr id="3" name="Content Placeholder 2"/>
          <p:cNvSpPr>
            <a:spLocks noGrp="1"/>
          </p:cNvSpPr>
          <p:nvPr>
            <p:ph idx="1"/>
          </p:nvPr>
        </p:nvSpPr>
        <p:spPr/>
        <p:txBody>
          <a:bodyPr/>
          <a:lstStyle/>
          <a:p>
            <a:r>
              <a:rPr lang="en-US" dirty="0"/>
              <a:t>high impedance electrode creates a “cell” or “battery” capable of storing charge</a:t>
            </a:r>
          </a:p>
          <a:p>
            <a:endParaRPr lang="en-US" dirty="0"/>
          </a:p>
          <a:p>
            <a:r>
              <a:rPr lang="en-US" dirty="0"/>
              <a:t>released with each photic flash, resulting in a time locked spiky response on EEG</a:t>
            </a:r>
          </a:p>
          <a:p>
            <a:endParaRPr lang="en-US" dirty="0"/>
          </a:p>
          <a:p>
            <a:r>
              <a:rPr lang="en-US" dirty="0"/>
              <a:t>only specifically in the electrode with the high impedance.</a:t>
            </a:r>
          </a:p>
          <a:p>
            <a:endParaRPr lang="en-US" dirty="0"/>
          </a:p>
        </p:txBody>
      </p:sp>
    </p:spTree>
    <p:extLst>
      <p:ext uri="{BB962C8B-B14F-4D97-AF65-F5344CB8AC3E}">
        <p14:creationId xmlns:p14="http://schemas.microsoft.com/office/powerpoint/2010/main" val="318829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016"/>
            <a:ext cx="9144000" cy="528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07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2114551" y="3028951"/>
            <a:ext cx="5374721" cy="1795630"/>
          </a:xfrm>
          <a:prstGeom prst="rect">
            <a:avLst/>
          </a:prstGeom>
        </p:spPr>
        <p:txBody>
          <a:bodyPr vert="horz" lIns="51435" tIns="25718" rIns="51435" bIns="25718"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514350">
              <a:defRPr/>
            </a:pPr>
            <a:r>
              <a:rPr lang="en-US" sz="9600" b="1" dirty="0">
                <a:solidFill>
                  <a:schemeClr val="tx1"/>
                </a:solidFill>
                <a:latin typeface="Century Gothic" panose="020B0502020202020204" pitchFamily="34" charset="0"/>
                <a:cs typeface="Aharoni" panose="02010803020104030203" pitchFamily="2" charset="-79"/>
              </a:rPr>
              <a:t>DISCLOSURES</a:t>
            </a:r>
            <a:r>
              <a:rPr lang="en-US" sz="6300" b="1" dirty="0">
                <a:solidFill>
                  <a:schemeClr val="tx1"/>
                </a:solidFill>
                <a:latin typeface="Century Gothic" panose="020B0502020202020204" pitchFamily="34" charset="0"/>
                <a:cs typeface="Aharoni" panose="02010803020104030203" pitchFamily="2" charset="-79"/>
              </a:rPr>
              <a:t> </a:t>
            </a:r>
          </a:p>
          <a:p>
            <a:pPr defTabSz="514350">
              <a:defRPr/>
            </a:pP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br>
              <a:rPr lang="en-US" sz="1800" b="1" dirty="0">
                <a:solidFill>
                  <a:schemeClr val="tx1"/>
                </a:solidFill>
                <a:latin typeface="Century Gothic" panose="020B0502020202020204" pitchFamily="34" charset="0"/>
                <a:cs typeface="Aharoni" panose="02010803020104030203" pitchFamily="2" charset="-79"/>
              </a:rPr>
            </a:br>
            <a:endParaRPr lang="en-US" sz="1800" b="1" dirty="0">
              <a:solidFill>
                <a:schemeClr val="tx1"/>
              </a:solidFill>
              <a:latin typeface="Century Gothic" panose="020B0502020202020204" pitchFamily="34" charset="0"/>
              <a:cs typeface="Aharoni" panose="02010803020104030203" pitchFamily="2" charset="-79"/>
            </a:endParaRPr>
          </a:p>
          <a:p>
            <a:pPr defTabSz="514350">
              <a:defRPr/>
            </a:pPr>
            <a:endParaRPr lang="en-US" sz="3150" b="1" dirty="0">
              <a:solidFill>
                <a:schemeClr val="tx1"/>
              </a:solidFill>
              <a:latin typeface="Century Gothic" panose="020B0502020202020204" pitchFamily="34" charset="0"/>
              <a:cs typeface="Aharoni" panose="02010803020104030203" pitchFamily="2" charset="-79"/>
            </a:endParaRPr>
          </a:p>
          <a:p>
            <a:pPr marL="257175" indent="-257175" algn="l" defTabSz="514350">
              <a:buFont typeface="Arial" panose="020B0604020202020204" pitchFamily="34" charset="0"/>
              <a:buChar char="•"/>
              <a:defRPr/>
            </a:pPr>
            <a:r>
              <a:rPr lang="en-US" sz="5400" b="1" dirty="0">
                <a:solidFill>
                  <a:schemeClr val="tx1"/>
                </a:solidFill>
                <a:latin typeface="Century Gothic" panose="020B0502020202020204" pitchFamily="34" charset="0"/>
              </a:rPr>
              <a:t>Disclosure of Financial Relationships</a:t>
            </a:r>
          </a:p>
          <a:p>
            <a:pPr marL="514350" indent="-257175" algn="l" defTabSz="514350">
              <a:buFont typeface="Arial" panose="020B0604020202020204" pitchFamily="34" charset="0"/>
              <a:buChar char="•"/>
              <a:defRPr/>
            </a:pPr>
            <a:r>
              <a:rPr lang="en-US" sz="5400" b="1" dirty="0">
                <a:solidFill>
                  <a:schemeClr val="tx1"/>
                </a:solidFill>
                <a:latin typeface="Century Gothic" panose="020B0502020202020204" pitchFamily="34" charset="0"/>
              </a:rPr>
              <a:t>None</a:t>
            </a:r>
          </a:p>
          <a:p>
            <a:pPr marL="257175" indent="-257175" algn="l" defTabSz="514350">
              <a:buFont typeface="Arial" panose="020B0604020202020204" pitchFamily="34" charset="0"/>
              <a:buChar char="•"/>
              <a:defRPr/>
            </a:pPr>
            <a:endParaRPr lang="en-US" sz="5400" b="1" dirty="0">
              <a:solidFill>
                <a:schemeClr val="tx1"/>
              </a:solidFill>
              <a:latin typeface="Century Gothic" panose="020B0502020202020204" pitchFamily="34" charset="0"/>
            </a:endParaRPr>
          </a:p>
          <a:p>
            <a:pPr marL="257175" indent="-257175" algn="l" defTabSz="514350">
              <a:buFont typeface="Arial" panose="020B0604020202020204" pitchFamily="34" charset="0"/>
              <a:buChar char="•"/>
              <a:defRPr/>
            </a:pPr>
            <a:r>
              <a:rPr lang="en-US" sz="5400" b="1" dirty="0">
                <a:solidFill>
                  <a:schemeClr val="tx1"/>
                </a:solidFill>
                <a:latin typeface="Century Gothic" panose="020B0502020202020204" pitchFamily="34" charset="0"/>
              </a:rPr>
              <a:t>Off-Label Usage</a:t>
            </a:r>
          </a:p>
          <a:p>
            <a:pPr marL="514350" lvl="1" indent="-257175" algn="l" defTabSz="514350">
              <a:buFont typeface="Arial" panose="020B0604020202020204" pitchFamily="34" charset="0"/>
              <a:buChar char="•"/>
              <a:defRPr/>
            </a:pPr>
            <a:r>
              <a:rPr lang="en-US" sz="5400" b="1" dirty="0">
                <a:solidFill>
                  <a:schemeClr val="tx1"/>
                </a:solidFill>
                <a:latin typeface="Century Gothic" panose="020B0502020202020204" pitchFamily="34" charset="0"/>
              </a:rPr>
              <a:t>None</a:t>
            </a:r>
            <a:endParaRPr lang="en-US" sz="3000" b="1" dirty="0">
              <a:solidFill>
                <a:schemeClr val="tx1"/>
              </a:solidFill>
              <a:latin typeface="Century Gothic" panose="020B0502020202020204" pitchFamily="34" charset="0"/>
            </a:endParaRPr>
          </a:p>
          <a:p>
            <a:pPr marL="514350" lvl="1" indent="-257175" algn="l" defTabSz="514350">
              <a:buFont typeface="Arial" panose="020B0604020202020204" pitchFamily="34" charset="0"/>
              <a:buChar char="•"/>
              <a:defRPr/>
            </a:pPr>
            <a:endParaRPr lang="en-US" sz="2250" b="1" dirty="0">
              <a:solidFill>
                <a:srgbClr val="1BB1B1"/>
              </a:solidFill>
              <a:latin typeface="Century Gothic" panose="020B0502020202020204" pitchFamily="34" charset="0"/>
            </a:endParaRPr>
          </a:p>
        </p:txBody>
      </p:sp>
      <p:pic>
        <p:nvPicPr>
          <p:cNvPr id="3" name="Picture 2">
            <a:extLst>
              <a:ext uri="{FF2B5EF4-FFF2-40B4-BE49-F238E27FC236}">
                <a16:creationId xmlns:a16="http://schemas.microsoft.com/office/drawing/2014/main" id="{9B8C6E0D-7838-4658-974A-E570924EAE07}"/>
              </a:ext>
            </a:extLst>
          </p:cNvPr>
          <p:cNvPicPr>
            <a:picLocks noChangeAspect="1"/>
          </p:cNvPicPr>
          <p:nvPr/>
        </p:nvPicPr>
        <p:blipFill>
          <a:blip r:embed="rId3"/>
          <a:stretch>
            <a:fillRect/>
          </a:stretch>
        </p:blipFill>
        <p:spPr>
          <a:xfrm>
            <a:off x="2362200" y="685800"/>
            <a:ext cx="4229100" cy="1638300"/>
          </a:xfrm>
          <a:prstGeom prst="rect">
            <a:avLst/>
          </a:prstGeom>
        </p:spPr>
      </p:pic>
    </p:spTree>
    <p:extLst>
      <p:ext uri="{BB962C8B-B14F-4D97-AF65-F5344CB8AC3E}">
        <p14:creationId xmlns:p14="http://schemas.microsoft.com/office/powerpoint/2010/main" val="43612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016"/>
            <a:ext cx="9144000" cy="528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603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6016"/>
            <a:ext cx="9144000" cy="528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49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692" r="44516" b="12308"/>
          <a:stretch/>
        </p:blipFill>
        <p:spPr bwMode="auto">
          <a:xfrm>
            <a:off x="0" y="304800"/>
            <a:ext cx="9144000" cy="622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0" y="5334000"/>
            <a:ext cx="2040943" cy="923330"/>
          </a:xfrm>
          <a:prstGeom prst="rect">
            <a:avLst/>
          </a:prstGeom>
          <a:noFill/>
        </p:spPr>
        <p:txBody>
          <a:bodyPr wrap="none" rtlCol="0">
            <a:spAutoFit/>
          </a:bodyPr>
          <a:lstStyle/>
          <a:p>
            <a:r>
              <a:rPr lang="en-US" dirty="0">
                <a:solidFill>
                  <a:schemeClr val="bg2"/>
                </a:solidFill>
              </a:rPr>
              <a:t>Normal impedance:</a:t>
            </a:r>
          </a:p>
          <a:p>
            <a:r>
              <a:rPr lang="en-US" dirty="0">
                <a:solidFill>
                  <a:schemeClr val="bg2"/>
                </a:solidFill>
              </a:rPr>
              <a:t>0.1 to 5 </a:t>
            </a:r>
            <a:r>
              <a:rPr lang="en-US" dirty="0" err="1">
                <a:solidFill>
                  <a:schemeClr val="bg2"/>
                </a:solidFill>
              </a:rPr>
              <a:t>kOhms</a:t>
            </a:r>
            <a:endParaRPr lang="en-US" dirty="0">
              <a:solidFill>
                <a:schemeClr val="bg2"/>
              </a:solidFill>
            </a:endParaRPr>
          </a:p>
          <a:p>
            <a:r>
              <a:rPr lang="en-US" dirty="0">
                <a:solidFill>
                  <a:schemeClr val="bg2"/>
                </a:solidFill>
              </a:rPr>
              <a:t>(100 – 5000 𝛀)</a:t>
            </a:r>
          </a:p>
        </p:txBody>
      </p:sp>
    </p:spTree>
    <p:extLst>
      <p:ext uri="{BB962C8B-B14F-4D97-AF65-F5344CB8AC3E}">
        <p14:creationId xmlns:p14="http://schemas.microsoft.com/office/powerpoint/2010/main" val="322267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EEG</a:t>
            </a:r>
          </a:p>
        </p:txBody>
      </p:sp>
      <p:sp>
        <p:nvSpPr>
          <p:cNvPr id="3" name="Content Placeholder 2"/>
          <p:cNvSpPr>
            <a:spLocks noGrp="1"/>
          </p:cNvSpPr>
          <p:nvPr>
            <p:ph idx="1"/>
          </p:nvPr>
        </p:nvSpPr>
        <p:spPr/>
        <p:txBody>
          <a:bodyPr>
            <a:normAutofit lnSpcReduction="10000"/>
          </a:bodyPr>
          <a:lstStyle/>
          <a:p>
            <a:r>
              <a:rPr lang="en-US" dirty="0"/>
              <a:t>Home-based EEG recording</a:t>
            </a:r>
          </a:p>
          <a:p>
            <a:endParaRPr lang="en-US" dirty="0"/>
          </a:p>
          <a:p>
            <a:r>
              <a:rPr lang="en-US" dirty="0"/>
              <a:t>May have a daily patient visit to fix electrodes and download data</a:t>
            </a:r>
          </a:p>
          <a:p>
            <a:endParaRPr lang="en-US" dirty="0"/>
          </a:p>
          <a:p>
            <a:r>
              <a:rPr lang="en-US" dirty="0"/>
              <a:t>Patient must push button or record in diary</a:t>
            </a:r>
          </a:p>
          <a:p>
            <a:endParaRPr lang="en-US" dirty="0"/>
          </a:p>
          <a:p>
            <a:r>
              <a:rPr lang="en-US" dirty="0"/>
              <a:t>Cheaper and more widely available than EMU</a:t>
            </a:r>
          </a:p>
          <a:p>
            <a:endParaRPr lang="en-US" dirty="0"/>
          </a:p>
        </p:txBody>
      </p:sp>
    </p:spTree>
    <p:extLst>
      <p:ext uri="{BB962C8B-B14F-4D97-AF65-F5344CB8AC3E}">
        <p14:creationId xmlns:p14="http://schemas.microsoft.com/office/powerpoint/2010/main" val="2522530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EEG – Uses</a:t>
            </a:r>
          </a:p>
        </p:txBody>
      </p:sp>
      <p:sp>
        <p:nvSpPr>
          <p:cNvPr id="3" name="Content Placeholder 2"/>
          <p:cNvSpPr>
            <a:spLocks noGrp="1"/>
          </p:cNvSpPr>
          <p:nvPr>
            <p:ph idx="1"/>
          </p:nvPr>
        </p:nvSpPr>
        <p:spPr/>
        <p:txBody>
          <a:bodyPr>
            <a:normAutofit fontScale="77500" lnSpcReduction="20000"/>
          </a:bodyPr>
          <a:lstStyle/>
          <a:p>
            <a:r>
              <a:rPr lang="en-US" dirty="0"/>
              <a:t>Event capture – yield is 40-70%</a:t>
            </a:r>
          </a:p>
          <a:p>
            <a:endParaRPr lang="en-US" dirty="0"/>
          </a:p>
          <a:p>
            <a:r>
              <a:rPr lang="en-US" dirty="0" err="1"/>
              <a:t>Interictal</a:t>
            </a:r>
            <a:r>
              <a:rPr lang="en-US" dirty="0"/>
              <a:t> yield – 48 hours captures 95% of such patients</a:t>
            </a:r>
          </a:p>
          <a:p>
            <a:endParaRPr lang="en-US" dirty="0"/>
          </a:p>
          <a:p>
            <a:r>
              <a:rPr lang="en-US" dirty="0"/>
              <a:t>Nocturnal disorders (frontal seizures, sleep disorders, ESES/CSWS)</a:t>
            </a:r>
          </a:p>
          <a:p>
            <a:endParaRPr lang="en-US" dirty="0"/>
          </a:p>
          <a:p>
            <a:r>
              <a:rPr lang="en-US" dirty="0"/>
              <a:t>Quantifying subclinical / subtle clinical seizures</a:t>
            </a:r>
          </a:p>
          <a:p>
            <a:endParaRPr lang="en-US" dirty="0"/>
          </a:p>
          <a:p>
            <a:r>
              <a:rPr lang="en-US" dirty="0"/>
              <a:t>Determining recurrence risk when considering seizure medication withdrawal</a:t>
            </a:r>
          </a:p>
        </p:txBody>
      </p:sp>
      <p:sp>
        <p:nvSpPr>
          <p:cNvPr id="4" name="TextBox 3"/>
          <p:cNvSpPr txBox="1">
            <a:spLocks noChangeArrowheads="1"/>
          </p:cNvSpPr>
          <p:nvPr/>
        </p:nvSpPr>
        <p:spPr bwMode="auto">
          <a:xfrm>
            <a:off x="160337" y="6361112"/>
            <a:ext cx="6545263" cy="307777"/>
          </a:xfrm>
          <a:prstGeom prst="rect">
            <a:avLst/>
          </a:prstGeom>
          <a:noFill/>
          <a:ln w="9525">
            <a:noFill/>
            <a:miter lim="800000"/>
            <a:headEnd/>
            <a:tailEnd/>
          </a:ln>
        </p:spPr>
        <p:txBody>
          <a:bodyPr wrap="square">
            <a:spAutoFit/>
          </a:bodyPr>
          <a:lstStyle/>
          <a:p>
            <a:pPr eaLnBrk="0" hangingPunct="0"/>
            <a:r>
              <a:rPr lang="en-US" sz="1400" dirty="0">
                <a:solidFill>
                  <a:schemeClr val="tx1"/>
                </a:solidFill>
              </a:rPr>
              <a:t>Faulkner et al, </a:t>
            </a:r>
            <a:r>
              <a:rPr lang="en-US" sz="1400" dirty="0" err="1">
                <a:solidFill>
                  <a:schemeClr val="tx1"/>
                </a:solidFill>
              </a:rPr>
              <a:t>Clin</a:t>
            </a:r>
            <a:r>
              <a:rPr lang="en-US" sz="1400" dirty="0">
                <a:solidFill>
                  <a:schemeClr val="tx1"/>
                </a:solidFill>
              </a:rPr>
              <a:t> </a:t>
            </a:r>
            <a:r>
              <a:rPr lang="en-US" sz="1400" dirty="0" err="1">
                <a:solidFill>
                  <a:schemeClr val="tx1"/>
                </a:solidFill>
              </a:rPr>
              <a:t>Neurophysiol</a:t>
            </a:r>
            <a:r>
              <a:rPr lang="en-US" sz="1400" dirty="0">
                <a:solidFill>
                  <a:schemeClr val="tx1"/>
                </a:solidFill>
              </a:rPr>
              <a:t>, 2012; Lawley et al, Epilepsy and Behavior, 2015</a:t>
            </a:r>
          </a:p>
        </p:txBody>
      </p:sp>
    </p:spTree>
    <p:extLst>
      <p:ext uri="{BB962C8B-B14F-4D97-AF65-F5344CB8AC3E}">
        <p14:creationId xmlns:p14="http://schemas.microsoft.com/office/powerpoint/2010/main" val="83692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Ambulatory EEG</a:t>
            </a:r>
          </a:p>
        </p:txBody>
      </p:sp>
      <p:sp>
        <p:nvSpPr>
          <p:cNvPr id="3" name="Content Placeholder 2"/>
          <p:cNvSpPr>
            <a:spLocks noGrp="1"/>
          </p:cNvSpPr>
          <p:nvPr>
            <p:ph idx="1"/>
          </p:nvPr>
        </p:nvSpPr>
        <p:spPr/>
        <p:txBody>
          <a:bodyPr>
            <a:normAutofit lnSpcReduction="10000"/>
          </a:bodyPr>
          <a:lstStyle/>
          <a:p>
            <a:r>
              <a:rPr lang="en-US" dirty="0"/>
              <a:t>Advantages</a:t>
            </a:r>
          </a:p>
          <a:p>
            <a:pPr lvl="1"/>
            <a:r>
              <a:rPr lang="en-US" dirty="0"/>
              <a:t>minimal interference with patient activities</a:t>
            </a:r>
          </a:p>
          <a:p>
            <a:pPr lvl="1"/>
            <a:r>
              <a:rPr lang="en-US" dirty="0"/>
              <a:t>natural environment to trigger events/seizures</a:t>
            </a:r>
          </a:p>
          <a:p>
            <a:pPr lvl="1"/>
            <a:endParaRPr lang="en-US" dirty="0"/>
          </a:p>
          <a:p>
            <a:r>
              <a:rPr lang="en-US" dirty="0"/>
              <a:t>Disadvantages </a:t>
            </a:r>
          </a:p>
          <a:p>
            <a:pPr lvl="1"/>
            <a:r>
              <a:rPr lang="en-US" dirty="0"/>
              <a:t>prone to artifacts</a:t>
            </a:r>
          </a:p>
          <a:p>
            <a:pPr lvl="1"/>
            <a:r>
              <a:rPr lang="en-US" dirty="0"/>
              <a:t>no video or real-time monitoring (in most cases)</a:t>
            </a:r>
          </a:p>
          <a:p>
            <a:pPr lvl="1"/>
            <a:r>
              <a:rPr lang="en-US" dirty="0"/>
              <a:t>cannot examine patient during event</a:t>
            </a:r>
          </a:p>
          <a:p>
            <a:pPr lvl="1"/>
            <a:r>
              <a:rPr lang="en-US" dirty="0"/>
              <a:t>cannot safely withdraw medications</a:t>
            </a:r>
          </a:p>
          <a:p>
            <a:endParaRPr lang="en-US" dirty="0">
              <a:solidFill>
                <a:srgbClr val="FF0000"/>
              </a:solidFill>
            </a:endParaRPr>
          </a:p>
          <a:p>
            <a:endParaRPr lang="en-US" dirty="0"/>
          </a:p>
          <a:p>
            <a:endParaRPr lang="en-US" dirty="0">
              <a:solidFill>
                <a:srgbClr val="FF0000"/>
              </a:solidFill>
            </a:endParaRPr>
          </a:p>
        </p:txBody>
      </p:sp>
    </p:spTree>
    <p:extLst>
      <p:ext uri="{BB962C8B-B14F-4D97-AF65-F5344CB8AC3E}">
        <p14:creationId xmlns:p14="http://schemas.microsoft.com/office/powerpoint/2010/main" val="11153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Video</a:t>
            </a:r>
          </a:p>
        </p:txBody>
      </p:sp>
      <p:sp>
        <p:nvSpPr>
          <p:cNvPr id="3" name="Content Placeholder 2"/>
          <p:cNvSpPr>
            <a:spLocks noGrp="1"/>
          </p:cNvSpPr>
          <p:nvPr>
            <p:ph idx="1"/>
          </p:nvPr>
        </p:nvSpPr>
        <p:spPr/>
        <p:txBody>
          <a:bodyPr/>
          <a:lstStyle/>
          <a:p>
            <a:r>
              <a:rPr lang="en-US" dirty="0"/>
              <a:t>Semiology analysis</a:t>
            </a:r>
          </a:p>
          <a:p>
            <a:endParaRPr lang="en-US" dirty="0"/>
          </a:p>
          <a:p>
            <a:r>
              <a:rPr lang="en-US" dirty="0"/>
              <a:t>Correlation to patient / witness history</a:t>
            </a:r>
          </a:p>
          <a:p>
            <a:endParaRPr lang="en-US" dirty="0"/>
          </a:p>
          <a:p>
            <a:r>
              <a:rPr lang="en-US" dirty="0"/>
              <a:t>Assessment for artifact</a:t>
            </a:r>
          </a:p>
          <a:p>
            <a:endParaRPr lang="en-US" dirty="0"/>
          </a:p>
          <a:p>
            <a:r>
              <a:rPr lang="en-US" dirty="0"/>
              <a:t>Diagnosis (esp. when EEG is normal)</a:t>
            </a:r>
          </a:p>
        </p:txBody>
      </p:sp>
    </p:spTree>
    <p:extLst>
      <p:ext uri="{BB962C8B-B14F-4D97-AF65-F5344CB8AC3E}">
        <p14:creationId xmlns:p14="http://schemas.microsoft.com/office/powerpoint/2010/main" val="234098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video-EEG monitoring</a:t>
            </a:r>
          </a:p>
        </p:txBody>
      </p:sp>
      <p:sp>
        <p:nvSpPr>
          <p:cNvPr id="3" name="Content Placeholder 2"/>
          <p:cNvSpPr>
            <a:spLocks noGrp="1"/>
          </p:cNvSpPr>
          <p:nvPr>
            <p:ph idx="1"/>
          </p:nvPr>
        </p:nvSpPr>
        <p:spPr/>
        <p:txBody>
          <a:bodyPr>
            <a:normAutofit/>
          </a:bodyPr>
          <a:lstStyle/>
          <a:p>
            <a:endParaRPr lang="en-US" sz="2000" dirty="0"/>
          </a:p>
          <a:p>
            <a:r>
              <a:rPr lang="en-US" dirty="0"/>
              <a:t>EMU remains the diagnostic “gold” standard</a:t>
            </a:r>
          </a:p>
          <a:p>
            <a:endParaRPr lang="en-US" dirty="0"/>
          </a:p>
          <a:p>
            <a:r>
              <a:rPr lang="en-US" dirty="0"/>
              <a:t>Ideally requires:</a:t>
            </a:r>
          </a:p>
          <a:p>
            <a:pPr lvl="1"/>
            <a:r>
              <a:rPr lang="en-US" dirty="0"/>
              <a:t>Ictal EEG, video, and exam</a:t>
            </a:r>
          </a:p>
          <a:p>
            <a:pPr lvl="1"/>
            <a:r>
              <a:rPr lang="en-US" dirty="0"/>
              <a:t>Interictal EEG recording with med withdrawal</a:t>
            </a:r>
          </a:p>
          <a:p>
            <a:pPr lvl="1"/>
            <a:r>
              <a:rPr lang="en-US" dirty="0"/>
              <a:t>Correlation to history </a:t>
            </a:r>
            <a:r>
              <a:rPr lang="en-US" sz="2400" i="1" dirty="0"/>
              <a:t>(confirm all of patient’s full blown and typical event types were captured)</a:t>
            </a:r>
          </a:p>
        </p:txBody>
      </p:sp>
    </p:spTree>
    <p:extLst>
      <p:ext uri="{BB962C8B-B14F-4D97-AF65-F5344CB8AC3E}">
        <p14:creationId xmlns:p14="http://schemas.microsoft.com/office/powerpoint/2010/main" val="278338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video-EEG monitoring</a:t>
            </a:r>
          </a:p>
        </p:txBody>
      </p:sp>
      <p:sp>
        <p:nvSpPr>
          <p:cNvPr id="3" name="Content Placeholder 2"/>
          <p:cNvSpPr>
            <a:spLocks noGrp="1"/>
          </p:cNvSpPr>
          <p:nvPr>
            <p:ph idx="1"/>
          </p:nvPr>
        </p:nvSpPr>
        <p:spPr/>
        <p:txBody>
          <a:bodyPr>
            <a:normAutofit fontScale="92500" lnSpcReduction="10000"/>
          </a:bodyPr>
          <a:lstStyle/>
          <a:p>
            <a:r>
              <a:rPr lang="en-US" dirty="0"/>
              <a:t>Advantages</a:t>
            </a:r>
          </a:p>
          <a:p>
            <a:pPr lvl="1"/>
            <a:r>
              <a:rPr lang="en-US" dirty="0"/>
              <a:t>invasive monitoring</a:t>
            </a:r>
          </a:p>
          <a:p>
            <a:pPr lvl="1"/>
            <a:r>
              <a:rPr lang="en-US" dirty="0"/>
              <a:t>ictal functional imaging</a:t>
            </a:r>
          </a:p>
          <a:p>
            <a:pPr lvl="1"/>
            <a:r>
              <a:rPr lang="en-US" dirty="0"/>
              <a:t>medication adjustment</a:t>
            </a:r>
          </a:p>
          <a:p>
            <a:pPr lvl="1"/>
            <a:endParaRPr lang="en-US" dirty="0"/>
          </a:p>
          <a:p>
            <a:r>
              <a:rPr lang="en-US" dirty="0"/>
              <a:t>Disadvantages</a:t>
            </a:r>
          </a:p>
          <a:p>
            <a:pPr lvl="1"/>
            <a:r>
              <a:rPr lang="en-US" dirty="0"/>
              <a:t>high cost (techs, nursing, physicians, hospital)</a:t>
            </a:r>
          </a:p>
          <a:p>
            <a:pPr lvl="1"/>
            <a:r>
              <a:rPr lang="en-US" dirty="0"/>
              <a:t>disrupts patient’s normal activities and work/school</a:t>
            </a:r>
          </a:p>
          <a:p>
            <a:pPr lvl="1"/>
            <a:r>
              <a:rPr lang="en-US" dirty="0"/>
              <a:t>risk of nosocomial infections</a:t>
            </a:r>
          </a:p>
          <a:p>
            <a:pPr lvl="1"/>
            <a:r>
              <a:rPr lang="en-US" dirty="0"/>
              <a:t>risk of physical and psychological harm/injury</a:t>
            </a:r>
          </a:p>
          <a:p>
            <a:endParaRPr lang="en-US" dirty="0"/>
          </a:p>
          <a:p>
            <a:pPr lvl="1"/>
            <a:endParaRPr lang="en-US" dirty="0"/>
          </a:p>
          <a:p>
            <a:endParaRPr lang="en-US" dirty="0"/>
          </a:p>
        </p:txBody>
      </p:sp>
    </p:spTree>
    <p:extLst>
      <p:ext uri="{BB962C8B-B14F-4D97-AF65-F5344CB8AC3E}">
        <p14:creationId xmlns:p14="http://schemas.microsoft.com/office/powerpoint/2010/main" val="409940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865937" fontAlgn="auto">
              <a:spcAft>
                <a:spcPts val="0"/>
              </a:spcAft>
              <a:defRPr/>
            </a:pPr>
            <a:r>
              <a:rPr lang="en-US" sz="4167" dirty="0"/>
              <a:t>Refer refractory cases!</a:t>
            </a:r>
          </a:p>
        </p:txBody>
      </p:sp>
      <p:sp>
        <p:nvSpPr>
          <p:cNvPr id="3" name="Content Placeholder 2"/>
          <p:cNvSpPr>
            <a:spLocks noGrp="1"/>
          </p:cNvSpPr>
          <p:nvPr>
            <p:ph idx="1"/>
          </p:nvPr>
        </p:nvSpPr>
        <p:spPr/>
        <p:txBody>
          <a:bodyPr/>
          <a:lstStyle/>
          <a:p>
            <a:pPr marL="216484" indent="-216484" defTabSz="865937" fontAlgn="auto">
              <a:spcBef>
                <a:spcPts val="947"/>
              </a:spcBef>
              <a:spcAft>
                <a:spcPts val="0"/>
              </a:spcAft>
              <a:buFont typeface="Arial" panose="020B0604020202020204" pitchFamily="34" charset="0"/>
              <a:buChar char="•"/>
              <a:defRPr/>
            </a:pPr>
            <a:endParaRPr lang="en-US" sz="1800" dirty="0"/>
          </a:p>
          <a:p>
            <a:pPr marL="216484" indent="-216484" defTabSz="865937" fontAlgn="auto">
              <a:spcBef>
                <a:spcPts val="947"/>
              </a:spcBef>
              <a:spcAft>
                <a:spcPts val="0"/>
              </a:spcAft>
              <a:buFont typeface="Arial" panose="020B0604020202020204" pitchFamily="34" charset="0"/>
              <a:buChar char="•"/>
              <a:defRPr/>
            </a:pPr>
            <a:r>
              <a:rPr lang="en-US" sz="2652" dirty="0"/>
              <a:t>Why?</a:t>
            </a:r>
          </a:p>
          <a:p>
            <a:pPr marL="649453" lvl="1" indent="-216484" defTabSz="865937" fontAlgn="auto">
              <a:spcBef>
                <a:spcPts val="474"/>
              </a:spcBef>
              <a:spcAft>
                <a:spcPts val="0"/>
              </a:spcAft>
              <a:buFont typeface="Arial" panose="020B0604020202020204" pitchFamily="34" charset="0"/>
              <a:buChar char="•"/>
              <a:defRPr/>
            </a:pPr>
            <a:r>
              <a:rPr lang="en-US" sz="2273" dirty="0"/>
              <a:t>To confirm diagnosis of epilepsy</a:t>
            </a:r>
          </a:p>
          <a:p>
            <a:pPr marL="649453" lvl="1" indent="-216484" defTabSz="865937" fontAlgn="auto">
              <a:spcBef>
                <a:spcPts val="474"/>
              </a:spcBef>
              <a:spcAft>
                <a:spcPts val="0"/>
              </a:spcAft>
              <a:buFont typeface="Arial" panose="020B0604020202020204" pitchFamily="34" charset="0"/>
              <a:buChar char="•"/>
              <a:defRPr/>
            </a:pPr>
            <a:r>
              <a:rPr lang="en-US" sz="2273" dirty="0"/>
              <a:t>For alternative treatment options (surgery, etc.)</a:t>
            </a:r>
          </a:p>
          <a:p>
            <a:pPr marL="649453" lvl="1" indent="-216484" defTabSz="865937" fontAlgn="auto">
              <a:spcBef>
                <a:spcPts val="474"/>
              </a:spcBef>
              <a:spcAft>
                <a:spcPts val="0"/>
              </a:spcAft>
              <a:buFont typeface="Arial" panose="020B0604020202020204" pitchFamily="34" charset="0"/>
              <a:buChar char="•"/>
              <a:defRPr/>
            </a:pPr>
            <a:r>
              <a:rPr lang="en-US" sz="2273" dirty="0"/>
              <a:t>To avoid inappropriate treatments</a:t>
            </a:r>
          </a:p>
          <a:p>
            <a:pPr marL="649453" lvl="1" indent="-216484" defTabSz="865937" fontAlgn="auto">
              <a:spcBef>
                <a:spcPts val="474"/>
              </a:spcBef>
              <a:spcAft>
                <a:spcPts val="0"/>
              </a:spcAft>
              <a:buFont typeface="Arial" panose="020B0604020202020204" pitchFamily="34" charset="0"/>
              <a:buChar char="•"/>
              <a:defRPr/>
            </a:pPr>
            <a:endParaRPr lang="en-US" sz="2273" dirty="0"/>
          </a:p>
          <a:p>
            <a:pPr marL="216484" indent="-216484" defTabSz="865937">
              <a:spcBef>
                <a:spcPts val="947"/>
              </a:spcBef>
              <a:defRPr/>
            </a:pPr>
            <a:r>
              <a:rPr lang="en-US" sz="2652" dirty="0"/>
              <a:t>What defines refractory?</a:t>
            </a:r>
          </a:p>
          <a:p>
            <a:pPr marL="649453" lvl="1" indent="-216484" defTabSz="865937">
              <a:spcBef>
                <a:spcPts val="474"/>
              </a:spcBef>
              <a:buFont typeface="Arial" panose="020B0604020202020204" pitchFamily="34" charset="0"/>
              <a:buChar char="•"/>
              <a:defRPr/>
            </a:pPr>
            <a:r>
              <a:rPr lang="en-US" sz="2273" dirty="0"/>
              <a:t>Lack of seizure control with two properly dosed medications</a:t>
            </a:r>
          </a:p>
          <a:p>
            <a:pPr marL="649453" lvl="1" indent="-216484" defTabSz="865937">
              <a:spcBef>
                <a:spcPts val="474"/>
              </a:spcBef>
              <a:buFont typeface="Arial" panose="020B0604020202020204" pitchFamily="34" charset="0"/>
              <a:buChar char="•"/>
              <a:defRPr/>
            </a:pPr>
            <a:r>
              <a:rPr lang="en-US" sz="2273" dirty="0"/>
              <a:t>NOT failed due to side effects</a:t>
            </a:r>
          </a:p>
          <a:p>
            <a:pPr marL="649453" lvl="1" indent="-216484" defTabSz="865937" fontAlgn="auto">
              <a:spcBef>
                <a:spcPts val="474"/>
              </a:spcBef>
              <a:spcAft>
                <a:spcPts val="0"/>
              </a:spcAft>
              <a:buFont typeface="Arial" panose="020B0604020202020204" pitchFamily="34" charset="0"/>
              <a:buChar char="•"/>
              <a:defRPr/>
            </a:pPr>
            <a:endParaRPr lang="en-US" sz="2273" dirty="0"/>
          </a:p>
        </p:txBody>
      </p:sp>
    </p:spTree>
    <p:extLst>
      <p:ext uri="{BB962C8B-B14F-4D97-AF65-F5344CB8AC3E}">
        <p14:creationId xmlns:p14="http://schemas.microsoft.com/office/powerpoint/2010/main" val="1022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20000"/>
          </a:bodyPr>
          <a:lstStyle/>
          <a:p>
            <a:r>
              <a:rPr lang="en-US" dirty="0"/>
              <a:t>Uses of video-EEG monitoring</a:t>
            </a:r>
          </a:p>
          <a:p>
            <a:endParaRPr lang="en-US" dirty="0"/>
          </a:p>
          <a:p>
            <a:r>
              <a:rPr lang="en-US" dirty="0"/>
              <a:t>Options for EEG monitoring</a:t>
            </a:r>
          </a:p>
          <a:p>
            <a:endParaRPr lang="en-US" dirty="0"/>
          </a:p>
          <a:p>
            <a:r>
              <a:rPr lang="en-US" dirty="0"/>
              <a:t>Yield of EEG monitoring</a:t>
            </a:r>
          </a:p>
          <a:p>
            <a:endParaRPr lang="en-US" dirty="0"/>
          </a:p>
          <a:p>
            <a:r>
              <a:rPr lang="en-US" dirty="0"/>
              <a:t>Activation procedures used to increase yield</a:t>
            </a:r>
          </a:p>
          <a:p>
            <a:endParaRPr lang="en-US" dirty="0"/>
          </a:p>
          <a:p>
            <a:r>
              <a:rPr lang="en-US" dirty="0"/>
              <a:t>Comparison of different types of EEG monitoring</a:t>
            </a:r>
          </a:p>
        </p:txBody>
      </p:sp>
    </p:spTree>
    <p:extLst>
      <p:ext uri="{BB962C8B-B14F-4D97-AF65-F5344CB8AC3E}">
        <p14:creationId xmlns:p14="http://schemas.microsoft.com/office/powerpoint/2010/main" val="936793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85000" lnSpcReduction="20000"/>
          </a:bodyPr>
          <a:lstStyle/>
          <a:p>
            <a:pPr marL="0" indent="0">
              <a:buNone/>
            </a:pPr>
            <a:r>
              <a:rPr lang="en-US" dirty="0"/>
              <a:t>A 28-year-old man develops new onset partial seizures.  Treatment with levetiracetam is initiated, and the dose is titrated up to 1500 mg twice daily without seizure recurrence.  However, he does not tolerate this medication due to worsening depression.  The medication is tapered off and lamotrigine is titrated upward.  What is the patient’s chance of seizure freedom with lamotrigine?</a:t>
            </a:r>
          </a:p>
          <a:p>
            <a:pPr lvl="0"/>
            <a:endParaRPr lang="en-US" dirty="0"/>
          </a:p>
          <a:p>
            <a:pPr marL="514350" lvl="0" indent="-514350">
              <a:buFont typeface="+mj-lt"/>
              <a:buAutoNum type="alphaUcPeriod"/>
            </a:pPr>
            <a:r>
              <a:rPr lang="en-US" dirty="0"/>
              <a:t>~75%</a:t>
            </a:r>
          </a:p>
          <a:p>
            <a:pPr marL="514350" lvl="0" indent="-514350">
              <a:buFont typeface="+mj-lt"/>
              <a:buAutoNum type="alphaUcPeriod"/>
            </a:pPr>
            <a:r>
              <a:rPr lang="en-US" dirty="0"/>
              <a:t>~66%</a:t>
            </a:r>
          </a:p>
          <a:p>
            <a:pPr marL="514350" lvl="0" indent="-514350">
              <a:buFont typeface="+mj-lt"/>
              <a:buAutoNum type="alphaUcPeriod"/>
            </a:pPr>
            <a:r>
              <a:rPr lang="en-US" dirty="0"/>
              <a:t>~50%</a:t>
            </a:r>
          </a:p>
          <a:p>
            <a:pPr marL="514350" lvl="0" indent="-514350">
              <a:buFont typeface="+mj-lt"/>
              <a:buAutoNum type="alphaUcPeriod"/>
            </a:pPr>
            <a:r>
              <a:rPr lang="en-US" dirty="0"/>
              <a:t>~33%</a:t>
            </a:r>
          </a:p>
          <a:p>
            <a:pPr marL="514350" lvl="0" indent="-514350">
              <a:buFont typeface="+mj-lt"/>
              <a:buAutoNum type="alphaUcPeriod"/>
            </a:pPr>
            <a:r>
              <a:rPr lang="en-US" dirty="0"/>
              <a:t>~15%</a:t>
            </a:r>
          </a:p>
          <a:p>
            <a:endParaRPr lang="en-US" dirty="0"/>
          </a:p>
        </p:txBody>
      </p:sp>
    </p:spTree>
    <p:extLst>
      <p:ext uri="{BB962C8B-B14F-4D97-AF65-F5344CB8AC3E}">
        <p14:creationId xmlns:p14="http://schemas.microsoft.com/office/powerpoint/2010/main" val="22198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59" y="76200"/>
            <a:ext cx="8686800" cy="1143000"/>
          </a:xfrm>
        </p:spPr>
        <p:txBody>
          <a:bodyPr>
            <a:normAutofit/>
          </a:bodyPr>
          <a:lstStyle/>
          <a:p>
            <a:pPr defTabSz="865937" fontAlgn="auto">
              <a:spcAft>
                <a:spcPts val="0"/>
              </a:spcAft>
              <a:defRPr/>
            </a:pPr>
            <a:r>
              <a:rPr lang="en-US" sz="4167" dirty="0"/>
              <a:t>Chances of Seizure Freedom</a:t>
            </a:r>
          </a:p>
        </p:txBody>
      </p:sp>
      <p:sp>
        <p:nvSpPr>
          <p:cNvPr id="90115" name="TextBox 3"/>
          <p:cNvSpPr txBox="1">
            <a:spLocks noChangeArrowheads="1"/>
          </p:cNvSpPr>
          <p:nvPr/>
        </p:nvSpPr>
        <p:spPr bwMode="auto">
          <a:xfrm>
            <a:off x="160337" y="6361112"/>
            <a:ext cx="4106863" cy="523220"/>
          </a:xfrm>
          <a:prstGeom prst="rect">
            <a:avLst/>
          </a:prstGeom>
          <a:noFill/>
          <a:ln w="9525">
            <a:noFill/>
            <a:miter lim="800000"/>
            <a:headEnd/>
            <a:tailEnd/>
          </a:ln>
        </p:spPr>
        <p:txBody>
          <a:bodyPr wrap="square">
            <a:spAutoFit/>
          </a:bodyPr>
          <a:lstStyle/>
          <a:p>
            <a:pPr algn="ctr" eaLnBrk="0" hangingPunct="0"/>
            <a:r>
              <a:rPr lang="en-US" sz="1400" dirty="0">
                <a:solidFill>
                  <a:schemeClr val="tx1"/>
                </a:solidFill>
              </a:rPr>
              <a:t>Kwan and Brodie, NEJM, 2000.</a:t>
            </a:r>
          </a:p>
          <a:p>
            <a:pPr algn="ctr" eaLnBrk="0" hangingPunct="0"/>
            <a:r>
              <a:rPr lang="en-US" sz="1400" dirty="0"/>
              <a:t>Chen, Brodie, </a:t>
            </a:r>
            <a:r>
              <a:rPr lang="en-US" sz="1400" dirty="0" err="1"/>
              <a:t>Liew</a:t>
            </a:r>
            <a:r>
              <a:rPr lang="en-US" sz="1400" dirty="0"/>
              <a:t>, and Kwan, JAMA Neurology, 2018.</a:t>
            </a:r>
            <a:endParaRPr lang="en-US" sz="1400" dirty="0">
              <a:solidFill>
                <a:schemeClr val="tx1"/>
              </a:solidFill>
            </a:endParaRPr>
          </a:p>
        </p:txBody>
      </p:sp>
      <p:sp>
        <p:nvSpPr>
          <p:cNvPr id="16" name="TextBox 15"/>
          <p:cNvSpPr txBox="1"/>
          <p:nvPr/>
        </p:nvSpPr>
        <p:spPr>
          <a:xfrm>
            <a:off x="6135314" y="5505271"/>
            <a:ext cx="2856286" cy="1200329"/>
          </a:xfrm>
          <a:prstGeom prst="rect">
            <a:avLst/>
          </a:prstGeom>
          <a:noFill/>
          <a:ln>
            <a:solidFill>
              <a:srgbClr val="FFC000"/>
            </a:solidFill>
          </a:ln>
          <a:effectLst>
            <a:glow rad="228600">
              <a:schemeClr val="accent6">
                <a:satMod val="175000"/>
                <a:alpha val="40000"/>
              </a:schemeClr>
            </a:glow>
          </a:effectLst>
        </p:spPr>
        <p:txBody>
          <a:bodyPr wrap="square" rtlCol="0">
            <a:spAutoFit/>
          </a:bodyPr>
          <a:lstStyle/>
          <a:p>
            <a:pPr algn="ctr"/>
            <a:r>
              <a:rPr lang="en-US" sz="2400" dirty="0"/>
              <a:t>Seizure-free with surgery (in the right cases): up to 70%</a:t>
            </a:r>
          </a:p>
        </p:txBody>
      </p:sp>
      <p:graphicFrame>
        <p:nvGraphicFramePr>
          <p:cNvPr id="17" name="Content Placeholder 5"/>
          <p:cNvGraphicFramePr>
            <a:graphicFrameLocks noGrp="1"/>
          </p:cNvGraphicFramePr>
          <p:nvPr>
            <p:ph idx="1"/>
            <p:extLst>
              <p:ext uri="{D42A27DB-BD31-4B8C-83A1-F6EECF244321}">
                <p14:modId xmlns:p14="http://schemas.microsoft.com/office/powerpoint/2010/main" val="1236544537"/>
              </p:ext>
            </p:extLst>
          </p:nvPr>
        </p:nvGraphicFramePr>
        <p:xfrm>
          <a:off x="160337" y="1222212"/>
          <a:ext cx="8781143" cy="51497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691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marL="0" indent="0">
              <a:buNone/>
            </a:pPr>
            <a:r>
              <a:rPr lang="en-US" dirty="0"/>
              <a:t>In a patient with epilepsy, how many medications should be failed due to lack of seizure control prior to considering referral to an epilepsy center (or epilepsy monitoring unit)? </a:t>
            </a:r>
          </a:p>
          <a:p>
            <a:pPr marL="0" indent="0">
              <a:buNone/>
            </a:pPr>
            <a:endParaRPr lang="en-US" dirty="0"/>
          </a:p>
          <a:p>
            <a:pPr marL="514350" lvl="0" indent="-514350">
              <a:buFont typeface="+mj-lt"/>
              <a:buAutoNum type="alphaUcPeriod"/>
            </a:pPr>
            <a:r>
              <a:rPr lang="en-US" dirty="0"/>
              <a:t>One</a:t>
            </a:r>
          </a:p>
          <a:p>
            <a:pPr marL="514350" lvl="0" indent="-514350">
              <a:buFont typeface="+mj-lt"/>
              <a:buAutoNum type="alphaUcPeriod"/>
            </a:pPr>
            <a:r>
              <a:rPr lang="en-US" dirty="0"/>
              <a:t>Two</a:t>
            </a:r>
          </a:p>
          <a:p>
            <a:pPr marL="514350" lvl="0" indent="-514350">
              <a:buFont typeface="+mj-lt"/>
              <a:buAutoNum type="alphaUcPeriod"/>
            </a:pPr>
            <a:r>
              <a:rPr lang="en-US" dirty="0"/>
              <a:t>Three</a:t>
            </a:r>
          </a:p>
          <a:p>
            <a:pPr marL="514350" lvl="0" indent="-514350">
              <a:buFont typeface="+mj-lt"/>
              <a:buAutoNum type="alphaUcPeriod"/>
            </a:pPr>
            <a:r>
              <a:rPr lang="en-US" dirty="0"/>
              <a:t>Four</a:t>
            </a:r>
          </a:p>
          <a:p>
            <a:pPr marL="514350" lvl="0" indent="-514350">
              <a:buFont typeface="+mj-lt"/>
              <a:buAutoNum type="alphaUcPeriod"/>
            </a:pPr>
            <a:r>
              <a:rPr lang="en-US" dirty="0"/>
              <a:t>Five</a:t>
            </a:r>
          </a:p>
          <a:p>
            <a:pPr marL="514350" indent="-514350">
              <a:buFont typeface="+mj-lt"/>
              <a:buAutoNum type="alphaUcPeriod"/>
            </a:pPr>
            <a:endParaRPr lang="en-US" dirty="0"/>
          </a:p>
        </p:txBody>
      </p:sp>
    </p:spTree>
    <p:extLst>
      <p:ext uri="{BB962C8B-B14F-4D97-AF65-F5344CB8AC3E}">
        <p14:creationId xmlns:p14="http://schemas.microsoft.com/office/powerpoint/2010/main" val="199436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3" end="3"/>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Unnecessary VNS in PNES</a:t>
            </a:r>
          </a:p>
        </p:txBody>
      </p:sp>
      <p:sp>
        <p:nvSpPr>
          <p:cNvPr id="3" name="Content Placeholder 2"/>
          <p:cNvSpPr>
            <a:spLocks noGrp="1"/>
          </p:cNvSpPr>
          <p:nvPr>
            <p:ph idx="1"/>
          </p:nvPr>
        </p:nvSpPr>
        <p:spPr/>
        <p:txBody>
          <a:bodyPr>
            <a:normAutofit fontScale="92500" lnSpcReduction="10000"/>
          </a:bodyPr>
          <a:lstStyle/>
          <a:p>
            <a:r>
              <a:rPr lang="en-US" dirty="0"/>
              <a:t>60 consecutive VNS patients in EMU</a:t>
            </a:r>
          </a:p>
          <a:p>
            <a:endParaRPr lang="en-US" dirty="0"/>
          </a:p>
          <a:p>
            <a:r>
              <a:rPr lang="en-US" dirty="0"/>
              <a:t>13 had PNES exclusively (none had prior EMU)</a:t>
            </a:r>
          </a:p>
          <a:p>
            <a:pPr lvl="1"/>
            <a:r>
              <a:rPr lang="en-US" dirty="0"/>
              <a:t>all on 2-4 medications</a:t>
            </a:r>
          </a:p>
          <a:p>
            <a:pPr lvl="1"/>
            <a:r>
              <a:rPr lang="en-US" dirty="0"/>
              <a:t>all discharged off medications</a:t>
            </a:r>
          </a:p>
          <a:p>
            <a:pPr lvl="1"/>
            <a:r>
              <a:rPr lang="en-US" dirty="0"/>
              <a:t>duration of VNS therapy:  0.5 – 5 </a:t>
            </a:r>
            <a:r>
              <a:rPr lang="en-US" dirty="0" err="1"/>
              <a:t>yrs</a:t>
            </a:r>
            <a:endParaRPr lang="en-US" dirty="0"/>
          </a:p>
          <a:p>
            <a:pPr lvl="1"/>
            <a:r>
              <a:rPr lang="en-US" dirty="0"/>
              <a:t>mean latency to PNES diagnosis:  2.8 </a:t>
            </a:r>
            <a:r>
              <a:rPr lang="en-US" dirty="0" err="1"/>
              <a:t>yrs</a:t>
            </a:r>
            <a:endParaRPr lang="en-US" dirty="0"/>
          </a:p>
          <a:p>
            <a:endParaRPr lang="en-US" dirty="0"/>
          </a:p>
          <a:p>
            <a:r>
              <a:rPr lang="en-US" dirty="0"/>
              <a:t>Over-interpretation of outpatient EEGs?</a:t>
            </a:r>
          </a:p>
          <a:p>
            <a:pPr lvl="1"/>
            <a:endParaRPr lang="en-US" dirty="0"/>
          </a:p>
          <a:p>
            <a:pPr lvl="1"/>
            <a:endParaRPr lang="en-US" dirty="0"/>
          </a:p>
          <a:p>
            <a:endParaRPr lang="en-US" dirty="0"/>
          </a:p>
        </p:txBody>
      </p:sp>
      <p:sp>
        <p:nvSpPr>
          <p:cNvPr id="4" name="TextBox 3"/>
          <p:cNvSpPr txBox="1">
            <a:spLocks noChangeArrowheads="1"/>
          </p:cNvSpPr>
          <p:nvPr/>
        </p:nvSpPr>
        <p:spPr bwMode="auto">
          <a:xfrm>
            <a:off x="160337" y="6361112"/>
            <a:ext cx="3192463" cy="307777"/>
          </a:xfrm>
          <a:prstGeom prst="rect">
            <a:avLst/>
          </a:prstGeom>
          <a:noFill/>
          <a:ln w="9525">
            <a:noFill/>
            <a:miter lim="800000"/>
            <a:headEnd/>
            <a:tailEnd/>
          </a:ln>
        </p:spPr>
        <p:txBody>
          <a:bodyPr wrap="square">
            <a:spAutoFit/>
          </a:bodyPr>
          <a:lstStyle/>
          <a:p>
            <a:pPr eaLnBrk="0" hangingPunct="0"/>
            <a:r>
              <a:rPr lang="en-US" sz="1400" dirty="0" err="1">
                <a:solidFill>
                  <a:schemeClr val="tx1"/>
                </a:solidFill>
              </a:rPr>
              <a:t>Arain</a:t>
            </a:r>
            <a:r>
              <a:rPr lang="en-US" sz="1400" dirty="0">
                <a:solidFill>
                  <a:schemeClr val="tx1"/>
                </a:solidFill>
              </a:rPr>
              <a:t> et al, Epil</a:t>
            </a:r>
            <a:r>
              <a:rPr lang="en-US" sz="1400" dirty="0"/>
              <a:t>epsy and Behavior, 2011</a:t>
            </a:r>
            <a:endParaRPr lang="en-US" sz="1400" dirty="0">
              <a:solidFill>
                <a:schemeClr val="tx1"/>
              </a:solidFill>
            </a:endParaRPr>
          </a:p>
        </p:txBody>
      </p:sp>
    </p:spTree>
    <p:extLst>
      <p:ext uri="{BB962C8B-B14F-4D97-AF65-F5344CB8AC3E}">
        <p14:creationId xmlns:p14="http://schemas.microsoft.com/office/powerpoint/2010/main" val="335273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457200"/>
            <a:ext cx="8686800" cy="1139825"/>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b="1" dirty="0">
                <a:effectLst/>
              </a:rPr>
              <a:t>Diagnostic usefulness and duration of the inpatient long-term video-EEG monitoring</a:t>
            </a:r>
            <a:endParaRPr lang="en-US" altLang="en-US" sz="2000" b="1" dirty="0">
              <a:effectLst/>
            </a:endParaRPr>
          </a:p>
        </p:txBody>
      </p:sp>
      <p:sp>
        <p:nvSpPr>
          <p:cNvPr id="19459" name="Rectangle 3"/>
          <p:cNvSpPr>
            <a:spLocks noGrp="1" noChangeArrowheads="1"/>
          </p:cNvSpPr>
          <p:nvPr>
            <p:ph type="body" idx="1"/>
          </p:nvPr>
        </p:nvSpPr>
        <p:spPr>
          <a:xfrm>
            <a:off x="457200" y="1752600"/>
            <a:ext cx="8382000" cy="4648200"/>
          </a:xfrm>
          <a:noFill/>
          <a:extLst>
            <a:ext uri="{909E8E84-426E-40DD-AFC4-6F175D3DCCD1}">
              <a14:hiddenFill xmlns:a14="http://schemas.microsoft.com/office/drawing/2010/main">
                <a:solidFill>
                  <a:srgbClr val="FFFFFF"/>
                </a:solidFill>
              </a14:hiddenFill>
            </a:ext>
          </a:extLst>
        </p:spPr>
        <p:txBody>
          <a:bodyPr>
            <a:normAutofit/>
          </a:bodyPr>
          <a:lstStyle/>
          <a:p>
            <a:pPr>
              <a:lnSpc>
                <a:spcPct val="80000"/>
              </a:lnSpc>
            </a:pPr>
            <a:endParaRPr lang="en-US" altLang="en-US" sz="2800" dirty="0">
              <a:effectLst/>
            </a:endParaRPr>
          </a:p>
          <a:p>
            <a:pPr>
              <a:lnSpc>
                <a:spcPct val="80000"/>
              </a:lnSpc>
            </a:pPr>
            <a:r>
              <a:rPr lang="en-US" altLang="en-US" sz="2800" dirty="0">
                <a:effectLst/>
              </a:rPr>
              <a:t>234 consecutive LTM studies over 2 </a:t>
            </a:r>
            <a:r>
              <a:rPr lang="en-US" altLang="en-US" sz="2800" dirty="0" err="1">
                <a:effectLst/>
              </a:rPr>
              <a:t>yrs</a:t>
            </a:r>
            <a:r>
              <a:rPr lang="en-US" altLang="en-US" sz="2800" dirty="0">
                <a:effectLst/>
              </a:rPr>
              <a:t> (221 patients)</a:t>
            </a:r>
          </a:p>
          <a:p>
            <a:pPr>
              <a:lnSpc>
                <a:spcPct val="80000"/>
              </a:lnSpc>
            </a:pPr>
            <a:endParaRPr lang="en-US" altLang="en-US" sz="2800" dirty="0">
              <a:effectLst/>
            </a:endParaRPr>
          </a:p>
          <a:p>
            <a:pPr>
              <a:lnSpc>
                <a:spcPct val="80000"/>
              </a:lnSpc>
            </a:pPr>
            <a:r>
              <a:rPr lang="en-US" altLang="en-US" sz="2800" dirty="0"/>
              <a:t>D</a:t>
            </a:r>
            <a:r>
              <a:rPr lang="en-US" altLang="en-US" sz="2800" dirty="0">
                <a:effectLst/>
              </a:rPr>
              <a:t>iagnostically useful</a:t>
            </a:r>
            <a:r>
              <a:rPr lang="en-US" altLang="en-US" sz="2800" dirty="0"/>
              <a:t> in 44% (typical event previously not captured)</a:t>
            </a:r>
          </a:p>
          <a:p>
            <a:pPr lvl="1">
              <a:lnSpc>
                <a:spcPct val="80000"/>
              </a:lnSpc>
            </a:pPr>
            <a:r>
              <a:rPr lang="en-US" altLang="en-US" sz="2400" dirty="0">
                <a:effectLst/>
              </a:rPr>
              <a:t>Not different between age groups</a:t>
            </a:r>
          </a:p>
          <a:p>
            <a:pPr lvl="1">
              <a:lnSpc>
                <a:spcPct val="80000"/>
              </a:lnSpc>
            </a:pPr>
            <a:r>
              <a:rPr lang="en-US" altLang="en-US" sz="2400" dirty="0"/>
              <a:t>Not different between referral groups [</a:t>
            </a:r>
            <a:r>
              <a:rPr lang="en-US" altLang="en-US" sz="2400" dirty="0">
                <a:effectLst/>
              </a:rPr>
              <a:t>diagnostic (41%), classification (41%) and presurgical (55%)]</a:t>
            </a:r>
          </a:p>
          <a:p>
            <a:pPr>
              <a:lnSpc>
                <a:spcPct val="80000"/>
              </a:lnSpc>
            </a:pPr>
            <a:endParaRPr lang="en-US" altLang="en-US" sz="2800" dirty="0">
              <a:effectLst/>
            </a:endParaRPr>
          </a:p>
          <a:p>
            <a:pPr>
              <a:lnSpc>
                <a:spcPct val="80000"/>
              </a:lnSpc>
            </a:pPr>
            <a:r>
              <a:rPr lang="en-US" altLang="en-US" sz="2800" dirty="0"/>
              <a:t>D</a:t>
            </a:r>
            <a:r>
              <a:rPr lang="en-US" altLang="en-US" sz="2800" dirty="0">
                <a:effectLst/>
              </a:rPr>
              <a:t>uration of successful LTM significantly longer in the presurgical group (mean: 3.5 days) vs. diagnostic and classification groups (2.4 and 2.3 days, respectively) </a:t>
            </a:r>
          </a:p>
        </p:txBody>
      </p:sp>
      <p:sp>
        <p:nvSpPr>
          <p:cNvPr id="19460" name="Text Box 4"/>
          <p:cNvSpPr txBox="1">
            <a:spLocks noChangeArrowheads="1"/>
          </p:cNvSpPr>
          <p:nvPr/>
        </p:nvSpPr>
        <p:spPr bwMode="auto">
          <a:xfrm>
            <a:off x="152400" y="6400800"/>
            <a:ext cx="2757422"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0000"/>
              <a:buFont typeface="Wingdings" pitchFamily="2" charset="2"/>
              <a:buChar char="n"/>
              <a:defRPr sz="3200">
                <a:solidFill>
                  <a:schemeClr val="tx1"/>
                </a:solidFill>
                <a:latin typeface="Verdana" pitchFamily="34" charset="0"/>
                <a:cs typeface="Arial" pitchFamily="34" charset="0"/>
              </a:defRPr>
            </a:lvl1pPr>
            <a:lvl2pPr marL="742950" indent="-285750" eaLnBrk="0" hangingPunct="0">
              <a:spcBef>
                <a:spcPct val="20000"/>
              </a:spcBef>
              <a:buClr>
                <a:schemeClr val="tx1"/>
              </a:buClr>
              <a:buChar char="•"/>
              <a:defRPr sz="2800">
                <a:solidFill>
                  <a:schemeClr val="tx1"/>
                </a:solidFill>
                <a:latin typeface="Verdana" pitchFamily="34" charset="0"/>
                <a:cs typeface="Arial" pitchFamily="34" charset="0"/>
              </a:defRPr>
            </a:lvl2pPr>
            <a:lvl3pPr marL="1143000" indent="-228600" eaLnBrk="0" hangingPunct="0">
              <a:spcBef>
                <a:spcPct val="20000"/>
              </a:spcBef>
              <a:buClr>
                <a:schemeClr val="accent2"/>
              </a:buClr>
              <a:buSzPct val="60000"/>
              <a:buFont typeface="Wingdings" pitchFamily="2" charset="2"/>
              <a:buChar char="n"/>
              <a:defRPr sz="2400">
                <a:solidFill>
                  <a:schemeClr val="tx1"/>
                </a:solidFill>
                <a:latin typeface="Verdana" pitchFamily="34" charset="0"/>
                <a:cs typeface="Arial" pitchFamily="34" charset="0"/>
              </a:defRPr>
            </a:lvl3pPr>
            <a:lvl4pPr marL="1600200" indent="-228600" eaLnBrk="0" hangingPunct="0">
              <a:spcBef>
                <a:spcPct val="20000"/>
              </a:spcBef>
              <a:buClr>
                <a:schemeClr val="tx2"/>
              </a:buClr>
              <a:buChar char="•"/>
              <a:defRPr sz="2000">
                <a:solidFill>
                  <a:schemeClr val="tx1"/>
                </a:solidFill>
                <a:latin typeface="Verdana" pitchFamily="34" charset="0"/>
                <a:cs typeface="Arial"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cs typeface="Arial"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cs typeface="Arial" pitchFamily="34" charset="0"/>
              </a:defRPr>
            </a:lvl9pPr>
          </a:lstStyle>
          <a:p>
            <a:pPr>
              <a:lnSpc>
                <a:spcPct val="80000"/>
              </a:lnSpc>
              <a:buNone/>
            </a:pPr>
            <a:r>
              <a:rPr lang="en-US" altLang="en-US" sz="1400" dirty="0" err="1">
                <a:latin typeface="+mn-lt"/>
              </a:rPr>
              <a:t>Alving</a:t>
            </a:r>
            <a:r>
              <a:rPr lang="en-US" altLang="en-US" sz="1400" dirty="0">
                <a:latin typeface="+mn-lt"/>
              </a:rPr>
              <a:t> and </a:t>
            </a:r>
            <a:r>
              <a:rPr lang="en-US" altLang="en-US" sz="1400" dirty="0" err="1">
                <a:latin typeface="+mn-lt"/>
              </a:rPr>
              <a:t>Beniczky</a:t>
            </a:r>
            <a:r>
              <a:rPr lang="en-US" altLang="en-US" sz="1400" dirty="0">
                <a:latin typeface="+mn-lt"/>
              </a:rPr>
              <a:t>, Seizure, 2009</a:t>
            </a:r>
          </a:p>
        </p:txBody>
      </p:sp>
      <p:sp>
        <p:nvSpPr>
          <p:cNvPr id="5" name="TextBox 4"/>
          <p:cNvSpPr txBox="1">
            <a:spLocks noChangeArrowheads="1"/>
          </p:cNvSpPr>
          <p:nvPr/>
        </p:nvSpPr>
        <p:spPr bwMode="auto">
          <a:xfrm>
            <a:off x="6781800" y="6400800"/>
            <a:ext cx="2201863" cy="307777"/>
          </a:xfrm>
          <a:prstGeom prst="rect">
            <a:avLst/>
          </a:prstGeom>
          <a:noFill/>
          <a:ln w="9525">
            <a:noFill/>
            <a:miter lim="800000"/>
            <a:headEnd/>
            <a:tailEnd/>
          </a:ln>
        </p:spPr>
        <p:txBody>
          <a:bodyPr wrap="square">
            <a:spAutoFit/>
          </a:bodyPr>
          <a:lstStyle/>
          <a:p>
            <a:pPr eaLnBrk="0" hangingPunct="0"/>
            <a:r>
              <a:rPr lang="en-US" sz="1400" dirty="0">
                <a:solidFill>
                  <a:schemeClr val="tx1"/>
                </a:solidFill>
              </a:rPr>
              <a:t>courtesy of Dr. Abou-Khalil</a:t>
            </a:r>
          </a:p>
        </p:txBody>
      </p:sp>
    </p:spTree>
    <p:extLst>
      <p:ext uri="{BB962C8B-B14F-4D97-AF65-F5344CB8AC3E}">
        <p14:creationId xmlns:p14="http://schemas.microsoft.com/office/powerpoint/2010/main" val="301684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lnSpcReduction="10000"/>
          </a:bodyPr>
          <a:lstStyle/>
          <a:p>
            <a:pPr marL="0" indent="0">
              <a:buNone/>
            </a:pPr>
            <a:endParaRPr lang="en-US" dirty="0"/>
          </a:p>
          <a:p>
            <a:pPr marL="0" indent="0">
              <a:buNone/>
            </a:pPr>
            <a:r>
              <a:rPr lang="en-US" dirty="0"/>
              <a:t>What is the typical diagnostic yield (chance of capturing a patient’s typical events) during epilepsy monitoring unit (EMU) admission?</a:t>
            </a:r>
          </a:p>
          <a:p>
            <a:pPr marL="0" indent="0">
              <a:buNone/>
            </a:pPr>
            <a:endParaRPr lang="en-US" dirty="0"/>
          </a:p>
          <a:p>
            <a:pPr marL="514350" lvl="0" indent="-514350">
              <a:buFont typeface="+mj-lt"/>
              <a:buAutoNum type="alphaUcPeriod"/>
            </a:pPr>
            <a:r>
              <a:rPr lang="en-US" dirty="0"/>
              <a:t>20-25%</a:t>
            </a:r>
          </a:p>
          <a:p>
            <a:pPr marL="514350" lvl="0" indent="-514350">
              <a:buFont typeface="+mj-lt"/>
              <a:buAutoNum type="alphaUcPeriod"/>
            </a:pPr>
            <a:r>
              <a:rPr lang="en-US" dirty="0"/>
              <a:t>40-45%</a:t>
            </a:r>
          </a:p>
          <a:p>
            <a:pPr marL="514350" lvl="0" indent="-514350">
              <a:buFont typeface="+mj-lt"/>
              <a:buAutoNum type="alphaUcPeriod"/>
            </a:pPr>
            <a:r>
              <a:rPr lang="en-US" dirty="0"/>
              <a:t>60-65%</a:t>
            </a:r>
          </a:p>
          <a:p>
            <a:pPr marL="514350" lvl="0" indent="-514350">
              <a:buFont typeface="+mj-lt"/>
              <a:buAutoNum type="alphaUcPeriod"/>
            </a:pPr>
            <a:r>
              <a:rPr lang="en-US" dirty="0"/>
              <a:t>80-85%</a:t>
            </a:r>
          </a:p>
          <a:p>
            <a:pPr marL="514350" lvl="0" indent="-514350">
              <a:buFont typeface="+mj-lt"/>
              <a:buAutoNum type="alphaUcPeriod"/>
            </a:pPr>
            <a:r>
              <a:rPr lang="en-US" dirty="0"/>
              <a:t>90-95%</a:t>
            </a:r>
          </a:p>
        </p:txBody>
      </p:sp>
    </p:spTree>
    <p:extLst>
      <p:ext uri="{BB962C8B-B14F-4D97-AF65-F5344CB8AC3E}">
        <p14:creationId xmlns:p14="http://schemas.microsoft.com/office/powerpoint/2010/main" val="92607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6" end="6"/>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Non-diagnostic EMU studies</a:t>
            </a:r>
          </a:p>
        </p:txBody>
      </p:sp>
      <p:sp>
        <p:nvSpPr>
          <p:cNvPr id="3" name="Content Placeholder 2"/>
          <p:cNvSpPr>
            <a:spLocks noGrp="1"/>
          </p:cNvSpPr>
          <p:nvPr>
            <p:ph idx="1"/>
          </p:nvPr>
        </p:nvSpPr>
        <p:spPr/>
        <p:txBody>
          <a:bodyPr>
            <a:normAutofit fontScale="92500" lnSpcReduction="10000"/>
          </a:bodyPr>
          <a:lstStyle/>
          <a:p>
            <a:r>
              <a:rPr lang="en-US" dirty="0"/>
              <a:t>Diagnostic yield of 1</a:t>
            </a:r>
            <a:r>
              <a:rPr lang="en-US" baseline="30000" dirty="0"/>
              <a:t>st</a:t>
            </a:r>
            <a:r>
              <a:rPr lang="en-US" dirty="0"/>
              <a:t> EMU study:  82-85%</a:t>
            </a:r>
          </a:p>
          <a:p>
            <a:endParaRPr lang="en-US" dirty="0"/>
          </a:p>
          <a:p>
            <a:r>
              <a:rPr lang="en-US" dirty="0"/>
              <a:t>Diagnostic yield of 2</a:t>
            </a:r>
            <a:r>
              <a:rPr lang="en-US" baseline="30000" dirty="0"/>
              <a:t>nd</a:t>
            </a:r>
            <a:r>
              <a:rPr lang="en-US" dirty="0"/>
              <a:t> EMU study:  42-53%</a:t>
            </a:r>
          </a:p>
          <a:p>
            <a:endParaRPr lang="en-US" dirty="0"/>
          </a:p>
          <a:p>
            <a:r>
              <a:rPr lang="en-US" dirty="0"/>
              <a:t>Factors associated with non-diagnostic study:</a:t>
            </a:r>
          </a:p>
          <a:p>
            <a:pPr lvl="1"/>
            <a:r>
              <a:rPr lang="en-US" dirty="0"/>
              <a:t>younger age (in adults)</a:t>
            </a:r>
          </a:p>
          <a:p>
            <a:pPr lvl="1"/>
            <a:r>
              <a:rPr lang="en-US" dirty="0"/>
              <a:t>longer duration of monitoring</a:t>
            </a:r>
          </a:p>
          <a:p>
            <a:pPr lvl="1"/>
            <a:r>
              <a:rPr lang="en-US" dirty="0"/>
              <a:t>normal outpatient EEG </a:t>
            </a:r>
          </a:p>
          <a:p>
            <a:pPr lvl="1"/>
            <a:r>
              <a:rPr lang="en-US" dirty="0"/>
              <a:t>absence of epilepsy risk factors</a:t>
            </a:r>
          </a:p>
        </p:txBody>
      </p:sp>
      <p:sp>
        <p:nvSpPr>
          <p:cNvPr id="4" name="TextBox 3"/>
          <p:cNvSpPr txBox="1">
            <a:spLocks noChangeArrowheads="1"/>
          </p:cNvSpPr>
          <p:nvPr/>
        </p:nvSpPr>
        <p:spPr bwMode="auto">
          <a:xfrm>
            <a:off x="160337" y="6258580"/>
            <a:ext cx="5173663" cy="523220"/>
          </a:xfrm>
          <a:prstGeom prst="rect">
            <a:avLst/>
          </a:prstGeom>
          <a:noFill/>
          <a:ln w="9525">
            <a:noFill/>
            <a:miter lim="800000"/>
            <a:headEnd/>
            <a:tailEnd/>
          </a:ln>
        </p:spPr>
        <p:txBody>
          <a:bodyPr wrap="square">
            <a:spAutoFit/>
          </a:bodyPr>
          <a:lstStyle/>
          <a:p>
            <a:pPr eaLnBrk="0" hangingPunct="0"/>
            <a:r>
              <a:rPr lang="en-US" sz="1400" dirty="0" err="1">
                <a:solidFill>
                  <a:schemeClr val="tx1"/>
                </a:solidFill>
              </a:rPr>
              <a:t>Elgavish</a:t>
            </a:r>
            <a:r>
              <a:rPr lang="en-US" sz="1400" dirty="0">
                <a:solidFill>
                  <a:schemeClr val="tx1"/>
                </a:solidFill>
              </a:rPr>
              <a:t> and </a:t>
            </a:r>
            <a:r>
              <a:rPr lang="en-US" sz="1400" dirty="0" err="1">
                <a:solidFill>
                  <a:schemeClr val="tx1"/>
                </a:solidFill>
              </a:rPr>
              <a:t>Cabaniss</a:t>
            </a:r>
            <a:r>
              <a:rPr lang="en-US" sz="1400" dirty="0">
                <a:solidFill>
                  <a:schemeClr val="tx1"/>
                </a:solidFill>
              </a:rPr>
              <a:t>, J </a:t>
            </a:r>
            <a:r>
              <a:rPr lang="en-US" sz="1400" dirty="0" err="1">
                <a:solidFill>
                  <a:schemeClr val="tx1"/>
                </a:solidFill>
              </a:rPr>
              <a:t>Clin</a:t>
            </a:r>
            <a:r>
              <a:rPr lang="en-US" sz="1400" dirty="0">
                <a:solidFill>
                  <a:schemeClr val="tx1"/>
                </a:solidFill>
              </a:rPr>
              <a:t> </a:t>
            </a:r>
            <a:r>
              <a:rPr lang="en-US" sz="1400" dirty="0" err="1">
                <a:solidFill>
                  <a:schemeClr val="tx1"/>
                </a:solidFill>
              </a:rPr>
              <a:t>Neurophysio</a:t>
            </a:r>
            <a:r>
              <a:rPr lang="en-US" sz="1400" dirty="0" err="1"/>
              <a:t>l</a:t>
            </a:r>
            <a:r>
              <a:rPr lang="en-US" sz="1400" dirty="0"/>
              <a:t>, 2011:  ~3600 patients</a:t>
            </a:r>
          </a:p>
          <a:p>
            <a:pPr eaLnBrk="0" hangingPunct="0"/>
            <a:r>
              <a:rPr lang="en-US" sz="1400" dirty="0">
                <a:solidFill>
                  <a:schemeClr val="tx1"/>
                </a:solidFill>
              </a:rPr>
              <a:t>Robinson et al, Epil</a:t>
            </a:r>
            <a:r>
              <a:rPr lang="en-US" sz="1400" dirty="0"/>
              <a:t>epsy and Behavior, 2011:  ~2400 patients</a:t>
            </a:r>
            <a:endParaRPr lang="en-US" sz="1400" dirty="0">
              <a:solidFill>
                <a:schemeClr val="tx1"/>
              </a:solidFill>
            </a:endParaRPr>
          </a:p>
        </p:txBody>
      </p:sp>
    </p:spTree>
    <p:extLst>
      <p:ext uri="{BB962C8B-B14F-4D97-AF65-F5344CB8AC3E}">
        <p14:creationId xmlns:p14="http://schemas.microsoft.com/office/powerpoint/2010/main" val="27552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Co-existent epilepsy and PNES</a:t>
            </a:r>
          </a:p>
        </p:txBody>
      </p:sp>
      <p:sp>
        <p:nvSpPr>
          <p:cNvPr id="3" name="Content Placeholder 2"/>
          <p:cNvSpPr>
            <a:spLocks noGrp="1"/>
          </p:cNvSpPr>
          <p:nvPr>
            <p:ph idx="1"/>
          </p:nvPr>
        </p:nvSpPr>
        <p:spPr/>
        <p:txBody>
          <a:bodyPr>
            <a:normAutofit/>
          </a:bodyPr>
          <a:lstStyle/>
          <a:p>
            <a:r>
              <a:rPr lang="en-US" dirty="0"/>
              <a:t>Occurrence has “decreased” historically</a:t>
            </a:r>
          </a:p>
          <a:p>
            <a:pPr lvl="1"/>
            <a:r>
              <a:rPr lang="en-US" dirty="0"/>
              <a:t>possibly due to wider use of video-EEG monitoring</a:t>
            </a:r>
          </a:p>
          <a:p>
            <a:pPr lvl="1"/>
            <a:r>
              <a:rPr lang="en-US" dirty="0"/>
              <a:t>estimated to be 5-15%</a:t>
            </a:r>
          </a:p>
          <a:p>
            <a:endParaRPr lang="en-US" dirty="0"/>
          </a:p>
          <a:p>
            <a:r>
              <a:rPr lang="en-US" dirty="0"/>
              <a:t>Key factors in successful monitoring</a:t>
            </a:r>
          </a:p>
          <a:p>
            <a:pPr lvl="1"/>
            <a:r>
              <a:rPr lang="en-US" dirty="0"/>
              <a:t>duration (5 days suggested as optimal*)</a:t>
            </a:r>
          </a:p>
          <a:p>
            <a:pPr lvl="1"/>
            <a:r>
              <a:rPr lang="en-US" dirty="0"/>
              <a:t>Seizure medication withdrawal</a:t>
            </a:r>
          </a:p>
          <a:p>
            <a:pPr lvl="1"/>
            <a:r>
              <a:rPr lang="en-US" dirty="0"/>
              <a:t>capture of all typical event types</a:t>
            </a:r>
          </a:p>
        </p:txBody>
      </p:sp>
      <p:sp>
        <p:nvSpPr>
          <p:cNvPr id="4" name="TextBox 3"/>
          <p:cNvSpPr txBox="1">
            <a:spLocks noChangeArrowheads="1"/>
          </p:cNvSpPr>
          <p:nvPr/>
        </p:nvSpPr>
        <p:spPr bwMode="auto">
          <a:xfrm>
            <a:off x="160337" y="6361112"/>
            <a:ext cx="3573463" cy="307777"/>
          </a:xfrm>
          <a:prstGeom prst="rect">
            <a:avLst/>
          </a:prstGeom>
          <a:noFill/>
          <a:ln w="9525">
            <a:noFill/>
            <a:miter lim="800000"/>
            <a:headEnd/>
            <a:tailEnd/>
          </a:ln>
        </p:spPr>
        <p:txBody>
          <a:bodyPr wrap="square">
            <a:spAutoFit/>
          </a:bodyPr>
          <a:lstStyle/>
          <a:p>
            <a:pPr eaLnBrk="0" hangingPunct="0"/>
            <a:r>
              <a:rPr lang="en-US" sz="1400" dirty="0">
                <a:solidFill>
                  <a:schemeClr val="tx1"/>
                </a:solidFill>
              </a:rPr>
              <a:t>*</a:t>
            </a:r>
            <a:r>
              <a:rPr lang="en-US" sz="1400" dirty="0" err="1">
                <a:solidFill>
                  <a:schemeClr val="tx1"/>
                </a:solidFill>
              </a:rPr>
              <a:t>Foong</a:t>
            </a:r>
            <a:r>
              <a:rPr lang="en-US" sz="1400" dirty="0">
                <a:solidFill>
                  <a:schemeClr val="tx1"/>
                </a:solidFill>
              </a:rPr>
              <a:t> and </a:t>
            </a:r>
            <a:r>
              <a:rPr lang="en-US" sz="1400" dirty="0" err="1">
                <a:solidFill>
                  <a:schemeClr val="tx1"/>
                </a:solidFill>
              </a:rPr>
              <a:t>Seneviratne</a:t>
            </a:r>
            <a:r>
              <a:rPr lang="en-US" sz="1400" dirty="0">
                <a:solidFill>
                  <a:schemeClr val="tx1"/>
                </a:solidFill>
              </a:rPr>
              <a:t>, J </a:t>
            </a:r>
            <a:r>
              <a:rPr lang="en-US" sz="1400" dirty="0" err="1">
                <a:solidFill>
                  <a:schemeClr val="tx1"/>
                </a:solidFill>
              </a:rPr>
              <a:t>Clin</a:t>
            </a:r>
            <a:r>
              <a:rPr lang="en-US" sz="1400" dirty="0">
                <a:solidFill>
                  <a:schemeClr val="tx1"/>
                </a:solidFill>
              </a:rPr>
              <a:t> </a:t>
            </a:r>
            <a:r>
              <a:rPr lang="en-US" sz="1400" dirty="0" err="1">
                <a:solidFill>
                  <a:schemeClr val="tx1"/>
                </a:solidFill>
              </a:rPr>
              <a:t>Neurosci</a:t>
            </a:r>
            <a:r>
              <a:rPr lang="en-US" sz="1400" dirty="0">
                <a:solidFill>
                  <a:schemeClr val="tx1"/>
                </a:solidFill>
              </a:rPr>
              <a:t>, 2016</a:t>
            </a:r>
          </a:p>
        </p:txBody>
      </p:sp>
    </p:spTree>
    <p:extLst>
      <p:ext uri="{BB962C8B-B14F-4D97-AF65-F5344CB8AC3E}">
        <p14:creationId xmlns:p14="http://schemas.microsoft.com/office/powerpoint/2010/main" val="2329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r>
              <a:rPr lang="en-US" dirty="0"/>
              <a:t>Non-convulsive seizures / status epilepticus have a typical combined incidence of 20-25% </a:t>
            </a:r>
          </a:p>
          <a:p>
            <a:endParaRPr lang="en-US" dirty="0"/>
          </a:p>
          <a:p>
            <a:r>
              <a:rPr lang="en-US" dirty="0"/>
              <a:t>May vary (8-48%) depending on the study</a:t>
            </a:r>
          </a:p>
          <a:p>
            <a:endParaRPr lang="en-US" dirty="0"/>
          </a:p>
          <a:p>
            <a:r>
              <a:rPr lang="en-US" dirty="0"/>
              <a:t>40-92% of seizures on </a:t>
            </a:r>
            <a:r>
              <a:rPr lang="en-US" dirty="0" err="1"/>
              <a:t>cEEG</a:t>
            </a:r>
            <a:r>
              <a:rPr lang="en-US" dirty="0"/>
              <a:t> are </a:t>
            </a:r>
            <a:r>
              <a:rPr lang="en-US" dirty="0" err="1"/>
              <a:t>nonconvulsive</a:t>
            </a:r>
            <a:endParaRPr lang="en-US" dirty="0"/>
          </a:p>
          <a:p>
            <a:endParaRPr lang="en-US" dirty="0"/>
          </a:p>
        </p:txBody>
      </p:sp>
      <p:sp>
        <p:nvSpPr>
          <p:cNvPr id="7"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Continuous EEG (</a:t>
            </a:r>
            <a:r>
              <a:rPr lang="en-US" dirty="0" err="1"/>
              <a:t>cEEG</a:t>
            </a:r>
            <a:r>
              <a:rPr lang="en-US" dirty="0"/>
              <a:t>) in the ICU</a:t>
            </a:r>
          </a:p>
        </p:txBody>
      </p:sp>
    </p:spTree>
    <p:extLst>
      <p:ext uri="{BB962C8B-B14F-4D97-AF65-F5344CB8AC3E}">
        <p14:creationId xmlns:p14="http://schemas.microsoft.com/office/powerpoint/2010/main" val="18504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129918"/>
            <a:ext cx="8345714" cy="820579"/>
          </a:xfrm>
        </p:spPr>
        <p:txBody>
          <a:bodyPr/>
          <a:lstStyle/>
          <a:p>
            <a:r>
              <a:rPr lang="en-US" dirty="0"/>
              <a:t>NCS/NCSE:  When to consider </a:t>
            </a:r>
            <a:r>
              <a:rPr lang="en-US" dirty="0" err="1"/>
              <a:t>cEEG</a:t>
            </a:r>
            <a:endParaRPr lang="en-US" dirty="0"/>
          </a:p>
        </p:txBody>
      </p:sp>
      <p:sp>
        <p:nvSpPr>
          <p:cNvPr id="3" name="Content Placeholder 2"/>
          <p:cNvSpPr>
            <a:spLocks noGrp="1"/>
          </p:cNvSpPr>
          <p:nvPr>
            <p:ph idx="1"/>
          </p:nvPr>
        </p:nvSpPr>
        <p:spPr>
          <a:xfrm>
            <a:off x="508001" y="1095502"/>
            <a:ext cx="8229298" cy="5232695"/>
          </a:xfrm>
        </p:spPr>
        <p:txBody>
          <a:bodyPr>
            <a:normAutofit fontScale="92500" lnSpcReduction="10000"/>
          </a:bodyPr>
          <a:lstStyle/>
          <a:p>
            <a:r>
              <a:rPr lang="en-US" dirty="0"/>
              <a:t>Altered mental status (esp. unexplained)</a:t>
            </a:r>
          </a:p>
          <a:p>
            <a:endParaRPr lang="en-US" dirty="0"/>
          </a:p>
          <a:p>
            <a:r>
              <a:rPr lang="en-US" dirty="0"/>
              <a:t>History of epilepsy or recent seizures (esp. GTCS)</a:t>
            </a:r>
          </a:p>
          <a:p>
            <a:endParaRPr lang="en-US" dirty="0"/>
          </a:p>
          <a:p>
            <a:r>
              <a:rPr lang="en-US" dirty="0"/>
              <a:t>Subtle twitching, eye deviation, nystagmus</a:t>
            </a:r>
          </a:p>
          <a:p>
            <a:endParaRPr lang="en-US" dirty="0"/>
          </a:p>
          <a:p>
            <a:r>
              <a:rPr lang="en-US" dirty="0"/>
              <a:t>Recent CNS procedure, infections, stroke, neoplasms (esp. when </a:t>
            </a:r>
            <a:r>
              <a:rPr lang="en-US" dirty="0" err="1"/>
              <a:t>pt</a:t>
            </a:r>
            <a:r>
              <a:rPr lang="en-US" dirty="0"/>
              <a:t> is worse than expected)</a:t>
            </a:r>
          </a:p>
          <a:p>
            <a:endParaRPr lang="en-US" dirty="0"/>
          </a:p>
          <a:p>
            <a:r>
              <a:rPr lang="en-US" dirty="0"/>
              <a:t>Chronic focal cortical injury</a:t>
            </a:r>
          </a:p>
          <a:p>
            <a:endParaRPr lang="en-US" dirty="0"/>
          </a:p>
          <a:p>
            <a:pPr lvl="1"/>
            <a:endParaRPr lang="en-US" dirty="0"/>
          </a:p>
          <a:p>
            <a:pPr>
              <a:buNone/>
            </a:pPr>
            <a:endParaRPr lang="en-US" dirty="0"/>
          </a:p>
        </p:txBody>
      </p:sp>
    </p:spTree>
    <p:extLst>
      <p:ext uri="{BB962C8B-B14F-4D97-AF65-F5344CB8AC3E}">
        <p14:creationId xmlns:p14="http://schemas.microsoft.com/office/powerpoint/2010/main" val="2309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Video-EEG monitoring</a:t>
            </a:r>
          </a:p>
        </p:txBody>
      </p:sp>
      <p:sp>
        <p:nvSpPr>
          <p:cNvPr id="3" name="Content Placeholder 2"/>
          <p:cNvSpPr>
            <a:spLocks noGrp="1"/>
          </p:cNvSpPr>
          <p:nvPr>
            <p:ph idx="1"/>
          </p:nvPr>
        </p:nvSpPr>
        <p:spPr/>
        <p:txBody>
          <a:bodyPr/>
          <a:lstStyle/>
          <a:p>
            <a:r>
              <a:rPr lang="en-US" dirty="0"/>
              <a:t>Diagnosis (epileptic vs. non-epileptic)</a:t>
            </a:r>
          </a:p>
          <a:p>
            <a:r>
              <a:rPr lang="en-US" dirty="0"/>
              <a:t>Interictal Epileptiform Discharges</a:t>
            </a:r>
          </a:p>
          <a:p>
            <a:r>
              <a:rPr lang="en-US" dirty="0"/>
              <a:t>Classification and Localization</a:t>
            </a:r>
          </a:p>
          <a:p>
            <a:r>
              <a:rPr lang="en-US" dirty="0"/>
              <a:t>Medication Adjustment</a:t>
            </a:r>
          </a:p>
          <a:p>
            <a:r>
              <a:rPr lang="en-US" dirty="0"/>
              <a:t>Seizure / Discharge Quantification</a:t>
            </a:r>
          </a:p>
          <a:p>
            <a:r>
              <a:rPr lang="en-US" dirty="0"/>
              <a:t>Surgical Candidacy Evaluation</a:t>
            </a:r>
          </a:p>
        </p:txBody>
      </p:sp>
    </p:spTree>
    <p:extLst>
      <p:ext uri="{BB962C8B-B14F-4D97-AF65-F5344CB8AC3E}">
        <p14:creationId xmlns:p14="http://schemas.microsoft.com/office/powerpoint/2010/main" val="7928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marL="0" indent="0">
              <a:buNone/>
            </a:pPr>
            <a:r>
              <a:rPr lang="en-US" dirty="0"/>
              <a:t>In critically ill, non-comatose patients undergoing continuous EEG monitoring, what duration of monitoring is recommended to capture a seizure in the majority (95%) of patients who will develop seizures in the ICU?</a:t>
            </a:r>
          </a:p>
          <a:p>
            <a:pPr lvl="0"/>
            <a:endParaRPr lang="en-US" dirty="0"/>
          </a:p>
          <a:p>
            <a:pPr marL="514350" lvl="0" indent="-514350">
              <a:buFont typeface="+mj-lt"/>
              <a:buAutoNum type="alphaUcPeriod"/>
            </a:pPr>
            <a:r>
              <a:rPr lang="en-US" dirty="0"/>
              <a:t>1 hour</a:t>
            </a:r>
          </a:p>
          <a:p>
            <a:pPr marL="514350" lvl="0" indent="-514350">
              <a:buFont typeface="+mj-lt"/>
              <a:buAutoNum type="alphaUcPeriod"/>
            </a:pPr>
            <a:r>
              <a:rPr lang="en-US" dirty="0"/>
              <a:t>6 hours</a:t>
            </a:r>
          </a:p>
          <a:p>
            <a:pPr marL="514350" lvl="0" indent="-514350">
              <a:buFont typeface="+mj-lt"/>
              <a:buAutoNum type="alphaUcPeriod"/>
            </a:pPr>
            <a:r>
              <a:rPr lang="en-US" dirty="0"/>
              <a:t>12 hours</a:t>
            </a:r>
          </a:p>
          <a:p>
            <a:pPr marL="514350" lvl="0" indent="-514350">
              <a:buFont typeface="+mj-lt"/>
              <a:buAutoNum type="alphaUcPeriod"/>
            </a:pPr>
            <a:r>
              <a:rPr lang="en-US" dirty="0"/>
              <a:t>24 hours</a:t>
            </a:r>
          </a:p>
          <a:p>
            <a:pPr marL="514350" lvl="0" indent="-514350">
              <a:buFont typeface="+mj-lt"/>
              <a:buAutoNum type="alphaUcPeriod"/>
            </a:pPr>
            <a:r>
              <a:rPr lang="en-US" dirty="0"/>
              <a:t>48 hours</a:t>
            </a:r>
          </a:p>
          <a:p>
            <a:endParaRPr lang="en-US" dirty="0"/>
          </a:p>
        </p:txBody>
      </p:sp>
    </p:spTree>
    <p:extLst>
      <p:ext uri="{BB962C8B-B14F-4D97-AF65-F5344CB8AC3E}">
        <p14:creationId xmlns:p14="http://schemas.microsoft.com/office/powerpoint/2010/main" val="272490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5" end="5"/>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Continuous EEG in critically ill patients</a:t>
            </a:r>
          </a:p>
        </p:txBody>
      </p:sp>
      <p:sp>
        <p:nvSpPr>
          <p:cNvPr id="5" name="Content Placeholder 4"/>
          <p:cNvSpPr>
            <a:spLocks noGrp="1"/>
          </p:cNvSpPr>
          <p:nvPr>
            <p:ph idx="1"/>
          </p:nvPr>
        </p:nvSpPr>
        <p:spPr>
          <a:xfrm>
            <a:off x="5638800" y="1175968"/>
            <a:ext cx="3505200" cy="5529632"/>
          </a:xfrm>
        </p:spPr>
        <p:txBody>
          <a:bodyPr>
            <a:normAutofit/>
          </a:bodyPr>
          <a:lstStyle/>
          <a:p>
            <a:pPr>
              <a:buNone/>
            </a:pPr>
            <a:r>
              <a:rPr lang="en-US" sz="2400" dirty="0"/>
              <a:t>	</a:t>
            </a:r>
          </a:p>
          <a:p>
            <a:pPr marL="0" lvl="2" indent="0">
              <a:buNone/>
            </a:pPr>
            <a:r>
              <a:rPr lang="en-US" dirty="0"/>
              <a:t>570 patients with altered mental status </a:t>
            </a:r>
          </a:p>
          <a:p>
            <a:pPr marL="0" indent="0">
              <a:buNone/>
            </a:pPr>
            <a:endParaRPr lang="en-US" sz="2400" dirty="0"/>
          </a:p>
          <a:p>
            <a:pPr marL="0" indent="0">
              <a:buNone/>
            </a:pPr>
            <a:r>
              <a:rPr lang="en-US" sz="2400" dirty="0"/>
              <a:t>Longer </a:t>
            </a:r>
            <a:r>
              <a:rPr lang="en-US" sz="2400" dirty="0" err="1"/>
              <a:t>cEEG</a:t>
            </a:r>
            <a:r>
              <a:rPr lang="en-US" sz="2400" dirty="0"/>
              <a:t> duration required in comatose patients</a:t>
            </a:r>
          </a:p>
          <a:p>
            <a:pPr>
              <a:buNone/>
            </a:pPr>
            <a:endParaRPr lang="en-US" sz="2400" dirty="0"/>
          </a:p>
          <a:p>
            <a:pPr>
              <a:buNone/>
            </a:pPr>
            <a:r>
              <a:rPr lang="en-US" sz="2400" dirty="0">
                <a:solidFill>
                  <a:srgbClr val="FFFF00"/>
                </a:solidFill>
              </a:rPr>
              <a:t>To capture most seizures:</a:t>
            </a:r>
          </a:p>
          <a:p>
            <a:pPr>
              <a:buNone/>
            </a:pPr>
            <a:r>
              <a:rPr lang="en-US" sz="2400" dirty="0">
                <a:solidFill>
                  <a:srgbClr val="FFFF00"/>
                </a:solidFill>
              </a:rPr>
              <a:t>	</a:t>
            </a:r>
            <a:r>
              <a:rPr lang="en-US" sz="2400" dirty="0" err="1">
                <a:solidFill>
                  <a:srgbClr val="FFFF00"/>
                </a:solidFill>
              </a:rPr>
              <a:t>Noncomatose</a:t>
            </a:r>
            <a:r>
              <a:rPr lang="en-US" sz="2400" dirty="0">
                <a:solidFill>
                  <a:srgbClr val="FFFF00"/>
                </a:solidFill>
              </a:rPr>
              <a:t> </a:t>
            </a:r>
            <a:r>
              <a:rPr lang="en-US" sz="2400" dirty="0">
                <a:solidFill>
                  <a:srgbClr val="FFFF00"/>
                </a:solidFill>
                <a:sym typeface="Wingdings" panose="05000000000000000000" pitchFamily="2" charset="2"/>
              </a:rPr>
              <a:t> 24 </a:t>
            </a:r>
            <a:r>
              <a:rPr lang="en-US" sz="2400" dirty="0" err="1">
                <a:solidFill>
                  <a:srgbClr val="FFFF00"/>
                </a:solidFill>
                <a:sym typeface="Wingdings" panose="05000000000000000000" pitchFamily="2" charset="2"/>
              </a:rPr>
              <a:t>hrs</a:t>
            </a:r>
            <a:endParaRPr lang="en-US" sz="2400" dirty="0">
              <a:solidFill>
                <a:srgbClr val="FFFF00"/>
              </a:solidFill>
              <a:sym typeface="Wingdings" panose="05000000000000000000" pitchFamily="2" charset="2"/>
            </a:endParaRPr>
          </a:p>
          <a:p>
            <a:pPr>
              <a:buNone/>
            </a:pPr>
            <a:r>
              <a:rPr lang="en-US" sz="2400" dirty="0">
                <a:solidFill>
                  <a:srgbClr val="FFFF00"/>
                </a:solidFill>
                <a:sym typeface="Wingdings" panose="05000000000000000000" pitchFamily="2" charset="2"/>
              </a:rPr>
              <a:t>	Comatose  48 </a:t>
            </a:r>
            <a:r>
              <a:rPr lang="en-US" sz="2400" dirty="0" err="1">
                <a:solidFill>
                  <a:srgbClr val="FFFF00"/>
                </a:solidFill>
                <a:sym typeface="Wingdings" panose="05000000000000000000" pitchFamily="2" charset="2"/>
              </a:rPr>
              <a:t>hrs</a:t>
            </a:r>
            <a:endParaRPr lang="en-US" sz="2400" dirty="0">
              <a:solidFill>
                <a:srgbClr val="FFFF00"/>
              </a:solidFill>
            </a:endParaRPr>
          </a:p>
        </p:txBody>
      </p:sp>
      <p:sp>
        <p:nvSpPr>
          <p:cNvPr id="8" name="Rectangle 7"/>
          <p:cNvSpPr/>
          <p:nvPr/>
        </p:nvSpPr>
        <p:spPr>
          <a:xfrm>
            <a:off x="198102" y="6397823"/>
            <a:ext cx="3383298" cy="307777"/>
          </a:xfrm>
          <a:prstGeom prst="rect">
            <a:avLst/>
          </a:prstGeom>
        </p:spPr>
        <p:txBody>
          <a:bodyPr wrap="none">
            <a:spAutoFit/>
          </a:bodyPr>
          <a:lstStyle/>
          <a:p>
            <a:r>
              <a:rPr lang="en-US" sz="1400" dirty="0" err="1"/>
              <a:t>Claassen</a:t>
            </a:r>
            <a:r>
              <a:rPr lang="en-US" sz="1400" dirty="0"/>
              <a:t> et al., Neurology 2004;62:1743–8.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97" y="1600200"/>
            <a:ext cx="525210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49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39807731"/>
              </p:ext>
            </p:extLst>
          </p:nvPr>
        </p:nvGraphicFramePr>
        <p:xfrm>
          <a:off x="152398" y="152401"/>
          <a:ext cx="8839201" cy="6400800"/>
        </p:xfrm>
        <a:graphic>
          <a:graphicData uri="http://schemas.openxmlformats.org/drawingml/2006/table">
            <a:tbl>
              <a:tblPr firstRow="1" bandRow="1">
                <a:tableStyleId>{5C22544A-7EE6-4342-B048-85BDC9FD1C3A}</a:tableStyleId>
              </a:tblPr>
              <a:tblGrid>
                <a:gridCol w="1262743">
                  <a:extLst>
                    <a:ext uri="{9D8B030D-6E8A-4147-A177-3AD203B41FA5}">
                      <a16:colId xmlns:a16="http://schemas.microsoft.com/office/drawing/2014/main" val="20000"/>
                    </a:ext>
                  </a:extLst>
                </a:gridCol>
                <a:gridCol w="1262743">
                  <a:extLst>
                    <a:ext uri="{9D8B030D-6E8A-4147-A177-3AD203B41FA5}">
                      <a16:colId xmlns:a16="http://schemas.microsoft.com/office/drawing/2014/main" val="20001"/>
                    </a:ext>
                  </a:extLst>
                </a:gridCol>
                <a:gridCol w="1262743">
                  <a:extLst>
                    <a:ext uri="{9D8B030D-6E8A-4147-A177-3AD203B41FA5}">
                      <a16:colId xmlns:a16="http://schemas.microsoft.com/office/drawing/2014/main" val="20002"/>
                    </a:ext>
                  </a:extLst>
                </a:gridCol>
                <a:gridCol w="1262743">
                  <a:extLst>
                    <a:ext uri="{9D8B030D-6E8A-4147-A177-3AD203B41FA5}">
                      <a16:colId xmlns:a16="http://schemas.microsoft.com/office/drawing/2014/main" val="20003"/>
                    </a:ext>
                  </a:extLst>
                </a:gridCol>
                <a:gridCol w="1262743">
                  <a:extLst>
                    <a:ext uri="{9D8B030D-6E8A-4147-A177-3AD203B41FA5}">
                      <a16:colId xmlns:a16="http://schemas.microsoft.com/office/drawing/2014/main" val="20004"/>
                    </a:ext>
                  </a:extLst>
                </a:gridCol>
                <a:gridCol w="1262743">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tblGrid>
              <a:tr h="757400">
                <a:tc>
                  <a:txBody>
                    <a:bodyPr/>
                    <a:lstStyle/>
                    <a:p>
                      <a:endParaRPr lang="en-US" sz="1600" dirty="0"/>
                    </a:p>
                  </a:txBody>
                  <a:tcPr/>
                </a:tc>
                <a:tc>
                  <a:txBody>
                    <a:bodyPr/>
                    <a:lstStyle/>
                    <a:p>
                      <a:pPr algn="ctr"/>
                      <a:r>
                        <a:rPr lang="en-US" sz="1600" dirty="0"/>
                        <a:t>Routine EEG</a:t>
                      </a:r>
                    </a:p>
                  </a:txBody>
                  <a:tcPr/>
                </a:tc>
                <a:tc>
                  <a:txBody>
                    <a:bodyPr/>
                    <a:lstStyle/>
                    <a:p>
                      <a:pPr algn="ctr"/>
                      <a:r>
                        <a:rPr lang="en-US" sz="1600" dirty="0"/>
                        <a:t>Extended EEG</a:t>
                      </a:r>
                    </a:p>
                  </a:txBody>
                  <a:tcPr/>
                </a:tc>
                <a:tc>
                  <a:txBody>
                    <a:bodyPr/>
                    <a:lstStyle/>
                    <a:p>
                      <a:pPr algn="ctr"/>
                      <a:r>
                        <a:rPr lang="en-US" sz="1600" dirty="0"/>
                        <a:t>Continuous</a:t>
                      </a:r>
                      <a:r>
                        <a:rPr lang="en-US" sz="1600" baseline="0" dirty="0"/>
                        <a:t> portable </a:t>
                      </a:r>
                      <a:r>
                        <a:rPr lang="en-US" sz="1600" dirty="0"/>
                        <a:t>EEG</a:t>
                      </a:r>
                    </a:p>
                  </a:txBody>
                  <a:tcPr/>
                </a:tc>
                <a:tc>
                  <a:txBody>
                    <a:bodyPr/>
                    <a:lstStyle/>
                    <a:p>
                      <a:pPr algn="ctr"/>
                      <a:r>
                        <a:rPr lang="en-US" sz="1600" dirty="0"/>
                        <a:t>Long-term</a:t>
                      </a:r>
                      <a:r>
                        <a:rPr lang="en-US" sz="1600" baseline="0" dirty="0"/>
                        <a:t> EEG (</a:t>
                      </a:r>
                      <a:r>
                        <a:rPr lang="en-US" sz="1600" dirty="0"/>
                        <a:t>EMU)</a:t>
                      </a:r>
                    </a:p>
                  </a:txBody>
                  <a:tcPr/>
                </a:tc>
                <a:tc>
                  <a:txBody>
                    <a:bodyPr/>
                    <a:lstStyle/>
                    <a:p>
                      <a:pPr algn="ctr"/>
                      <a:r>
                        <a:rPr lang="en-US" sz="1600" dirty="0"/>
                        <a:t>Ambulatory EEG</a:t>
                      </a:r>
                    </a:p>
                  </a:txBody>
                  <a:tcPr/>
                </a:tc>
                <a:tc>
                  <a:txBody>
                    <a:bodyPr/>
                    <a:lstStyle/>
                    <a:p>
                      <a:pPr algn="ctr"/>
                      <a:r>
                        <a:rPr lang="en-US" sz="1600" dirty="0"/>
                        <a:t>Home </a:t>
                      </a:r>
                      <a:r>
                        <a:rPr lang="en-US" sz="1600" dirty="0" err="1"/>
                        <a:t>vEEG</a:t>
                      </a:r>
                      <a:endParaRPr lang="en-US" sz="1600" dirty="0"/>
                    </a:p>
                  </a:txBody>
                  <a:tcPr/>
                </a:tc>
                <a:extLst>
                  <a:ext uri="{0D108BD9-81ED-4DB2-BD59-A6C34878D82A}">
                    <a16:rowId xmlns:a16="http://schemas.microsoft.com/office/drawing/2014/main" val="10000"/>
                  </a:ext>
                </a:extLst>
              </a:tr>
              <a:tr h="365760">
                <a:tc>
                  <a:txBody>
                    <a:bodyPr/>
                    <a:lstStyle/>
                    <a:p>
                      <a:r>
                        <a:rPr lang="en-US" sz="1600" dirty="0"/>
                        <a:t>Availability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1"/>
                  </a:ext>
                </a:extLst>
              </a:tr>
              <a:tr h="365760">
                <a:tc>
                  <a:txBody>
                    <a:bodyPr/>
                    <a:lstStyle/>
                    <a:p>
                      <a:r>
                        <a:rPr lang="en-US" sz="1600" dirty="0"/>
                        <a:t>Duration</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2"/>
                  </a:ext>
                </a:extLst>
              </a:tr>
              <a:tr h="365760">
                <a:tc>
                  <a:txBody>
                    <a:bodyPr/>
                    <a:lstStyle/>
                    <a:p>
                      <a:r>
                        <a:rPr lang="en-US" sz="1600" dirty="0"/>
                        <a:t>Video</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3"/>
                  </a:ext>
                </a:extLst>
              </a:tr>
              <a:tr h="365760">
                <a:tc>
                  <a:txBody>
                    <a:bodyPr/>
                    <a:lstStyle/>
                    <a:p>
                      <a:r>
                        <a:rPr lang="en-US" sz="1600"/>
                        <a:t>Ictal EEG</a:t>
                      </a:r>
                      <a:endParaRPr lang="en-US" sz="16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4"/>
                  </a:ext>
                </a:extLst>
              </a:tr>
              <a:tr h="365760">
                <a:tc>
                  <a:txBody>
                    <a:bodyPr/>
                    <a:lstStyle/>
                    <a:p>
                      <a:r>
                        <a:rPr lang="en-US" sz="1600" dirty="0"/>
                        <a:t>Examination</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5"/>
                  </a:ext>
                </a:extLst>
              </a:tr>
              <a:tr h="365760">
                <a:tc>
                  <a:txBody>
                    <a:bodyPr/>
                    <a:lstStyle/>
                    <a:p>
                      <a:r>
                        <a:rPr lang="en-US" sz="1600" dirty="0"/>
                        <a:t>EEG</a:t>
                      </a:r>
                      <a:r>
                        <a:rPr lang="en-US" sz="1600" baseline="0" dirty="0"/>
                        <a:t> quality</a:t>
                      </a:r>
                      <a:endParaRPr lang="en-US" sz="16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6"/>
                  </a:ext>
                </a:extLst>
              </a:tr>
              <a:tr h="365760">
                <a:tc>
                  <a:txBody>
                    <a:bodyPr/>
                    <a:lstStyle/>
                    <a:p>
                      <a:r>
                        <a:rPr lang="en-US" sz="1600" dirty="0"/>
                        <a:t>Surgery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7"/>
                  </a:ext>
                </a:extLst>
              </a:tr>
              <a:tr h="365760">
                <a:tc>
                  <a:txBody>
                    <a:bodyPr/>
                    <a:lstStyle/>
                    <a:p>
                      <a:r>
                        <a:rPr lang="en-US" sz="1200" dirty="0"/>
                        <a:t>Natural</a:t>
                      </a:r>
                      <a:r>
                        <a:rPr lang="en-US" sz="1200" baseline="0" dirty="0"/>
                        <a:t> environment</a:t>
                      </a:r>
                      <a:endParaRPr lang="en-US" sz="12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8"/>
                  </a:ext>
                </a:extLst>
              </a:tr>
              <a:tr h="365760">
                <a:tc>
                  <a:txBody>
                    <a:bodyPr/>
                    <a:lstStyle/>
                    <a:p>
                      <a:r>
                        <a:rPr lang="en-US" sz="1600" dirty="0"/>
                        <a:t>Acute</a:t>
                      </a:r>
                      <a:r>
                        <a:rPr lang="en-US" sz="1600" baseline="0" dirty="0"/>
                        <a:t> use</a:t>
                      </a:r>
                      <a:endParaRPr lang="en-US" sz="16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9"/>
                  </a:ext>
                </a:extLst>
              </a:tr>
              <a:tr h="365760">
                <a:tc>
                  <a:txBody>
                    <a:bodyPr/>
                    <a:lstStyle/>
                    <a:p>
                      <a:r>
                        <a:rPr lang="en-US" sz="1600" dirty="0"/>
                        <a:t>Med change</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0"/>
                  </a:ext>
                </a:extLst>
              </a:tr>
              <a:tr h="365760">
                <a:tc>
                  <a:txBody>
                    <a:bodyPr/>
                    <a:lstStyle/>
                    <a:p>
                      <a:r>
                        <a:rPr lang="en-US" sz="1600" dirty="0" err="1"/>
                        <a:t>Hx</a:t>
                      </a:r>
                      <a:r>
                        <a:rPr lang="en-US" sz="1600" dirty="0"/>
                        <a:t> correlate</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1"/>
                  </a:ext>
                </a:extLst>
              </a:tr>
              <a:tr h="365760">
                <a:tc>
                  <a:txBody>
                    <a:bodyPr/>
                    <a:lstStyle/>
                    <a:p>
                      <a:r>
                        <a:rPr lang="en-US" sz="1600" dirty="0"/>
                        <a:t>Quantify</a:t>
                      </a:r>
                      <a:r>
                        <a:rPr lang="en-US" sz="1600" baseline="0" dirty="0"/>
                        <a:t> </a:t>
                      </a:r>
                      <a:r>
                        <a:rPr lang="en-US" sz="1600" baseline="0" dirty="0" err="1"/>
                        <a:t>sz</a:t>
                      </a:r>
                      <a:endParaRPr lang="en-US" sz="16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2"/>
                  </a:ext>
                </a:extLst>
              </a:tr>
              <a:tr h="365760">
                <a:tc>
                  <a:txBody>
                    <a:bodyPr/>
                    <a:lstStyle/>
                    <a:p>
                      <a:r>
                        <a:rPr lang="en-US" sz="1600" dirty="0"/>
                        <a:t>Sleep</a:t>
                      </a:r>
                      <a:r>
                        <a:rPr lang="en-US" sz="1600" baseline="0" dirty="0"/>
                        <a:t> EEG</a:t>
                      </a:r>
                      <a:endParaRPr lang="en-US" sz="1600" dirty="0"/>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3"/>
                  </a:ext>
                </a:extLst>
              </a:tr>
              <a:tr h="365760">
                <a:tc>
                  <a:txBody>
                    <a:bodyPr/>
                    <a:lstStyle/>
                    <a:p>
                      <a:r>
                        <a:rPr lang="en-US" sz="1600" dirty="0"/>
                        <a:t>HV/Photic</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4"/>
                  </a:ext>
                </a:extLst>
              </a:tr>
              <a:tr h="365760">
                <a:tc>
                  <a:txBody>
                    <a:bodyPr/>
                    <a:lstStyle/>
                    <a:p>
                      <a:r>
                        <a:rPr lang="en-US" sz="1600" dirty="0"/>
                        <a:t>Affordability</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15"/>
                  </a:ext>
                </a:extLst>
              </a:tr>
            </a:tbl>
          </a:graphicData>
        </a:graphic>
      </p:graphicFrame>
      <p:sp>
        <p:nvSpPr>
          <p:cNvPr id="5" name="Oval 4"/>
          <p:cNvSpPr/>
          <p:nvPr/>
        </p:nvSpPr>
        <p:spPr>
          <a:xfrm>
            <a:off x="5681135" y="6206065"/>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42667" y="1735666"/>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51134" y="355599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42667" y="2827864"/>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158068" y="990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96533" y="990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81135" y="999067"/>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89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066800"/>
          </a:xfrm>
        </p:spPr>
        <p:txBody>
          <a:bodyPr/>
          <a:lstStyle/>
          <a:p>
            <a:pPr eaLnBrk="1" hangingPunct="1"/>
            <a:r>
              <a:rPr lang="en-US" altLang="en-US" sz="3600" dirty="0"/>
              <a:t>References</a:t>
            </a:r>
            <a:endParaRPr lang="en-US" altLang="en-US" dirty="0"/>
          </a:p>
        </p:txBody>
      </p:sp>
      <p:sp>
        <p:nvSpPr>
          <p:cNvPr id="16387" name="Rectangle 3"/>
          <p:cNvSpPr>
            <a:spLocks noGrp="1" noChangeArrowheads="1"/>
          </p:cNvSpPr>
          <p:nvPr>
            <p:ph type="body" idx="1"/>
          </p:nvPr>
        </p:nvSpPr>
        <p:spPr>
          <a:xfrm>
            <a:off x="457200" y="762000"/>
            <a:ext cx="8229600" cy="5791200"/>
          </a:xfrm>
        </p:spPr>
        <p:txBody>
          <a:bodyPr>
            <a:normAutofit fontScale="92500"/>
          </a:bodyPr>
          <a:lstStyle/>
          <a:p>
            <a:pPr>
              <a:lnSpc>
                <a:spcPct val="120000"/>
              </a:lnSpc>
              <a:buNone/>
            </a:pPr>
            <a:r>
              <a:rPr lang="en-US" sz="1000" dirty="0" err="1"/>
              <a:t>Alving</a:t>
            </a:r>
            <a:r>
              <a:rPr lang="en-US" sz="1000" dirty="0"/>
              <a:t> J, </a:t>
            </a:r>
            <a:r>
              <a:rPr lang="en-US" sz="1000" dirty="0" err="1"/>
              <a:t>Beniczky</a:t>
            </a:r>
            <a:r>
              <a:rPr lang="en-US" sz="1000" dirty="0"/>
              <a:t> S. Diagnostic usefulness and duration of the inpatient long-term video-EEG monitoring: findings in patients extensively investigated before the monitoring. Seizure. 2009 Sep;18(7):470-3. </a:t>
            </a:r>
            <a:r>
              <a:rPr lang="en-US" sz="1000" dirty="0" err="1"/>
              <a:t>doi</a:t>
            </a:r>
            <a:r>
              <a:rPr lang="en-US" sz="1000" dirty="0"/>
              <a:t>: 10.1016/j.seizure.2009.04.005. </a:t>
            </a:r>
            <a:r>
              <a:rPr lang="en-US" sz="1000" dirty="0" err="1"/>
              <a:t>Epub</a:t>
            </a:r>
            <a:r>
              <a:rPr lang="en-US" sz="1000" dirty="0"/>
              <a:t> 2009 May 9. PubMed PMID: 19428271</a:t>
            </a:r>
          </a:p>
          <a:p>
            <a:pPr>
              <a:lnSpc>
                <a:spcPct val="120000"/>
              </a:lnSpc>
              <a:buNone/>
            </a:pPr>
            <a:r>
              <a:rPr lang="en-US" sz="1000" dirty="0"/>
              <a:t>Arain AM, Song Y, Bangalore-Vittal N, Ali S, </a:t>
            </a:r>
            <a:r>
              <a:rPr lang="en-US" sz="1000" dirty="0" err="1"/>
              <a:t>Jabeen</a:t>
            </a:r>
            <a:r>
              <a:rPr lang="en-US" sz="1000" dirty="0"/>
              <a:t> S, Azar NJ. Long term video/EEG prevents unnecessary </a:t>
            </a:r>
            <a:r>
              <a:rPr lang="en-US" sz="1000" dirty="0" err="1"/>
              <a:t>vagus</a:t>
            </a:r>
            <a:r>
              <a:rPr lang="en-US" sz="1000" dirty="0"/>
              <a:t> nerve stimulator implantation in patients with psychogenic </a:t>
            </a:r>
            <a:r>
              <a:rPr lang="en-US" sz="1000" dirty="0" err="1"/>
              <a:t>nonepileptic</a:t>
            </a:r>
            <a:r>
              <a:rPr lang="en-US" sz="1000" dirty="0"/>
              <a:t> seizures. Epilepsy </a:t>
            </a:r>
            <a:r>
              <a:rPr lang="en-US" sz="1000" dirty="0" err="1"/>
              <a:t>Behav</a:t>
            </a:r>
            <a:r>
              <a:rPr lang="en-US" sz="1000" dirty="0"/>
              <a:t>. 2011 Aug;21(4):364-6.</a:t>
            </a:r>
          </a:p>
          <a:p>
            <a:pPr>
              <a:lnSpc>
                <a:spcPct val="120000"/>
              </a:lnSpc>
              <a:buNone/>
            </a:pPr>
            <a:r>
              <a:rPr lang="en-US" sz="1000" dirty="0" err="1"/>
              <a:t>Cascino</a:t>
            </a:r>
            <a:r>
              <a:rPr lang="en-US" sz="1000" dirty="0"/>
              <a:t> GD. Video-EEG monitoring in adults. </a:t>
            </a:r>
            <a:r>
              <a:rPr lang="en-US" sz="1000" dirty="0" err="1"/>
              <a:t>Epilepsia</a:t>
            </a:r>
            <a:r>
              <a:rPr lang="en-US" sz="1000" dirty="0"/>
              <a:t>. 2002;43 </a:t>
            </a:r>
            <a:r>
              <a:rPr lang="en-US" sz="1000" dirty="0" err="1"/>
              <a:t>Suppl</a:t>
            </a:r>
            <a:r>
              <a:rPr lang="en-US" sz="1000" dirty="0"/>
              <a:t> 3:80-93. Review. PubMed PMID: 12060010. </a:t>
            </a:r>
            <a:endParaRPr lang="en-US" altLang="en-US" sz="1000" dirty="0"/>
          </a:p>
          <a:p>
            <a:pPr>
              <a:lnSpc>
                <a:spcPct val="120000"/>
              </a:lnSpc>
              <a:buNone/>
            </a:pPr>
            <a:r>
              <a:rPr lang="en-US" sz="1000" dirty="0"/>
              <a:t>Chen Z, Brodie MJ, </a:t>
            </a:r>
            <a:r>
              <a:rPr lang="en-US" sz="1000" dirty="0" err="1"/>
              <a:t>Liew</a:t>
            </a:r>
            <a:r>
              <a:rPr lang="en-US" sz="1000" dirty="0"/>
              <a:t> D, Kwan P. Treatment outcomes in patients with newly diagnosed epilepsy treated with established and new antiepileptic drugs: a 30-year longitudinal cohort study. JAMA neurology. 2018 Mar 1;75(3):279-86.</a:t>
            </a:r>
          </a:p>
          <a:p>
            <a:pPr>
              <a:lnSpc>
                <a:spcPct val="120000"/>
              </a:lnSpc>
              <a:buNone/>
            </a:pPr>
            <a:r>
              <a:rPr lang="en-US" sz="1000" dirty="0"/>
              <a:t>Claassen J, Mayer SA, Kowalski RG, Emerson RG, Hirsch LJ. Detection of electrographic seizures with continuous EEG monitoring in critically ill patients. Neurology. 2004 May 25;62(10):1743-8. Review. PubMed PMID: 15159471.</a:t>
            </a:r>
          </a:p>
          <a:p>
            <a:pPr>
              <a:lnSpc>
                <a:spcPct val="120000"/>
              </a:lnSpc>
              <a:buNone/>
            </a:pPr>
            <a:r>
              <a:rPr lang="en-US" altLang="en-US" sz="1000" dirty="0" err="1"/>
              <a:t>Elgavish</a:t>
            </a:r>
            <a:r>
              <a:rPr lang="en-US" altLang="en-US" sz="1000" dirty="0"/>
              <a:t> RA, </a:t>
            </a:r>
            <a:r>
              <a:rPr lang="en-US" altLang="en-US" sz="1000" dirty="0" err="1"/>
              <a:t>Cabaniss</a:t>
            </a:r>
            <a:r>
              <a:rPr lang="en-US" altLang="en-US" sz="1000" dirty="0"/>
              <a:t> WW. What is the diagnostic value of repeating a nondiagnostic video-EEG study? J </a:t>
            </a:r>
            <a:r>
              <a:rPr lang="en-US" altLang="en-US" sz="1000" dirty="0" err="1"/>
              <a:t>Clin</a:t>
            </a:r>
            <a:r>
              <a:rPr lang="en-US" altLang="en-US" sz="1000" dirty="0"/>
              <a:t> </a:t>
            </a:r>
            <a:r>
              <a:rPr lang="en-US" altLang="en-US" sz="1000" dirty="0" err="1"/>
              <a:t>Neurophysiol</a:t>
            </a:r>
            <a:r>
              <a:rPr lang="en-US" altLang="en-US" sz="1000" dirty="0"/>
              <a:t>. 2011 Jun;28(3):311-3. </a:t>
            </a:r>
            <a:r>
              <a:rPr lang="en-US" altLang="en-US" sz="1000" dirty="0" err="1"/>
              <a:t>doi</a:t>
            </a:r>
            <a:r>
              <a:rPr lang="en-US" altLang="en-US" sz="1000" dirty="0"/>
              <a:t>: 10.1097/WNP.0b013e31821c3aa9. PubMed PMID: 21633258. </a:t>
            </a:r>
          </a:p>
          <a:p>
            <a:pPr>
              <a:lnSpc>
                <a:spcPct val="120000"/>
              </a:lnSpc>
              <a:buNone/>
            </a:pPr>
            <a:r>
              <a:rPr lang="en-US" altLang="en-US" sz="1000" dirty="0"/>
              <a:t>Faulkner HJ, </a:t>
            </a:r>
            <a:r>
              <a:rPr lang="en-US" altLang="en-US" sz="1000" dirty="0" err="1"/>
              <a:t>Arima</a:t>
            </a:r>
            <a:r>
              <a:rPr lang="en-US" altLang="en-US" sz="1000" dirty="0"/>
              <a:t> H, Mohamed A. Latency to first </a:t>
            </a:r>
            <a:r>
              <a:rPr lang="en-US" altLang="en-US" sz="1000" dirty="0" err="1"/>
              <a:t>interictal</a:t>
            </a:r>
            <a:r>
              <a:rPr lang="en-US" altLang="en-US" sz="1000" dirty="0"/>
              <a:t> epileptiform discharge in epilepsy with outpatient ambulatory EEG. </a:t>
            </a:r>
            <a:r>
              <a:rPr lang="en-US" altLang="en-US" sz="1000" dirty="0" err="1"/>
              <a:t>Clin</a:t>
            </a:r>
            <a:r>
              <a:rPr lang="en-US" altLang="en-US" sz="1000" dirty="0"/>
              <a:t> Neurophysiol.2012-123(9):1732-1735. doi:10.1016</a:t>
            </a:r>
            <a:r>
              <a:rPr lang="en-US" altLang="en-US" sz="1000"/>
              <a:t>/.clinph.2012.01.023</a:t>
            </a:r>
          </a:p>
          <a:p>
            <a:pPr>
              <a:lnSpc>
                <a:spcPct val="120000"/>
              </a:lnSpc>
              <a:buNone/>
            </a:pPr>
            <a:r>
              <a:rPr lang="en-US" altLang="en-US" sz="1000"/>
              <a:t>Foong </a:t>
            </a:r>
            <a:r>
              <a:rPr lang="en-US" altLang="en-US" sz="1000" dirty="0"/>
              <a:t>M, </a:t>
            </a:r>
            <a:r>
              <a:rPr lang="en-US" altLang="en-US" sz="1000" dirty="0" err="1"/>
              <a:t>Seneviratne</a:t>
            </a:r>
            <a:r>
              <a:rPr lang="en-US" altLang="en-US" sz="1000" dirty="0"/>
              <a:t> U. Optimal duration of video-electroencephalographic monitoring to capture seizures. J </a:t>
            </a:r>
            <a:r>
              <a:rPr lang="en-US" altLang="en-US" sz="1000" dirty="0" err="1"/>
              <a:t>Clin</a:t>
            </a:r>
            <a:r>
              <a:rPr lang="en-US" altLang="en-US" sz="1000" dirty="0"/>
              <a:t> </a:t>
            </a:r>
            <a:r>
              <a:rPr lang="en-US" altLang="en-US" sz="1000" dirty="0" err="1"/>
              <a:t>Neurosci</a:t>
            </a:r>
            <a:r>
              <a:rPr lang="en-US" altLang="en-US" sz="1000" dirty="0"/>
              <a:t>. 2016 Jun;28:55-60. </a:t>
            </a:r>
            <a:r>
              <a:rPr lang="en-US" altLang="en-US" sz="1000" dirty="0" err="1"/>
              <a:t>doi</a:t>
            </a:r>
            <a:r>
              <a:rPr lang="en-US" altLang="en-US" sz="1000" dirty="0"/>
              <a:t>: 10.1016/j.jocn.2015.10.032. </a:t>
            </a:r>
            <a:r>
              <a:rPr lang="en-US" altLang="en-US" sz="1000" dirty="0" err="1"/>
              <a:t>Epub</a:t>
            </a:r>
            <a:r>
              <a:rPr lang="en-US" altLang="en-US" sz="1000" dirty="0"/>
              <a:t> 2016 Mar 5. PubMed PMID: 26960265.</a:t>
            </a:r>
          </a:p>
          <a:p>
            <a:pPr>
              <a:lnSpc>
                <a:spcPct val="120000"/>
              </a:lnSpc>
              <a:buNone/>
            </a:pPr>
            <a:r>
              <a:rPr lang="en-US" altLang="en-US" sz="1000" dirty="0"/>
              <a:t>Khan OI, </a:t>
            </a:r>
            <a:r>
              <a:rPr lang="en-US" altLang="en-US" sz="1000" dirty="0" err="1"/>
              <a:t>Azevedo</a:t>
            </a:r>
            <a:r>
              <a:rPr lang="en-US" altLang="en-US" sz="1000" dirty="0"/>
              <a:t> CJ, </a:t>
            </a:r>
            <a:r>
              <a:rPr lang="en-US" altLang="en-US" sz="1000" dirty="0" err="1"/>
              <a:t>Hartshorn</a:t>
            </a:r>
            <a:r>
              <a:rPr lang="en-US" altLang="en-US" sz="1000" dirty="0"/>
              <a:t> AL, </a:t>
            </a:r>
            <a:r>
              <a:rPr lang="en-US" altLang="en-US" sz="1000" dirty="0" err="1"/>
              <a:t>Montanye</a:t>
            </a:r>
            <a:r>
              <a:rPr lang="en-US" altLang="en-US" sz="1000" dirty="0"/>
              <a:t> JT, Gonzalez JC, </a:t>
            </a:r>
            <a:r>
              <a:rPr lang="en-US" altLang="en-US" sz="1000" dirty="0" err="1"/>
              <a:t>Natola</a:t>
            </a:r>
            <a:r>
              <a:rPr lang="en-US" altLang="en-US" sz="1000" dirty="0"/>
              <a:t> MA, </a:t>
            </a:r>
            <a:r>
              <a:rPr lang="en-US" altLang="en-US" sz="1000" dirty="0" err="1"/>
              <a:t>Surgenor</a:t>
            </a:r>
            <a:r>
              <a:rPr lang="en-US" altLang="en-US" sz="1000" dirty="0"/>
              <a:t> SD, Morse RP, </a:t>
            </a:r>
            <a:r>
              <a:rPr lang="en-US" altLang="en-US" sz="1000" dirty="0" err="1"/>
              <a:t>Nordgren</a:t>
            </a:r>
            <a:r>
              <a:rPr lang="en-US" altLang="en-US" sz="1000" dirty="0"/>
              <a:t> RE, </a:t>
            </a:r>
            <a:r>
              <a:rPr lang="en-US" altLang="en-US" sz="1000" dirty="0" err="1"/>
              <a:t>Bujarski</a:t>
            </a:r>
            <a:r>
              <a:rPr lang="en-US" altLang="en-US" sz="1000" dirty="0"/>
              <a:t> KA, Holmes GL, Jobst BC, Scott RC, </a:t>
            </a:r>
            <a:r>
              <a:rPr lang="en-US" altLang="en-US" sz="1000" dirty="0" err="1"/>
              <a:t>Thadani</a:t>
            </a:r>
            <a:r>
              <a:rPr lang="en-US" altLang="en-US" sz="1000" dirty="0"/>
              <a:t> VM. A comparison of continuous video-EEG monitoring and 30-minute EEG in  an ICU. Epileptic </a:t>
            </a:r>
            <a:r>
              <a:rPr lang="en-US" altLang="en-US" sz="1000" dirty="0" err="1"/>
              <a:t>Disord</a:t>
            </a:r>
            <a:r>
              <a:rPr lang="en-US" altLang="en-US" sz="1000" dirty="0"/>
              <a:t>. 2014 Dec;16(4):439-48. </a:t>
            </a:r>
            <a:r>
              <a:rPr lang="en-US" altLang="en-US" sz="1000" dirty="0" err="1"/>
              <a:t>doi</a:t>
            </a:r>
            <a:r>
              <a:rPr lang="en-US" altLang="en-US" sz="1000" dirty="0"/>
              <a:t>: 10.1684/epd.2014.0715. PubMed PMID: 25498516. </a:t>
            </a:r>
          </a:p>
          <a:p>
            <a:pPr>
              <a:lnSpc>
                <a:spcPct val="120000"/>
              </a:lnSpc>
              <a:buNone/>
            </a:pPr>
            <a:r>
              <a:rPr lang="en-US" sz="1000" dirty="0"/>
              <a:t>Kwan P, Brodie MJ. Early identification of refractory epilepsy. N </a:t>
            </a:r>
            <a:r>
              <a:rPr lang="en-US" sz="1000" dirty="0" err="1"/>
              <a:t>Engl</a:t>
            </a:r>
            <a:r>
              <a:rPr lang="en-US" sz="1000" dirty="0"/>
              <a:t> J Med. 2000 Feb 3;342(5):314-9.</a:t>
            </a:r>
          </a:p>
          <a:p>
            <a:pPr>
              <a:lnSpc>
                <a:spcPct val="120000"/>
              </a:lnSpc>
              <a:buNone/>
            </a:pPr>
            <a:r>
              <a:rPr lang="en-US" sz="1000" dirty="0"/>
              <a:t>Lawley A, Evans S, </a:t>
            </a:r>
            <a:r>
              <a:rPr lang="en-US" sz="1000" dirty="0" err="1"/>
              <a:t>Manfredonia</a:t>
            </a:r>
            <a:r>
              <a:rPr lang="en-US" sz="1000" dirty="0"/>
              <a:t> F, </a:t>
            </a:r>
            <a:r>
              <a:rPr lang="en-US" sz="1000" dirty="0" err="1"/>
              <a:t>Cavanna</a:t>
            </a:r>
            <a:r>
              <a:rPr lang="en-US" sz="1000" dirty="0"/>
              <a:t> AE. The role of outpatient ambulatory electroencephalography in the diagnosis and management of adults with epilepsy or </a:t>
            </a:r>
            <a:r>
              <a:rPr lang="en-US" sz="1000" dirty="0" err="1"/>
              <a:t>nonepileptic</a:t>
            </a:r>
            <a:r>
              <a:rPr lang="en-US" sz="1000" dirty="0"/>
              <a:t> attack disorder: A systematic literature review. Epilepsy </a:t>
            </a:r>
            <a:r>
              <a:rPr lang="en-US" sz="1000" dirty="0" err="1"/>
              <a:t>Behav</a:t>
            </a:r>
            <a:r>
              <a:rPr lang="en-US" sz="1000" dirty="0"/>
              <a:t>. 2015 Dec;53:26-30. </a:t>
            </a:r>
            <a:r>
              <a:rPr lang="en-US" sz="1000" dirty="0" err="1"/>
              <a:t>doi</a:t>
            </a:r>
            <a:r>
              <a:rPr lang="en-US" sz="1000" dirty="0"/>
              <a:t>: 10.1016/j.yebeh.2015.09.032. </a:t>
            </a:r>
            <a:r>
              <a:rPr lang="en-US" sz="1000" dirty="0" err="1"/>
              <a:t>Epub</a:t>
            </a:r>
            <a:r>
              <a:rPr lang="en-US" sz="1000" dirty="0"/>
              <a:t> 2015 Oct 26. Review. PubMed PMID: 26515156.</a:t>
            </a:r>
          </a:p>
          <a:p>
            <a:pPr>
              <a:lnSpc>
                <a:spcPct val="120000"/>
              </a:lnSpc>
              <a:buNone/>
            </a:pPr>
            <a:r>
              <a:rPr lang="en-US" altLang="en-US" sz="1000" dirty="0" err="1"/>
              <a:t>Modur</a:t>
            </a:r>
            <a:r>
              <a:rPr lang="en-US" altLang="en-US" sz="1000" dirty="0"/>
              <a:t> PN, </a:t>
            </a:r>
            <a:r>
              <a:rPr lang="en-US" altLang="en-US" sz="1000" dirty="0" err="1"/>
              <a:t>Rigdon</a:t>
            </a:r>
            <a:r>
              <a:rPr lang="en-US" altLang="en-US" sz="1000" dirty="0"/>
              <a:t> B. Diagnostic yield of sequential routine EEG and extended outpatient video-EEG monitoring. </a:t>
            </a:r>
            <a:r>
              <a:rPr lang="en-US" altLang="en-US" sz="1000" dirty="0" err="1"/>
              <a:t>Clin</a:t>
            </a:r>
            <a:r>
              <a:rPr lang="en-US" altLang="en-US" sz="1000" dirty="0"/>
              <a:t> </a:t>
            </a:r>
            <a:r>
              <a:rPr lang="en-US" altLang="en-US" sz="1000" dirty="0" err="1"/>
              <a:t>Neurophysiol</a:t>
            </a:r>
            <a:r>
              <a:rPr lang="en-US" altLang="en-US" sz="1000" dirty="0"/>
              <a:t>. 2008 Jan;119(1):190-6. </a:t>
            </a:r>
            <a:r>
              <a:rPr lang="en-US" altLang="en-US" sz="1000" dirty="0" err="1"/>
              <a:t>Epub</a:t>
            </a:r>
            <a:r>
              <a:rPr lang="en-US" altLang="en-US" sz="1000" dirty="0"/>
              <a:t> 2007 Nov 26. PubMed PMID: 18042424.</a:t>
            </a:r>
          </a:p>
          <a:p>
            <a:pPr>
              <a:lnSpc>
                <a:spcPct val="120000"/>
              </a:lnSpc>
              <a:buNone/>
            </a:pPr>
            <a:r>
              <a:rPr lang="en-US" sz="1000" dirty="0"/>
              <a:t>Ney JP, van der Goes DN, </a:t>
            </a:r>
            <a:r>
              <a:rPr lang="en-US" sz="1000" dirty="0" err="1"/>
              <a:t>Nuwer</a:t>
            </a:r>
            <a:r>
              <a:rPr lang="en-US" sz="1000" dirty="0"/>
              <a:t> MR, Nelson L, </a:t>
            </a:r>
            <a:r>
              <a:rPr lang="en-US" sz="1000" dirty="0" err="1"/>
              <a:t>Eccher</a:t>
            </a:r>
            <a:r>
              <a:rPr lang="en-US" sz="1000" dirty="0"/>
              <a:t> MA. Continuous and routine EEG in intensive care: utilization and outcomes, United States 2005-2009. Neurology. 2013 Dec 3;81(23):2002-8. </a:t>
            </a:r>
            <a:r>
              <a:rPr lang="en-US" sz="1000" dirty="0" err="1"/>
              <a:t>doi</a:t>
            </a:r>
            <a:r>
              <a:rPr lang="en-US" sz="1000" dirty="0"/>
              <a:t>: 10.1212/01.wnl.0000436948.93399.2a. </a:t>
            </a:r>
            <a:r>
              <a:rPr lang="en-US" sz="1000" dirty="0" err="1"/>
              <a:t>Epub</a:t>
            </a:r>
            <a:r>
              <a:rPr lang="en-US" sz="1000" dirty="0"/>
              <a:t> 2013 Nov 1. PubMed PMID: 24186910; PubMed Central PMCID: PMC3854828. </a:t>
            </a:r>
          </a:p>
          <a:p>
            <a:pPr>
              <a:lnSpc>
                <a:spcPct val="120000"/>
              </a:lnSpc>
              <a:buNone/>
            </a:pPr>
            <a:r>
              <a:rPr lang="en-US" altLang="en-US" sz="1000" dirty="0"/>
              <a:t>Robinson AA, </a:t>
            </a:r>
            <a:r>
              <a:rPr lang="en-US" altLang="en-US" sz="1000" dirty="0" err="1"/>
              <a:t>Pitiyanuvath</a:t>
            </a:r>
            <a:r>
              <a:rPr lang="en-US" altLang="en-US" sz="1000" dirty="0"/>
              <a:t> N, Abou-Khalil BW, Wang L, Shi Y, Azar NJ. Predictors of a nondiagnostic epilepsy monitoring study and yield of repeat study. Epilepsy </a:t>
            </a:r>
            <a:r>
              <a:rPr lang="en-US" altLang="en-US" sz="1000" dirty="0" err="1"/>
              <a:t>Behav</a:t>
            </a:r>
            <a:r>
              <a:rPr lang="en-US" altLang="en-US" sz="1000" dirty="0"/>
              <a:t>. 2011 May;21(1):76-9. </a:t>
            </a:r>
            <a:r>
              <a:rPr lang="en-US" altLang="en-US" sz="1000" dirty="0" err="1"/>
              <a:t>doi</a:t>
            </a:r>
            <a:r>
              <a:rPr lang="en-US" altLang="en-US" sz="1000" dirty="0"/>
              <a:t>: 10.1016/j.yebeh.2011.03.014. </a:t>
            </a:r>
            <a:r>
              <a:rPr lang="en-US" altLang="en-US" sz="1000" dirty="0" err="1"/>
              <a:t>Epub</a:t>
            </a:r>
            <a:r>
              <a:rPr lang="en-US" altLang="en-US" sz="1000" dirty="0"/>
              <a:t> 2011 Apr 19. PubMed PMID: 21507729.</a:t>
            </a:r>
          </a:p>
          <a:p>
            <a:pPr>
              <a:lnSpc>
                <a:spcPct val="120000"/>
              </a:lnSpc>
              <a:buNone/>
            </a:pPr>
            <a:r>
              <a:rPr lang="en-US" sz="1000" dirty="0" err="1"/>
              <a:t>Shafi</a:t>
            </a:r>
            <a:r>
              <a:rPr lang="en-US" sz="1000" dirty="0"/>
              <a:t> MM, Westover MB, Cole AJ, </a:t>
            </a:r>
            <a:r>
              <a:rPr lang="en-US" sz="1000" dirty="0" err="1"/>
              <a:t>Kilbride</a:t>
            </a:r>
            <a:r>
              <a:rPr lang="en-US" sz="1000" dirty="0"/>
              <a:t> RD, Hoch DB, Cash SS. Absence of early </a:t>
            </a:r>
            <a:r>
              <a:rPr lang="en-US" sz="1000" dirty="0" err="1"/>
              <a:t>epileptiform</a:t>
            </a:r>
            <a:r>
              <a:rPr lang="en-US" sz="1000" dirty="0"/>
              <a:t> abnormalities predicts lack of seizures on continuous EEG. Neurology. 2012 Oct 23;79(17):1796-801. </a:t>
            </a:r>
            <a:r>
              <a:rPr lang="en-US" sz="1000" dirty="0" err="1"/>
              <a:t>doi</a:t>
            </a:r>
            <a:r>
              <a:rPr lang="en-US" sz="1000" dirty="0"/>
              <a:t>: 10.1212/WNL.0b013e3182703fbc. </a:t>
            </a:r>
            <a:r>
              <a:rPr lang="en-US" sz="1000" dirty="0" err="1"/>
              <a:t>Epub</a:t>
            </a:r>
            <a:r>
              <a:rPr lang="en-US" sz="1000" dirty="0"/>
              <a:t> 2012 Oct 10. PubMed PMID: 23054233; PubMed Central PMCID: PMC3475619. </a:t>
            </a:r>
          </a:p>
          <a:p>
            <a:pPr>
              <a:lnSpc>
                <a:spcPct val="120000"/>
              </a:lnSpc>
              <a:buNone/>
            </a:pPr>
            <a:r>
              <a:rPr lang="en-US" sz="1000" dirty="0"/>
              <a:t>Vespa PM, </a:t>
            </a:r>
            <a:r>
              <a:rPr lang="en-US" sz="1000" dirty="0" err="1"/>
              <a:t>Nenov</a:t>
            </a:r>
            <a:r>
              <a:rPr lang="en-US" sz="1000" dirty="0"/>
              <a:t> V, </a:t>
            </a:r>
            <a:r>
              <a:rPr lang="en-US" sz="1000" dirty="0" err="1"/>
              <a:t>Nuwer</a:t>
            </a:r>
            <a:r>
              <a:rPr lang="en-US" sz="1000" dirty="0"/>
              <a:t> MR. Continuous EEG monitoring in the intensive care unit: early findings and clinical efficacy. J </a:t>
            </a:r>
            <a:r>
              <a:rPr lang="en-US" sz="1000" dirty="0" err="1"/>
              <a:t>Clin</a:t>
            </a:r>
            <a:r>
              <a:rPr lang="en-US" sz="1000" dirty="0"/>
              <a:t> </a:t>
            </a:r>
            <a:r>
              <a:rPr lang="en-US" sz="1000" dirty="0" err="1"/>
              <a:t>Neurophysiol</a:t>
            </a:r>
            <a:r>
              <a:rPr lang="en-US" sz="1000" dirty="0"/>
              <a:t>. 1999 Jan;16(1):1-13. PubMed PMID: 10082088.</a:t>
            </a:r>
            <a:endParaRPr lang="en-US" altLang="en-US" sz="1000" dirty="0"/>
          </a:p>
        </p:txBody>
      </p:sp>
    </p:spTree>
    <p:extLst>
      <p:ext uri="{BB962C8B-B14F-4D97-AF65-F5344CB8AC3E}">
        <p14:creationId xmlns:p14="http://schemas.microsoft.com/office/powerpoint/2010/main" val="252931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Options for EEG monitoring</a:t>
            </a:r>
          </a:p>
        </p:txBody>
      </p:sp>
      <p:sp>
        <p:nvSpPr>
          <p:cNvPr id="3" name="Content Placeholder 2"/>
          <p:cNvSpPr>
            <a:spLocks noGrp="1"/>
          </p:cNvSpPr>
          <p:nvPr>
            <p:ph idx="1"/>
          </p:nvPr>
        </p:nvSpPr>
        <p:spPr/>
        <p:txBody>
          <a:bodyPr>
            <a:normAutofit fontScale="85000" lnSpcReduction="20000"/>
          </a:bodyPr>
          <a:lstStyle/>
          <a:p>
            <a:r>
              <a:rPr lang="en-US" dirty="0"/>
              <a:t>Short-term – inpatient or outpatient</a:t>
            </a:r>
          </a:p>
          <a:p>
            <a:pPr lvl="1"/>
            <a:r>
              <a:rPr lang="en-US" dirty="0"/>
              <a:t>Routine video-EEG (20-60 min)</a:t>
            </a:r>
          </a:p>
          <a:p>
            <a:pPr lvl="1"/>
            <a:r>
              <a:rPr lang="en-US" dirty="0"/>
              <a:t>Prolonged/Extended video-EEG (1-4 hours)</a:t>
            </a:r>
          </a:p>
          <a:p>
            <a:pPr lvl="1"/>
            <a:endParaRPr lang="en-US" dirty="0"/>
          </a:p>
          <a:p>
            <a:r>
              <a:rPr lang="en-US" dirty="0"/>
              <a:t>Long-term – outpatient</a:t>
            </a:r>
          </a:p>
          <a:p>
            <a:pPr lvl="1"/>
            <a:r>
              <a:rPr lang="en-US" dirty="0"/>
              <a:t>Ambulatory EEG</a:t>
            </a:r>
          </a:p>
          <a:p>
            <a:pPr lvl="1"/>
            <a:r>
              <a:rPr lang="en-US" dirty="0"/>
              <a:t>Home video-EEG – a growing trend</a:t>
            </a:r>
          </a:p>
          <a:p>
            <a:pPr lvl="1"/>
            <a:endParaRPr lang="en-US" dirty="0"/>
          </a:p>
          <a:p>
            <a:r>
              <a:rPr lang="en-US" dirty="0"/>
              <a:t>Long-term – inpatient</a:t>
            </a:r>
          </a:p>
          <a:p>
            <a:pPr lvl="1"/>
            <a:r>
              <a:rPr lang="en-US" dirty="0"/>
              <a:t>Portable continuous video-EEG (usu. ICU) – a.k.a. </a:t>
            </a:r>
            <a:r>
              <a:rPr lang="en-US" dirty="0" err="1"/>
              <a:t>cEEG</a:t>
            </a:r>
            <a:r>
              <a:rPr lang="en-US" dirty="0"/>
              <a:t>*</a:t>
            </a:r>
          </a:p>
          <a:p>
            <a:pPr lvl="1"/>
            <a:r>
              <a:rPr lang="en-US" dirty="0"/>
              <a:t>Hard-wired continuous video-EEG (usu. Epilepsy Monitoring Unit) – a.k.a. EMU*</a:t>
            </a:r>
          </a:p>
        </p:txBody>
      </p:sp>
      <p:sp>
        <p:nvSpPr>
          <p:cNvPr id="4" name="TextBox 3"/>
          <p:cNvSpPr txBox="1"/>
          <p:nvPr/>
        </p:nvSpPr>
        <p:spPr>
          <a:xfrm>
            <a:off x="457200" y="6324600"/>
            <a:ext cx="5155001" cy="369332"/>
          </a:xfrm>
          <a:prstGeom prst="rect">
            <a:avLst/>
          </a:prstGeom>
          <a:noFill/>
        </p:spPr>
        <p:txBody>
          <a:bodyPr wrap="none" rtlCol="0">
            <a:spAutoFit/>
          </a:bodyPr>
          <a:lstStyle/>
          <a:p>
            <a:r>
              <a:rPr lang="en-US" dirty="0"/>
              <a:t>*some ICUs are hard-wired, some EMUs are portable</a:t>
            </a:r>
          </a:p>
        </p:txBody>
      </p:sp>
    </p:spTree>
    <p:extLst>
      <p:ext uri="{BB962C8B-B14F-4D97-AF65-F5344CB8AC3E}">
        <p14:creationId xmlns:p14="http://schemas.microsoft.com/office/powerpoint/2010/main" val="142529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buNone/>
            </a:pPr>
            <a:r>
              <a:rPr lang="en-US" dirty="0"/>
              <a:t>What is the typical yield of a routine outpatient EEG study in adults?  (chance of capturing an epileptiform abnormality in a patient with suspected epilepsy)</a:t>
            </a:r>
          </a:p>
          <a:p>
            <a:pPr marL="0" indent="0">
              <a:buNone/>
            </a:pPr>
            <a:endParaRPr lang="en-US" dirty="0"/>
          </a:p>
          <a:p>
            <a:pPr marL="514350" lvl="0" indent="-514350">
              <a:buFont typeface="+mj-lt"/>
              <a:buAutoNum type="alphaUcPeriod"/>
            </a:pPr>
            <a:r>
              <a:rPr lang="en-US" dirty="0"/>
              <a:t>25%</a:t>
            </a:r>
          </a:p>
          <a:p>
            <a:pPr marL="514350" lvl="0" indent="-514350">
              <a:buFont typeface="+mj-lt"/>
              <a:buAutoNum type="alphaUcPeriod"/>
            </a:pPr>
            <a:r>
              <a:rPr lang="en-US" dirty="0"/>
              <a:t>33%</a:t>
            </a:r>
          </a:p>
          <a:p>
            <a:pPr marL="514350" lvl="0" indent="-514350">
              <a:buFont typeface="+mj-lt"/>
              <a:buAutoNum type="alphaUcPeriod"/>
            </a:pPr>
            <a:r>
              <a:rPr lang="en-US" dirty="0"/>
              <a:t>50%</a:t>
            </a:r>
          </a:p>
          <a:p>
            <a:pPr marL="514350" lvl="0" indent="-514350">
              <a:buFont typeface="+mj-lt"/>
              <a:buAutoNum type="alphaUcPeriod"/>
            </a:pPr>
            <a:r>
              <a:rPr lang="en-US" dirty="0"/>
              <a:t>66%</a:t>
            </a:r>
          </a:p>
          <a:p>
            <a:pPr marL="514350" lvl="0" indent="-514350">
              <a:buFont typeface="+mj-lt"/>
              <a:buAutoNum type="alphaUcPeriod"/>
            </a:pPr>
            <a:r>
              <a:rPr lang="en-US" dirty="0"/>
              <a:t>80%</a:t>
            </a:r>
          </a:p>
        </p:txBody>
      </p:sp>
    </p:spTree>
    <p:extLst>
      <p:ext uri="{BB962C8B-B14F-4D97-AF65-F5344CB8AC3E}">
        <p14:creationId xmlns:p14="http://schemas.microsoft.com/office/powerpoint/2010/main" val="168810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increasing EEG Yield</a:t>
            </a:r>
          </a:p>
        </p:txBody>
      </p:sp>
      <p:sp>
        <p:nvSpPr>
          <p:cNvPr id="3" name="Content Placeholder 2"/>
          <p:cNvSpPr>
            <a:spLocks noGrp="1"/>
          </p:cNvSpPr>
          <p:nvPr>
            <p:ph idx="1"/>
          </p:nvPr>
        </p:nvSpPr>
        <p:spPr/>
        <p:txBody>
          <a:bodyPr>
            <a:normAutofit/>
          </a:bodyPr>
          <a:lstStyle/>
          <a:p>
            <a:r>
              <a:rPr lang="en-US" dirty="0"/>
              <a:t>Single routine EEG:  40-50% yield* in epileptic patients</a:t>
            </a:r>
          </a:p>
          <a:p>
            <a:endParaRPr lang="en-US" dirty="0"/>
          </a:p>
          <a:p>
            <a:r>
              <a:rPr lang="en-US" dirty="0"/>
              <a:t>Repeat and 2-4 hour extended EEGs increase yield* to 80-90%</a:t>
            </a:r>
          </a:p>
          <a:p>
            <a:endParaRPr lang="en-US" dirty="0"/>
          </a:p>
          <a:p>
            <a:r>
              <a:rPr lang="en-US" dirty="0"/>
              <a:t>Remaining Cases:  Long-term monitoring (</a:t>
            </a:r>
            <a:r>
              <a:rPr lang="en-US" dirty="0" err="1"/>
              <a:t>cEEG</a:t>
            </a:r>
            <a:r>
              <a:rPr lang="en-US" dirty="0"/>
              <a:t>, EMU, Ambulatory EEG)</a:t>
            </a:r>
          </a:p>
        </p:txBody>
      </p:sp>
      <p:sp>
        <p:nvSpPr>
          <p:cNvPr id="4" name="TextBox 3"/>
          <p:cNvSpPr txBox="1"/>
          <p:nvPr/>
        </p:nvSpPr>
        <p:spPr>
          <a:xfrm>
            <a:off x="533400" y="6172200"/>
            <a:ext cx="7381251" cy="369332"/>
          </a:xfrm>
          <a:prstGeom prst="rect">
            <a:avLst/>
          </a:prstGeom>
          <a:noFill/>
        </p:spPr>
        <p:txBody>
          <a:bodyPr wrap="none" rtlCol="0">
            <a:spAutoFit/>
          </a:bodyPr>
          <a:lstStyle/>
          <a:p>
            <a:r>
              <a:rPr lang="en-US" dirty="0"/>
              <a:t>*this yield is for </a:t>
            </a:r>
            <a:r>
              <a:rPr lang="en-US" dirty="0" err="1"/>
              <a:t>interictal</a:t>
            </a:r>
            <a:r>
              <a:rPr lang="en-US" dirty="0"/>
              <a:t> epileptiform discharges (not diagnostic of epilepsy)</a:t>
            </a:r>
          </a:p>
        </p:txBody>
      </p:sp>
    </p:spTree>
    <p:extLst>
      <p:ext uri="{BB962C8B-B14F-4D97-AF65-F5344CB8AC3E}">
        <p14:creationId xmlns:p14="http://schemas.microsoft.com/office/powerpoint/2010/main" val="18799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type="title" idx="4294967295"/>
          </p:nvPr>
        </p:nvSpPr>
        <p:spPr/>
        <p:txBody>
          <a:bodyPr>
            <a:normAutofit/>
          </a:bodyPr>
          <a:lstStyle/>
          <a:p>
            <a:pPr eaLnBrk="1" hangingPunct="1"/>
            <a:r>
              <a:rPr lang="en-US" dirty="0"/>
              <a:t>Activating Procedures</a:t>
            </a:r>
          </a:p>
        </p:txBody>
      </p:sp>
      <p:sp>
        <p:nvSpPr>
          <p:cNvPr id="28677" name="Rectangle 5"/>
          <p:cNvSpPr>
            <a:spLocks noGrp="1" noChangeArrowheads="1"/>
          </p:cNvSpPr>
          <p:nvPr>
            <p:ph type="body" idx="4294967295"/>
          </p:nvPr>
        </p:nvSpPr>
        <p:spPr/>
        <p:txBody>
          <a:bodyPr/>
          <a:lstStyle/>
          <a:p>
            <a:pPr eaLnBrk="1" hangingPunct="1">
              <a:lnSpc>
                <a:spcPct val="90000"/>
              </a:lnSpc>
            </a:pPr>
            <a:endParaRPr lang="en-US" sz="3600" dirty="0"/>
          </a:p>
          <a:p>
            <a:pPr eaLnBrk="1" hangingPunct="1">
              <a:lnSpc>
                <a:spcPct val="90000"/>
              </a:lnSpc>
            </a:pPr>
            <a:r>
              <a:rPr lang="en-US" sz="3600" dirty="0"/>
              <a:t>Hyperventilation and Photic Stimulation</a:t>
            </a:r>
          </a:p>
          <a:p>
            <a:pPr lvl="1">
              <a:lnSpc>
                <a:spcPct val="90000"/>
              </a:lnSpc>
            </a:pPr>
            <a:r>
              <a:rPr lang="en-US" dirty="0"/>
              <a:t>Mostly for generalized epilepsies</a:t>
            </a:r>
          </a:p>
          <a:p>
            <a:pPr lvl="1">
              <a:lnSpc>
                <a:spcPct val="90000"/>
              </a:lnSpc>
            </a:pPr>
            <a:r>
              <a:rPr lang="en-US" dirty="0"/>
              <a:t>Lack of slow activity or driving still normal</a:t>
            </a:r>
          </a:p>
          <a:p>
            <a:pPr eaLnBrk="1" hangingPunct="1">
              <a:lnSpc>
                <a:spcPct val="90000"/>
              </a:lnSpc>
            </a:pPr>
            <a:endParaRPr lang="en-US" sz="3600" dirty="0"/>
          </a:p>
          <a:p>
            <a:pPr eaLnBrk="1" hangingPunct="1">
              <a:lnSpc>
                <a:spcPct val="90000"/>
              </a:lnSpc>
            </a:pPr>
            <a:r>
              <a:rPr lang="en-US" sz="3600" dirty="0"/>
              <a:t>Drowsiness and Sleep</a:t>
            </a:r>
          </a:p>
        </p:txBody>
      </p:sp>
    </p:spTree>
    <p:extLst>
      <p:ext uri="{BB962C8B-B14F-4D97-AF65-F5344CB8AC3E}">
        <p14:creationId xmlns:p14="http://schemas.microsoft.com/office/powerpoint/2010/main" val="192656895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p:cNvSpPr>
            <a:spLocks noGrp="1" noChangeArrowheads="1"/>
          </p:cNvSpPr>
          <p:nvPr>
            <p:ph type="title" idx="4294967295"/>
          </p:nvPr>
        </p:nvSpPr>
        <p:spPr/>
        <p:txBody>
          <a:bodyPr/>
          <a:lstStyle/>
          <a:p>
            <a:pPr eaLnBrk="1" hangingPunct="1"/>
            <a:r>
              <a:rPr lang="en-US"/>
              <a:t>Harmonic driving</a:t>
            </a:r>
          </a:p>
        </p:txBody>
      </p:sp>
      <p:sp>
        <p:nvSpPr>
          <p:cNvPr id="128002" name="Rectangle 6"/>
          <p:cNvSpPr>
            <a:spLocks noGrp="1" noChangeArrowheads="1"/>
          </p:cNvSpPr>
          <p:nvPr>
            <p:ph type="body" idx="4294967295"/>
          </p:nvPr>
        </p:nvSpPr>
        <p:spPr/>
        <p:txBody>
          <a:bodyPr/>
          <a:lstStyle/>
          <a:p>
            <a:pPr eaLnBrk="1" hangingPunct="1"/>
            <a:r>
              <a:rPr lang="en-US" dirty="0"/>
              <a:t>Driving response that is a multiple or factor of the flash frequency</a:t>
            </a:r>
          </a:p>
          <a:p>
            <a:pPr eaLnBrk="1" hangingPunct="1"/>
            <a:endParaRPr lang="en-US" dirty="0"/>
          </a:p>
          <a:p>
            <a:pPr eaLnBrk="1" hangingPunct="1"/>
            <a:r>
              <a:rPr lang="en-US" dirty="0"/>
              <a:t>Can be half, double, triple, etc.</a:t>
            </a:r>
          </a:p>
          <a:p>
            <a:pPr eaLnBrk="1" hangingPunct="1"/>
            <a:endParaRPr lang="en-US" dirty="0"/>
          </a:p>
          <a:p>
            <a:pPr eaLnBrk="1" hangingPunct="1"/>
            <a:r>
              <a:rPr lang="en-US" dirty="0"/>
              <a:t>Can have a “notched” appearance (multiple fused frequencies)</a:t>
            </a:r>
          </a:p>
        </p:txBody>
      </p:sp>
    </p:spTree>
    <p:extLst>
      <p:ext uri="{BB962C8B-B14F-4D97-AF65-F5344CB8AC3E}">
        <p14:creationId xmlns:p14="http://schemas.microsoft.com/office/powerpoint/2010/main" val="24971072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entury Gothic"/>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22834</TotalTime>
  <Words>3228</Words>
  <Application>Microsoft Office PowerPoint</Application>
  <PresentationFormat>On-screen Show (4:3)</PresentationFormat>
  <Paragraphs>460</Paragraphs>
  <Slides>43</Slides>
  <Notes>23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43</vt:i4>
      </vt:variant>
    </vt:vector>
  </HeadingPairs>
  <TitlesOfParts>
    <vt:vector size="54" baseType="lpstr">
      <vt:lpstr>Aharoni</vt:lpstr>
      <vt:lpstr>Arial</vt:lpstr>
      <vt:lpstr>Calibri</vt:lpstr>
      <vt:lpstr>Calibri Light</vt:lpstr>
      <vt:lpstr>Century Gothic</vt:lpstr>
      <vt:lpstr>Times New Roman</vt:lpstr>
      <vt:lpstr>Wingdings</vt:lpstr>
      <vt:lpstr>Office Theme</vt:lpstr>
      <vt:lpstr>1_Office Theme</vt:lpstr>
      <vt:lpstr>3_Office Theme</vt:lpstr>
      <vt:lpstr>4_Office Theme</vt:lpstr>
      <vt:lpstr>PowerPoint Presentation</vt:lpstr>
      <vt:lpstr>PowerPoint Presentation</vt:lpstr>
      <vt:lpstr>Objectives</vt:lpstr>
      <vt:lpstr>Uses of Video-EEG monitoring</vt:lpstr>
      <vt:lpstr>Options for EEG monitoring</vt:lpstr>
      <vt:lpstr>PowerPoint Presentation</vt:lpstr>
      <vt:lpstr>Methods of increasing EEG Yield</vt:lpstr>
      <vt:lpstr>Activating Procedures</vt:lpstr>
      <vt:lpstr>Harmonic driving</vt:lpstr>
      <vt:lpstr>PowerPoint Presentation</vt:lpstr>
      <vt:lpstr>PowerPoint Presentation</vt:lpstr>
      <vt:lpstr>PowerPoint Presentation</vt:lpstr>
      <vt:lpstr>Photoparoxysmal response</vt:lpstr>
      <vt:lpstr>PowerPoint Presentation</vt:lpstr>
      <vt:lpstr>PowerPoint Presentation</vt:lpstr>
      <vt:lpstr>Photomyogenic response</vt:lpstr>
      <vt:lpstr>PowerPoint Presentation</vt:lpstr>
      <vt:lpstr>Photovoltaic (photocell) artifact</vt:lpstr>
      <vt:lpstr>PowerPoint Presentation</vt:lpstr>
      <vt:lpstr>PowerPoint Presentation</vt:lpstr>
      <vt:lpstr>PowerPoint Presentation</vt:lpstr>
      <vt:lpstr>PowerPoint Presentation</vt:lpstr>
      <vt:lpstr>Ambulatory EEG</vt:lpstr>
      <vt:lpstr>Ambulatory EEG – Uses</vt:lpstr>
      <vt:lpstr>Ambulatory EEG</vt:lpstr>
      <vt:lpstr>Importance of Video</vt:lpstr>
      <vt:lpstr>Long-term video-EEG monitoring</vt:lpstr>
      <vt:lpstr>Long-term video-EEG monitoring</vt:lpstr>
      <vt:lpstr>Refer refractory cases!</vt:lpstr>
      <vt:lpstr>PowerPoint Presentation</vt:lpstr>
      <vt:lpstr>Chances of Seizure Freedom</vt:lpstr>
      <vt:lpstr>PowerPoint Presentation</vt:lpstr>
      <vt:lpstr>Unnecessary VNS in PNES</vt:lpstr>
      <vt:lpstr>Diagnostic usefulness and duration of the inpatient long-term video-EEG monitoring</vt:lpstr>
      <vt:lpstr>PowerPoint Presentation</vt:lpstr>
      <vt:lpstr>Non-diagnostic EMU studies</vt:lpstr>
      <vt:lpstr>Co-existent epilepsy and PNES</vt:lpstr>
      <vt:lpstr>PowerPoint Presentation</vt:lpstr>
      <vt:lpstr>NCS/NCSE:  When to consider cEEG</vt:lpstr>
      <vt:lpstr>PowerPoint Presentation</vt:lpstr>
      <vt:lpstr>Continuous EEG in critically ill patients</vt:lpstr>
      <vt:lpstr>PowerPoint Presentation</vt:lpstr>
      <vt:lpstr>References</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Ambulatory and Video-EEG Monitoring</dc:title>
  <dc:creator>Bhatt, Amar Bharat</dc:creator>
  <cp:lastModifiedBy>Loughlin, Naomi</cp:lastModifiedBy>
  <cp:revision>103</cp:revision>
  <dcterms:created xsi:type="dcterms:W3CDTF">2016-05-25T15:12:33Z</dcterms:created>
  <dcterms:modified xsi:type="dcterms:W3CDTF">2023-08-24T11:40:35Z</dcterms:modified>
</cp:coreProperties>
</file>