
<file path=[Content_Types].xml><?xml version="1.0" encoding="utf-8"?>
<Types xmlns="http://schemas.openxmlformats.org/package/2006/content-types">
  <Default Extension="docx" ContentType="application/vnd.openxmlformats-officedocument.wordprocessingml.documen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1.xml" ContentType="application/vnd.openxmlformats-officedocument.drawingml.chart+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905" r:id="rId5"/>
    <p:sldMasterId id="2147483907" r:id="rId6"/>
    <p:sldMasterId id="2147484010" r:id="rId7"/>
  </p:sldMasterIdLst>
  <p:notesMasterIdLst>
    <p:notesMasterId r:id="rId83"/>
  </p:notesMasterIdLst>
  <p:handoutMasterIdLst>
    <p:handoutMasterId r:id="rId84"/>
  </p:handoutMasterIdLst>
  <p:sldIdLst>
    <p:sldId id="407" r:id="rId8"/>
    <p:sldId id="1013" r:id="rId9"/>
    <p:sldId id="259" r:id="rId10"/>
    <p:sldId id="258" r:id="rId11"/>
    <p:sldId id="282" r:id="rId12"/>
    <p:sldId id="405" r:id="rId13"/>
    <p:sldId id="940" r:id="rId14"/>
    <p:sldId id="404" r:id="rId15"/>
    <p:sldId id="388" r:id="rId16"/>
    <p:sldId id="403" r:id="rId17"/>
    <p:sldId id="286" r:id="rId18"/>
    <p:sldId id="952" r:id="rId19"/>
    <p:sldId id="953" r:id="rId20"/>
    <p:sldId id="954" r:id="rId21"/>
    <p:sldId id="955" r:id="rId22"/>
    <p:sldId id="894" r:id="rId23"/>
    <p:sldId id="583" r:id="rId24"/>
    <p:sldId id="956" r:id="rId25"/>
    <p:sldId id="957" r:id="rId26"/>
    <p:sldId id="958" r:id="rId27"/>
    <p:sldId id="959" r:id="rId28"/>
    <p:sldId id="960" r:id="rId29"/>
    <p:sldId id="1007" r:id="rId30"/>
    <p:sldId id="961" r:id="rId31"/>
    <p:sldId id="911" r:id="rId32"/>
    <p:sldId id="962" r:id="rId33"/>
    <p:sldId id="963" r:id="rId34"/>
    <p:sldId id="964" r:id="rId35"/>
    <p:sldId id="965" r:id="rId36"/>
    <p:sldId id="1008" r:id="rId37"/>
    <p:sldId id="966" r:id="rId38"/>
    <p:sldId id="967" r:id="rId39"/>
    <p:sldId id="968" r:id="rId40"/>
    <p:sldId id="969" r:id="rId41"/>
    <p:sldId id="970" r:id="rId42"/>
    <p:sldId id="971" r:id="rId43"/>
    <p:sldId id="972" r:id="rId44"/>
    <p:sldId id="973" r:id="rId45"/>
    <p:sldId id="974" r:id="rId46"/>
    <p:sldId id="975" r:id="rId47"/>
    <p:sldId id="1009" r:id="rId48"/>
    <p:sldId id="976" r:id="rId49"/>
    <p:sldId id="977" r:id="rId50"/>
    <p:sldId id="978" r:id="rId51"/>
    <p:sldId id="979" r:id="rId52"/>
    <p:sldId id="980" r:id="rId53"/>
    <p:sldId id="981" r:id="rId54"/>
    <p:sldId id="982" r:id="rId55"/>
    <p:sldId id="983" r:id="rId56"/>
    <p:sldId id="1010" r:id="rId57"/>
    <p:sldId id="984" r:id="rId58"/>
    <p:sldId id="985" r:id="rId59"/>
    <p:sldId id="986" r:id="rId60"/>
    <p:sldId id="987" r:id="rId61"/>
    <p:sldId id="988" r:id="rId62"/>
    <p:sldId id="989" r:id="rId63"/>
    <p:sldId id="990" r:id="rId64"/>
    <p:sldId id="991" r:id="rId65"/>
    <p:sldId id="992" r:id="rId66"/>
    <p:sldId id="1011" r:id="rId67"/>
    <p:sldId id="993" r:id="rId68"/>
    <p:sldId id="994" r:id="rId69"/>
    <p:sldId id="995" r:id="rId70"/>
    <p:sldId id="996" r:id="rId71"/>
    <p:sldId id="997" r:id="rId72"/>
    <p:sldId id="998" r:id="rId73"/>
    <p:sldId id="999" r:id="rId74"/>
    <p:sldId id="1000" r:id="rId75"/>
    <p:sldId id="1001" r:id="rId76"/>
    <p:sldId id="1012" r:id="rId77"/>
    <p:sldId id="1002" r:id="rId78"/>
    <p:sldId id="1003" r:id="rId79"/>
    <p:sldId id="1004" r:id="rId80"/>
    <p:sldId id="1005" r:id="rId81"/>
    <p:sldId id="1006" r:id="rId82"/>
  </p:sldIdLst>
  <p:sldSz cx="12192000" cy="6858000"/>
  <p:notesSz cx="7086600" cy="86868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3" orient="horz" pos="744" userDrawn="1">
          <p15:clr>
            <a:srgbClr val="A4A3A4"/>
          </p15:clr>
        </p15:guide>
        <p15:guide id="9" pos="3840" userDrawn="1">
          <p15:clr>
            <a:srgbClr val="A4A3A4"/>
          </p15:clr>
        </p15:guide>
        <p15:guide id="10" pos="5568" userDrawn="1">
          <p15:clr>
            <a:srgbClr val="A4A3A4"/>
          </p15:clr>
        </p15:guide>
        <p15:guide id="12" pos="21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737B"/>
    <a:srgbClr val="777777"/>
    <a:srgbClr val="FEDE00"/>
    <a:srgbClr val="005AD3"/>
    <a:srgbClr val="00C9D3"/>
    <a:srgbClr val="5F5F5F"/>
    <a:srgbClr val="0E3887"/>
    <a:srgbClr val="E6E6E6"/>
    <a:srgbClr val="4D4D4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68" autoAdjust="0"/>
    <p:restoredTop sz="75000" autoAdjust="0"/>
  </p:normalViewPr>
  <p:slideViewPr>
    <p:cSldViewPr snapToGrid="0">
      <p:cViewPr varScale="1">
        <p:scale>
          <a:sx n="86" d="100"/>
          <a:sy n="86" d="100"/>
        </p:scale>
        <p:origin x="1384" y="192"/>
      </p:cViewPr>
      <p:guideLst>
        <p:guide orient="horz" pos="744"/>
        <p:guide pos="3840"/>
        <p:guide pos="5568"/>
        <p:guide pos="2112"/>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653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handoutMaster" Target="handoutMasters/handoutMaster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2.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theme" Target="theme/theme1.xml"/><Relationship Id="rId61" Type="http://schemas.openxmlformats.org/officeDocument/2006/relationships/slide" Target="slides/slide54.xml"/><Relationship Id="rId82" Type="http://schemas.openxmlformats.org/officeDocument/2006/relationships/slide" Target="slides/slide75.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14080592867068"/>
          <c:y val="5.0844998541848936E-2"/>
          <c:w val="0.82859194071329323"/>
          <c:h val="0.5927365850102071"/>
        </c:manualLayout>
      </c:layout>
      <c:barChart>
        <c:barDir val="col"/>
        <c:grouping val="clustered"/>
        <c:varyColors val="0"/>
        <c:ser>
          <c:idx val="1"/>
          <c:order val="0"/>
          <c:spPr>
            <a:solidFill>
              <a:schemeClr val="tx2">
                <a:lumMod val="60000"/>
                <a:lumOff val="40000"/>
              </a:schemeClr>
            </a:solidFill>
          </c:spPr>
          <c:invertIfNegative val="0"/>
          <c:cat>
            <c:strLit>
              <c:ptCount val="5"/>
              <c:pt idx="0">
                <c:v>Control</c:v>
              </c:pt>
              <c:pt idx="1">
                <c:v> 8 sec</c:v>
              </c:pt>
              <c:pt idx="2">
                <c:v> 15 sec</c:v>
              </c:pt>
              <c:pt idx="3">
                <c:v> 30 sec</c:v>
              </c:pt>
              <c:pt idx="4">
                <c:v> 60 sec</c:v>
              </c:pt>
            </c:strLit>
          </c:cat>
          <c:val>
            <c:numRef>
              <c:f>Sheet1!$B$2:$B$6</c:f>
              <c:numCache>
                <c:formatCode>General</c:formatCode>
                <c:ptCount val="5"/>
                <c:pt idx="0">
                  <c:v>1.5</c:v>
                </c:pt>
                <c:pt idx="1">
                  <c:v>9</c:v>
                </c:pt>
                <c:pt idx="2">
                  <c:v>20</c:v>
                </c:pt>
                <c:pt idx="3">
                  <c:v>20</c:v>
                </c:pt>
                <c:pt idx="4">
                  <c:v>32</c:v>
                </c:pt>
              </c:numCache>
            </c:numRef>
          </c:val>
          <c:extLst>
            <c:ext xmlns:c16="http://schemas.microsoft.com/office/drawing/2014/chart" uri="{C3380CC4-5D6E-409C-BE32-E72D297353CC}">
              <c16:uniqueId val="{00000000-486E-EE45-9480-7B9C1DD9EEC4}"/>
            </c:ext>
          </c:extLst>
        </c:ser>
        <c:dLbls>
          <c:showLegendKey val="0"/>
          <c:showVal val="0"/>
          <c:showCatName val="0"/>
          <c:showSerName val="0"/>
          <c:showPercent val="0"/>
          <c:showBubbleSize val="0"/>
        </c:dLbls>
        <c:gapWidth val="150"/>
        <c:axId val="112797184"/>
        <c:axId val="112798720"/>
      </c:barChart>
      <c:catAx>
        <c:axId val="112797184"/>
        <c:scaling>
          <c:orientation val="minMax"/>
        </c:scaling>
        <c:delete val="0"/>
        <c:axPos val="b"/>
        <c:numFmt formatCode="General" sourceLinked="1"/>
        <c:majorTickMark val="out"/>
        <c:minorTickMark val="none"/>
        <c:tickLblPos val="nextTo"/>
        <c:txPr>
          <a:bodyPr/>
          <a:lstStyle/>
          <a:p>
            <a:pPr>
              <a:defRPr sz="1800" baseline="0"/>
            </a:pPr>
            <a:endParaRPr lang="en-US"/>
          </a:p>
        </c:txPr>
        <c:crossAx val="112798720"/>
        <c:crosses val="autoZero"/>
        <c:auto val="1"/>
        <c:lblAlgn val="ctr"/>
        <c:lblOffset val="100"/>
        <c:noMultiLvlLbl val="0"/>
      </c:catAx>
      <c:valAx>
        <c:axId val="112798720"/>
        <c:scaling>
          <c:orientation val="minMax"/>
        </c:scaling>
        <c:delete val="0"/>
        <c:axPos val="l"/>
        <c:majorGridlines/>
        <c:numFmt formatCode="General" sourceLinked="1"/>
        <c:majorTickMark val="out"/>
        <c:minorTickMark val="none"/>
        <c:tickLblPos val="nextTo"/>
        <c:txPr>
          <a:bodyPr/>
          <a:lstStyle/>
          <a:p>
            <a:pPr>
              <a:defRPr sz="1800" baseline="0"/>
            </a:pPr>
            <a:endParaRPr lang="en-US"/>
          </a:p>
        </c:txPr>
        <c:crossAx val="112797184"/>
        <c:crosses val="autoZero"/>
        <c:crossBetween val="between"/>
      </c:valAx>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BE01C6-5D50-4C2A-A664-B76C95E194FA}"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54DBDACF-20CC-47FB-9646-F6E4216A33A5}">
      <dgm:prSet phldrT="[Text]" custT="1"/>
      <dgm:spPr>
        <a:solidFill>
          <a:schemeClr val="accent2">
            <a:lumMod val="75000"/>
          </a:schemeClr>
        </a:solidFill>
      </dgm:spPr>
      <dgm:t>
        <a:bodyPr/>
        <a:lstStyle/>
        <a:p>
          <a:r>
            <a:rPr lang="en-US" sz="1900" b="1" u="sng" dirty="0"/>
            <a:t>Identify Areas of Risk</a:t>
          </a:r>
        </a:p>
        <a:p>
          <a:r>
            <a:rPr lang="en-US" sz="1700" dirty="0"/>
            <a:t>- Safety reports, legal claims</a:t>
          </a:r>
        </a:p>
        <a:p>
          <a:r>
            <a:rPr lang="en-US" sz="1700" dirty="0"/>
            <a:t>- Patient and clinician feedback</a:t>
          </a:r>
        </a:p>
      </dgm:t>
    </dgm:pt>
    <dgm:pt modelId="{D6A24DAC-5787-4C1E-914B-FD34E39E870B}" type="parTrans" cxnId="{2FCA95A0-B1C9-4F2E-9AF9-872728544DED}">
      <dgm:prSet/>
      <dgm:spPr/>
      <dgm:t>
        <a:bodyPr/>
        <a:lstStyle/>
        <a:p>
          <a:endParaRPr lang="en-US"/>
        </a:p>
      </dgm:t>
    </dgm:pt>
    <dgm:pt modelId="{FBDDEF30-BA16-4690-8601-9444CFB13ADA}" type="sibTrans" cxnId="{2FCA95A0-B1C9-4F2E-9AF9-872728544DED}">
      <dgm:prSet/>
      <dgm:spPr/>
      <dgm:t>
        <a:bodyPr/>
        <a:lstStyle/>
        <a:p>
          <a:endParaRPr lang="en-US"/>
        </a:p>
      </dgm:t>
    </dgm:pt>
    <dgm:pt modelId="{2E16995E-1226-49BE-BB6E-232C0E751001}">
      <dgm:prSet phldrT="[Text]"/>
      <dgm:spPr>
        <a:solidFill>
          <a:schemeClr val="accent5">
            <a:lumMod val="75000"/>
          </a:schemeClr>
        </a:solidFill>
      </dgm:spPr>
      <dgm:t>
        <a:bodyPr/>
        <a:lstStyle/>
        <a:p>
          <a:r>
            <a:rPr lang="en-US" b="1" u="sng" dirty="0"/>
            <a:t>Analyze Work as Performed to Identify System Factors</a:t>
          </a:r>
        </a:p>
        <a:p>
          <a:r>
            <a:rPr lang="en-US" dirty="0"/>
            <a:t>- Observations and interviews</a:t>
          </a:r>
        </a:p>
        <a:p>
          <a:r>
            <a:rPr lang="en-US" dirty="0"/>
            <a:t>- Usage data</a:t>
          </a:r>
        </a:p>
      </dgm:t>
    </dgm:pt>
    <dgm:pt modelId="{46B51298-5F33-4568-A5C1-41A826804E16}" type="parTrans" cxnId="{28A1C37A-55F2-4F03-B540-FC2C8272664F}">
      <dgm:prSet/>
      <dgm:spPr/>
      <dgm:t>
        <a:bodyPr/>
        <a:lstStyle/>
        <a:p>
          <a:endParaRPr lang="en-US"/>
        </a:p>
      </dgm:t>
    </dgm:pt>
    <dgm:pt modelId="{DD609055-8FE9-4E5E-BE28-11B6DA4727A9}" type="sibTrans" cxnId="{28A1C37A-55F2-4F03-B540-FC2C8272664F}">
      <dgm:prSet/>
      <dgm:spPr/>
      <dgm:t>
        <a:bodyPr/>
        <a:lstStyle/>
        <a:p>
          <a:endParaRPr lang="en-US"/>
        </a:p>
      </dgm:t>
    </dgm:pt>
    <dgm:pt modelId="{4BDCF8CA-F45A-4898-AA74-FCE8C3B41D55}">
      <dgm:prSet phldrT="[Text]"/>
      <dgm:spPr>
        <a:solidFill>
          <a:schemeClr val="accent3">
            <a:lumMod val="50000"/>
          </a:schemeClr>
        </a:solidFill>
      </dgm:spPr>
      <dgm:t>
        <a:bodyPr/>
        <a:lstStyle/>
        <a:p>
          <a:r>
            <a:rPr lang="en-US" b="1" u="sng" dirty="0"/>
            <a:t>Iteratively Develop Sustainable Interventions</a:t>
          </a:r>
        </a:p>
        <a:p>
          <a:r>
            <a:rPr lang="en-US" dirty="0"/>
            <a:t>-  Include the actual “users” </a:t>
          </a:r>
        </a:p>
        <a:p>
          <a:r>
            <a:rPr lang="en-US" dirty="0"/>
            <a:t>- Pilot test solutions and measure outcomes</a:t>
          </a:r>
        </a:p>
      </dgm:t>
    </dgm:pt>
    <dgm:pt modelId="{CFEAAC00-791F-4208-B06C-ADD863082A15}" type="parTrans" cxnId="{06C565F9-21A1-4AA3-8E8C-FFEC05B71DFE}">
      <dgm:prSet/>
      <dgm:spPr/>
      <dgm:t>
        <a:bodyPr/>
        <a:lstStyle/>
        <a:p>
          <a:endParaRPr lang="en-US"/>
        </a:p>
      </dgm:t>
    </dgm:pt>
    <dgm:pt modelId="{61438D19-F2C3-4DD3-9913-58E092D11028}" type="sibTrans" cxnId="{06C565F9-21A1-4AA3-8E8C-FFEC05B71DFE}">
      <dgm:prSet/>
      <dgm:spPr/>
      <dgm:t>
        <a:bodyPr/>
        <a:lstStyle/>
        <a:p>
          <a:endParaRPr lang="en-US"/>
        </a:p>
      </dgm:t>
    </dgm:pt>
    <dgm:pt modelId="{C4D08C60-A988-4A8B-8D0F-70166EF34345}" type="pres">
      <dgm:prSet presAssocID="{F5BE01C6-5D50-4C2A-A664-B76C95E194FA}" presName="outerComposite" presStyleCnt="0">
        <dgm:presLayoutVars>
          <dgm:chMax val="5"/>
          <dgm:dir/>
          <dgm:resizeHandles val="exact"/>
        </dgm:presLayoutVars>
      </dgm:prSet>
      <dgm:spPr/>
    </dgm:pt>
    <dgm:pt modelId="{AAD35553-9787-47A2-A9BF-4C89D4E6A326}" type="pres">
      <dgm:prSet presAssocID="{F5BE01C6-5D50-4C2A-A664-B76C95E194FA}" presName="dummyMaxCanvas" presStyleCnt="0">
        <dgm:presLayoutVars/>
      </dgm:prSet>
      <dgm:spPr/>
    </dgm:pt>
    <dgm:pt modelId="{EA55260E-9239-42F7-AB63-BBC64B480AE6}" type="pres">
      <dgm:prSet presAssocID="{F5BE01C6-5D50-4C2A-A664-B76C95E194FA}" presName="ThreeNodes_1" presStyleLbl="node1" presStyleIdx="0" presStyleCnt="3" custLinFactNeighborY="-1873">
        <dgm:presLayoutVars>
          <dgm:bulletEnabled val="1"/>
        </dgm:presLayoutVars>
      </dgm:prSet>
      <dgm:spPr/>
    </dgm:pt>
    <dgm:pt modelId="{DD309E9B-3BBE-412C-94A0-F8E96C854057}" type="pres">
      <dgm:prSet presAssocID="{F5BE01C6-5D50-4C2A-A664-B76C95E194FA}" presName="ThreeNodes_2" presStyleLbl="node1" presStyleIdx="1" presStyleCnt="3">
        <dgm:presLayoutVars>
          <dgm:bulletEnabled val="1"/>
        </dgm:presLayoutVars>
      </dgm:prSet>
      <dgm:spPr/>
    </dgm:pt>
    <dgm:pt modelId="{67DB03EE-8D98-4095-9E15-D899FD93C41D}" type="pres">
      <dgm:prSet presAssocID="{F5BE01C6-5D50-4C2A-A664-B76C95E194FA}" presName="ThreeNodes_3" presStyleLbl="node1" presStyleIdx="2" presStyleCnt="3">
        <dgm:presLayoutVars>
          <dgm:bulletEnabled val="1"/>
        </dgm:presLayoutVars>
      </dgm:prSet>
      <dgm:spPr/>
    </dgm:pt>
    <dgm:pt modelId="{B128FFED-9F1B-437D-8DD8-127BE1075523}" type="pres">
      <dgm:prSet presAssocID="{F5BE01C6-5D50-4C2A-A664-B76C95E194FA}" presName="ThreeConn_1-2" presStyleLbl="fgAccFollowNode1" presStyleIdx="0" presStyleCnt="2">
        <dgm:presLayoutVars>
          <dgm:bulletEnabled val="1"/>
        </dgm:presLayoutVars>
      </dgm:prSet>
      <dgm:spPr/>
    </dgm:pt>
    <dgm:pt modelId="{2FEAC3CC-8265-4504-AE12-72082BCA0603}" type="pres">
      <dgm:prSet presAssocID="{F5BE01C6-5D50-4C2A-A664-B76C95E194FA}" presName="ThreeConn_2-3" presStyleLbl="fgAccFollowNode1" presStyleIdx="1" presStyleCnt="2">
        <dgm:presLayoutVars>
          <dgm:bulletEnabled val="1"/>
        </dgm:presLayoutVars>
      </dgm:prSet>
      <dgm:spPr/>
    </dgm:pt>
    <dgm:pt modelId="{C3E0A0D8-C359-4FFB-B2E4-F235A19DB00E}" type="pres">
      <dgm:prSet presAssocID="{F5BE01C6-5D50-4C2A-A664-B76C95E194FA}" presName="ThreeNodes_1_text" presStyleLbl="node1" presStyleIdx="2" presStyleCnt="3">
        <dgm:presLayoutVars>
          <dgm:bulletEnabled val="1"/>
        </dgm:presLayoutVars>
      </dgm:prSet>
      <dgm:spPr/>
    </dgm:pt>
    <dgm:pt modelId="{7E7035D2-D7AD-46B1-9695-433C8D50C692}" type="pres">
      <dgm:prSet presAssocID="{F5BE01C6-5D50-4C2A-A664-B76C95E194FA}" presName="ThreeNodes_2_text" presStyleLbl="node1" presStyleIdx="2" presStyleCnt="3">
        <dgm:presLayoutVars>
          <dgm:bulletEnabled val="1"/>
        </dgm:presLayoutVars>
      </dgm:prSet>
      <dgm:spPr/>
    </dgm:pt>
    <dgm:pt modelId="{BB963813-DFA0-4877-B863-25B211320DDA}" type="pres">
      <dgm:prSet presAssocID="{F5BE01C6-5D50-4C2A-A664-B76C95E194FA}" presName="ThreeNodes_3_text" presStyleLbl="node1" presStyleIdx="2" presStyleCnt="3">
        <dgm:presLayoutVars>
          <dgm:bulletEnabled val="1"/>
        </dgm:presLayoutVars>
      </dgm:prSet>
      <dgm:spPr/>
    </dgm:pt>
  </dgm:ptLst>
  <dgm:cxnLst>
    <dgm:cxn modelId="{25E20312-1157-421C-AEF5-28DBC93D210C}" type="presOf" srcId="{FBDDEF30-BA16-4690-8601-9444CFB13ADA}" destId="{B128FFED-9F1B-437D-8DD8-127BE1075523}" srcOrd="0" destOrd="0" presId="urn:microsoft.com/office/officeart/2005/8/layout/vProcess5"/>
    <dgm:cxn modelId="{08358F28-BA25-476E-A7C1-3A3E5B1F42FA}" type="presOf" srcId="{F5BE01C6-5D50-4C2A-A664-B76C95E194FA}" destId="{C4D08C60-A988-4A8B-8D0F-70166EF34345}" srcOrd="0" destOrd="0" presId="urn:microsoft.com/office/officeart/2005/8/layout/vProcess5"/>
    <dgm:cxn modelId="{D5E53F29-DF83-476D-AF9E-4193034E1CDE}" type="presOf" srcId="{54DBDACF-20CC-47FB-9646-F6E4216A33A5}" destId="{C3E0A0D8-C359-4FFB-B2E4-F235A19DB00E}" srcOrd="1" destOrd="0" presId="urn:microsoft.com/office/officeart/2005/8/layout/vProcess5"/>
    <dgm:cxn modelId="{CD19B246-065A-429E-B935-978614685F82}" type="presOf" srcId="{4BDCF8CA-F45A-4898-AA74-FCE8C3B41D55}" destId="{67DB03EE-8D98-4095-9E15-D899FD93C41D}" srcOrd="0" destOrd="0" presId="urn:microsoft.com/office/officeart/2005/8/layout/vProcess5"/>
    <dgm:cxn modelId="{28A1C37A-55F2-4F03-B540-FC2C8272664F}" srcId="{F5BE01C6-5D50-4C2A-A664-B76C95E194FA}" destId="{2E16995E-1226-49BE-BB6E-232C0E751001}" srcOrd="1" destOrd="0" parTransId="{46B51298-5F33-4568-A5C1-41A826804E16}" sibTransId="{DD609055-8FE9-4E5E-BE28-11B6DA4727A9}"/>
    <dgm:cxn modelId="{BB056886-E156-41FC-BC88-3A4459D7DAF5}" type="presOf" srcId="{2E16995E-1226-49BE-BB6E-232C0E751001}" destId="{DD309E9B-3BBE-412C-94A0-F8E96C854057}" srcOrd="0" destOrd="0" presId="urn:microsoft.com/office/officeart/2005/8/layout/vProcess5"/>
    <dgm:cxn modelId="{2FCA95A0-B1C9-4F2E-9AF9-872728544DED}" srcId="{F5BE01C6-5D50-4C2A-A664-B76C95E194FA}" destId="{54DBDACF-20CC-47FB-9646-F6E4216A33A5}" srcOrd="0" destOrd="0" parTransId="{D6A24DAC-5787-4C1E-914B-FD34E39E870B}" sibTransId="{FBDDEF30-BA16-4690-8601-9444CFB13ADA}"/>
    <dgm:cxn modelId="{674FB7AB-3E40-4297-A1AA-13A5A6A23425}" type="presOf" srcId="{2E16995E-1226-49BE-BB6E-232C0E751001}" destId="{7E7035D2-D7AD-46B1-9695-433C8D50C692}" srcOrd="1" destOrd="0" presId="urn:microsoft.com/office/officeart/2005/8/layout/vProcess5"/>
    <dgm:cxn modelId="{DEA4C1C8-4E00-40B3-9D70-CC2ED0806B9D}" type="presOf" srcId="{54DBDACF-20CC-47FB-9646-F6E4216A33A5}" destId="{EA55260E-9239-42F7-AB63-BBC64B480AE6}" srcOrd="0" destOrd="0" presId="urn:microsoft.com/office/officeart/2005/8/layout/vProcess5"/>
    <dgm:cxn modelId="{26E8EED1-E644-4B47-8775-3332F411256D}" type="presOf" srcId="{4BDCF8CA-F45A-4898-AA74-FCE8C3B41D55}" destId="{BB963813-DFA0-4877-B863-25B211320DDA}" srcOrd="1" destOrd="0" presId="urn:microsoft.com/office/officeart/2005/8/layout/vProcess5"/>
    <dgm:cxn modelId="{5C1FDED9-AF2A-4CDF-A377-666A3A761584}" type="presOf" srcId="{DD609055-8FE9-4E5E-BE28-11B6DA4727A9}" destId="{2FEAC3CC-8265-4504-AE12-72082BCA0603}" srcOrd="0" destOrd="0" presId="urn:microsoft.com/office/officeart/2005/8/layout/vProcess5"/>
    <dgm:cxn modelId="{06C565F9-21A1-4AA3-8E8C-FFEC05B71DFE}" srcId="{F5BE01C6-5D50-4C2A-A664-B76C95E194FA}" destId="{4BDCF8CA-F45A-4898-AA74-FCE8C3B41D55}" srcOrd="2" destOrd="0" parTransId="{CFEAAC00-791F-4208-B06C-ADD863082A15}" sibTransId="{61438D19-F2C3-4DD3-9913-58E092D11028}"/>
    <dgm:cxn modelId="{7005B6B8-5655-4B57-B713-436A76C1D6D9}" type="presParOf" srcId="{C4D08C60-A988-4A8B-8D0F-70166EF34345}" destId="{AAD35553-9787-47A2-A9BF-4C89D4E6A326}" srcOrd="0" destOrd="0" presId="urn:microsoft.com/office/officeart/2005/8/layout/vProcess5"/>
    <dgm:cxn modelId="{E2D5E549-E931-4355-B5B3-E85BA90B4279}" type="presParOf" srcId="{C4D08C60-A988-4A8B-8D0F-70166EF34345}" destId="{EA55260E-9239-42F7-AB63-BBC64B480AE6}" srcOrd="1" destOrd="0" presId="urn:microsoft.com/office/officeart/2005/8/layout/vProcess5"/>
    <dgm:cxn modelId="{265BD134-6DDE-436A-8B66-F1154E1C8CFF}" type="presParOf" srcId="{C4D08C60-A988-4A8B-8D0F-70166EF34345}" destId="{DD309E9B-3BBE-412C-94A0-F8E96C854057}" srcOrd="2" destOrd="0" presId="urn:microsoft.com/office/officeart/2005/8/layout/vProcess5"/>
    <dgm:cxn modelId="{2856813B-D5C4-4CBF-803A-0B3AB2C79E1A}" type="presParOf" srcId="{C4D08C60-A988-4A8B-8D0F-70166EF34345}" destId="{67DB03EE-8D98-4095-9E15-D899FD93C41D}" srcOrd="3" destOrd="0" presId="urn:microsoft.com/office/officeart/2005/8/layout/vProcess5"/>
    <dgm:cxn modelId="{50979247-B30E-4BF7-B2F3-108E7B54D3BB}" type="presParOf" srcId="{C4D08C60-A988-4A8B-8D0F-70166EF34345}" destId="{B128FFED-9F1B-437D-8DD8-127BE1075523}" srcOrd="4" destOrd="0" presId="urn:microsoft.com/office/officeart/2005/8/layout/vProcess5"/>
    <dgm:cxn modelId="{7DBDEC97-E894-44F1-80FE-DA5971E6C637}" type="presParOf" srcId="{C4D08C60-A988-4A8B-8D0F-70166EF34345}" destId="{2FEAC3CC-8265-4504-AE12-72082BCA0603}" srcOrd="5" destOrd="0" presId="urn:microsoft.com/office/officeart/2005/8/layout/vProcess5"/>
    <dgm:cxn modelId="{B882FEB3-2C03-4409-9EB5-4C5058C26FC6}" type="presParOf" srcId="{C4D08C60-A988-4A8B-8D0F-70166EF34345}" destId="{C3E0A0D8-C359-4FFB-B2E4-F235A19DB00E}" srcOrd="6" destOrd="0" presId="urn:microsoft.com/office/officeart/2005/8/layout/vProcess5"/>
    <dgm:cxn modelId="{487CA92C-C92B-42E0-8086-E5F0635915F2}" type="presParOf" srcId="{C4D08C60-A988-4A8B-8D0F-70166EF34345}" destId="{7E7035D2-D7AD-46B1-9695-433C8D50C692}" srcOrd="7" destOrd="0" presId="urn:microsoft.com/office/officeart/2005/8/layout/vProcess5"/>
    <dgm:cxn modelId="{DC2E9BDE-B6D7-4428-B218-9094A16C2001}" type="presParOf" srcId="{C4D08C60-A988-4A8B-8D0F-70166EF34345}" destId="{BB963813-DFA0-4877-B863-25B211320DDA}"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55260E-9239-42F7-AB63-BBC64B480AE6}">
      <dsp:nvSpPr>
        <dsp:cNvPr id="0" name=""/>
        <dsp:cNvSpPr/>
      </dsp:nvSpPr>
      <dsp:spPr>
        <a:xfrm>
          <a:off x="0" y="0"/>
          <a:ext cx="7383780" cy="1505330"/>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u="sng" kern="1200" dirty="0"/>
            <a:t>Identify Areas of Risk</a:t>
          </a:r>
        </a:p>
        <a:p>
          <a:pPr marL="0" lvl="0" indent="0" algn="l" defTabSz="844550">
            <a:lnSpc>
              <a:spcPct val="90000"/>
            </a:lnSpc>
            <a:spcBef>
              <a:spcPct val="0"/>
            </a:spcBef>
            <a:spcAft>
              <a:spcPct val="35000"/>
            </a:spcAft>
            <a:buNone/>
          </a:pPr>
          <a:r>
            <a:rPr lang="en-US" sz="1700" kern="1200" dirty="0"/>
            <a:t>- Safety reports, legal claims</a:t>
          </a:r>
        </a:p>
        <a:p>
          <a:pPr marL="0" lvl="0" indent="0" algn="l" defTabSz="844550">
            <a:lnSpc>
              <a:spcPct val="90000"/>
            </a:lnSpc>
            <a:spcBef>
              <a:spcPct val="0"/>
            </a:spcBef>
            <a:spcAft>
              <a:spcPct val="35000"/>
            </a:spcAft>
            <a:buNone/>
          </a:pPr>
          <a:r>
            <a:rPr lang="en-US" sz="1700" kern="1200" dirty="0"/>
            <a:t>- Patient and clinician feedback</a:t>
          </a:r>
        </a:p>
      </dsp:txBody>
      <dsp:txXfrm>
        <a:off x="44090" y="44090"/>
        <a:ext cx="5759410" cy="1417150"/>
      </dsp:txXfrm>
    </dsp:sp>
    <dsp:sp modelId="{DD309E9B-3BBE-412C-94A0-F8E96C854057}">
      <dsp:nvSpPr>
        <dsp:cNvPr id="0" name=""/>
        <dsp:cNvSpPr/>
      </dsp:nvSpPr>
      <dsp:spPr>
        <a:xfrm>
          <a:off x="651509" y="1756219"/>
          <a:ext cx="7383780" cy="1505330"/>
        </a:xfrm>
        <a:prstGeom prst="roundRect">
          <a:avLst>
            <a:gd name="adj" fmla="val 10000"/>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u="sng" kern="1200" dirty="0"/>
            <a:t>Analyze Work as Performed to Identify System Factors</a:t>
          </a:r>
        </a:p>
        <a:p>
          <a:pPr marL="0" lvl="0" indent="0" algn="l" defTabSz="844550">
            <a:lnSpc>
              <a:spcPct val="90000"/>
            </a:lnSpc>
            <a:spcBef>
              <a:spcPct val="0"/>
            </a:spcBef>
            <a:spcAft>
              <a:spcPct val="35000"/>
            </a:spcAft>
            <a:buNone/>
          </a:pPr>
          <a:r>
            <a:rPr lang="en-US" sz="1900" kern="1200" dirty="0"/>
            <a:t>- Observations and interviews</a:t>
          </a:r>
        </a:p>
        <a:p>
          <a:pPr marL="0" lvl="0" indent="0" algn="l" defTabSz="844550">
            <a:lnSpc>
              <a:spcPct val="90000"/>
            </a:lnSpc>
            <a:spcBef>
              <a:spcPct val="0"/>
            </a:spcBef>
            <a:spcAft>
              <a:spcPct val="35000"/>
            </a:spcAft>
            <a:buNone/>
          </a:pPr>
          <a:r>
            <a:rPr lang="en-US" sz="1900" kern="1200" dirty="0"/>
            <a:t>- Usage data</a:t>
          </a:r>
        </a:p>
      </dsp:txBody>
      <dsp:txXfrm>
        <a:off x="695599" y="1800309"/>
        <a:ext cx="5665625" cy="1417150"/>
      </dsp:txXfrm>
    </dsp:sp>
    <dsp:sp modelId="{67DB03EE-8D98-4095-9E15-D899FD93C41D}">
      <dsp:nvSpPr>
        <dsp:cNvPr id="0" name=""/>
        <dsp:cNvSpPr/>
      </dsp:nvSpPr>
      <dsp:spPr>
        <a:xfrm>
          <a:off x="1303019" y="3512438"/>
          <a:ext cx="7383780" cy="1505330"/>
        </a:xfrm>
        <a:prstGeom prst="roundRect">
          <a:avLst>
            <a:gd name="adj" fmla="val 10000"/>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u="sng" kern="1200" dirty="0"/>
            <a:t>Iteratively Develop Sustainable Interventions</a:t>
          </a:r>
        </a:p>
        <a:p>
          <a:pPr marL="0" lvl="0" indent="0" algn="l" defTabSz="844550">
            <a:lnSpc>
              <a:spcPct val="90000"/>
            </a:lnSpc>
            <a:spcBef>
              <a:spcPct val="0"/>
            </a:spcBef>
            <a:spcAft>
              <a:spcPct val="35000"/>
            </a:spcAft>
            <a:buNone/>
          </a:pPr>
          <a:r>
            <a:rPr lang="en-US" sz="1900" kern="1200" dirty="0"/>
            <a:t>-  Include the actual “users” </a:t>
          </a:r>
        </a:p>
        <a:p>
          <a:pPr marL="0" lvl="0" indent="0" algn="l" defTabSz="844550">
            <a:lnSpc>
              <a:spcPct val="90000"/>
            </a:lnSpc>
            <a:spcBef>
              <a:spcPct val="0"/>
            </a:spcBef>
            <a:spcAft>
              <a:spcPct val="35000"/>
            </a:spcAft>
            <a:buNone/>
          </a:pPr>
          <a:r>
            <a:rPr lang="en-US" sz="1900" kern="1200" dirty="0"/>
            <a:t>- Pilot test solutions and measure outcomes</a:t>
          </a:r>
        </a:p>
      </dsp:txBody>
      <dsp:txXfrm>
        <a:off x="1347109" y="3556528"/>
        <a:ext cx="5665625" cy="1417150"/>
      </dsp:txXfrm>
    </dsp:sp>
    <dsp:sp modelId="{B128FFED-9F1B-437D-8DD8-127BE1075523}">
      <dsp:nvSpPr>
        <dsp:cNvPr id="0" name=""/>
        <dsp:cNvSpPr/>
      </dsp:nvSpPr>
      <dsp:spPr>
        <a:xfrm>
          <a:off x="6405315" y="1141542"/>
          <a:ext cx="978464" cy="978464"/>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625469" y="1141542"/>
        <a:ext cx="538156" cy="736294"/>
      </dsp:txXfrm>
    </dsp:sp>
    <dsp:sp modelId="{2FEAC3CC-8265-4504-AE12-72082BCA0603}">
      <dsp:nvSpPr>
        <dsp:cNvPr id="0" name=""/>
        <dsp:cNvSpPr/>
      </dsp:nvSpPr>
      <dsp:spPr>
        <a:xfrm>
          <a:off x="7056825" y="2887726"/>
          <a:ext cx="978464" cy="978464"/>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276979" y="2887726"/>
        <a:ext cx="538156" cy="736294"/>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34340"/>
          </a:xfrm>
          <a:prstGeom prst="rect">
            <a:avLst/>
          </a:prstGeom>
        </p:spPr>
        <p:txBody>
          <a:bodyPr vert="horz" lIns="94046" tIns="47023" rIns="94046" bIns="47023" rtlCol="0"/>
          <a:lstStyle>
            <a:lvl1pPr algn="l" fontAlgn="auto">
              <a:spcBef>
                <a:spcPts val="0"/>
              </a:spcBef>
              <a:spcAft>
                <a:spcPts val="0"/>
              </a:spcAft>
              <a:defRPr sz="1200">
                <a:latin typeface="+mn-lt"/>
                <a:ea typeface="+mn-ea"/>
                <a:cs typeface="+mn-cs"/>
              </a:defRPr>
            </a:lvl1pPr>
          </a:lstStyle>
          <a:p>
            <a:pPr>
              <a:defRPr/>
            </a:pPr>
            <a:endParaRPr lang="en-US" dirty="0">
              <a:latin typeface="Arial"/>
            </a:endParaRPr>
          </a:p>
        </p:txBody>
      </p:sp>
      <p:sp>
        <p:nvSpPr>
          <p:cNvPr id="3" name="Date Placeholder 2"/>
          <p:cNvSpPr>
            <a:spLocks noGrp="1"/>
          </p:cNvSpPr>
          <p:nvPr>
            <p:ph type="dt" sz="quarter" idx="1"/>
          </p:nvPr>
        </p:nvSpPr>
        <p:spPr>
          <a:xfrm>
            <a:off x="4014100" y="0"/>
            <a:ext cx="3070860" cy="434340"/>
          </a:xfrm>
          <a:prstGeom prst="rect">
            <a:avLst/>
          </a:prstGeom>
        </p:spPr>
        <p:txBody>
          <a:bodyPr vert="horz" lIns="94046" tIns="47023" rIns="94046" bIns="47023" rtlCol="0"/>
          <a:lstStyle>
            <a:lvl1pPr algn="r" fontAlgn="auto">
              <a:spcBef>
                <a:spcPts val="0"/>
              </a:spcBef>
              <a:spcAft>
                <a:spcPts val="0"/>
              </a:spcAft>
              <a:defRPr sz="1200">
                <a:latin typeface="+mn-lt"/>
                <a:ea typeface="+mn-ea"/>
                <a:cs typeface="+mn-cs"/>
              </a:defRPr>
            </a:lvl1pPr>
          </a:lstStyle>
          <a:p>
            <a:pPr>
              <a:defRPr/>
            </a:pPr>
            <a:fld id="{09CA5B90-B3B0-1D41-8071-DA3281CEE680}" type="datetimeFigureOut">
              <a:rPr lang="en-US">
                <a:latin typeface="Arial"/>
              </a:rPr>
              <a:pPr>
                <a:defRPr/>
              </a:pPr>
              <a:t>10/28/20</a:t>
            </a:fld>
            <a:endParaRPr lang="en-US" dirty="0">
              <a:latin typeface="Arial"/>
            </a:endParaRPr>
          </a:p>
        </p:txBody>
      </p:sp>
      <p:sp>
        <p:nvSpPr>
          <p:cNvPr id="4" name="Footer Placeholder 3"/>
          <p:cNvSpPr>
            <a:spLocks noGrp="1"/>
          </p:cNvSpPr>
          <p:nvPr>
            <p:ph type="ftr" sz="quarter" idx="2"/>
          </p:nvPr>
        </p:nvSpPr>
        <p:spPr>
          <a:xfrm>
            <a:off x="0" y="8250952"/>
            <a:ext cx="3070860" cy="434340"/>
          </a:xfrm>
          <a:prstGeom prst="rect">
            <a:avLst/>
          </a:prstGeom>
        </p:spPr>
        <p:txBody>
          <a:bodyPr vert="horz" lIns="94046" tIns="47023" rIns="94046" bIns="47023" rtlCol="0" anchor="b"/>
          <a:lstStyle>
            <a:lvl1pPr algn="l" fontAlgn="auto">
              <a:spcBef>
                <a:spcPts val="0"/>
              </a:spcBef>
              <a:spcAft>
                <a:spcPts val="0"/>
              </a:spcAft>
              <a:defRPr sz="1200">
                <a:latin typeface="+mn-lt"/>
                <a:ea typeface="+mn-ea"/>
                <a:cs typeface="+mn-cs"/>
              </a:defRPr>
            </a:lvl1pPr>
          </a:lstStyle>
          <a:p>
            <a:pPr>
              <a:defRPr/>
            </a:pPr>
            <a:endParaRPr lang="en-US" dirty="0">
              <a:latin typeface="Arial"/>
            </a:endParaRPr>
          </a:p>
        </p:txBody>
      </p:sp>
      <p:sp>
        <p:nvSpPr>
          <p:cNvPr id="5" name="Slide Number Placeholder 4"/>
          <p:cNvSpPr>
            <a:spLocks noGrp="1"/>
          </p:cNvSpPr>
          <p:nvPr>
            <p:ph type="sldNum" sz="quarter" idx="3"/>
          </p:nvPr>
        </p:nvSpPr>
        <p:spPr>
          <a:xfrm>
            <a:off x="4014100" y="8250952"/>
            <a:ext cx="3070860" cy="434340"/>
          </a:xfrm>
          <a:prstGeom prst="rect">
            <a:avLst/>
          </a:prstGeom>
        </p:spPr>
        <p:txBody>
          <a:bodyPr vert="horz" lIns="94046" tIns="47023" rIns="94046" bIns="47023" rtlCol="0" anchor="b"/>
          <a:lstStyle>
            <a:lvl1pPr algn="r" fontAlgn="auto">
              <a:spcBef>
                <a:spcPts val="0"/>
              </a:spcBef>
              <a:spcAft>
                <a:spcPts val="0"/>
              </a:spcAft>
              <a:defRPr sz="1200">
                <a:latin typeface="+mn-lt"/>
                <a:ea typeface="+mn-ea"/>
                <a:cs typeface="+mn-cs"/>
              </a:defRPr>
            </a:lvl1pPr>
          </a:lstStyle>
          <a:p>
            <a:pPr>
              <a:defRPr/>
            </a:pPr>
            <a:fld id="{07EAE21F-32A1-EF43-A5B3-C5C4869926DB}" type="slidenum">
              <a:rPr lang="en-US">
                <a:latin typeface="Arial"/>
              </a:rPr>
              <a:pPr>
                <a:defRPr/>
              </a:pPr>
              <a:t>‹#›</a:t>
            </a:fld>
            <a:endParaRPr lang="en-US" dirty="0">
              <a:latin typeface="Arial"/>
            </a:endParaRPr>
          </a:p>
        </p:txBody>
      </p:sp>
    </p:spTree>
    <p:extLst>
      <p:ext uri="{BB962C8B-B14F-4D97-AF65-F5344CB8AC3E}">
        <p14:creationId xmlns:p14="http://schemas.microsoft.com/office/powerpoint/2010/main" val="193505128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34340"/>
          </a:xfrm>
          <a:prstGeom prst="rect">
            <a:avLst/>
          </a:prstGeom>
        </p:spPr>
        <p:txBody>
          <a:bodyPr vert="horz" lIns="94046" tIns="47023" rIns="94046" bIns="47023" rtlCol="0"/>
          <a:lstStyle>
            <a:lvl1pPr algn="l" fontAlgn="auto">
              <a:spcBef>
                <a:spcPts val="0"/>
              </a:spcBef>
              <a:spcAft>
                <a:spcPts val="0"/>
              </a:spcAft>
              <a:defRPr sz="1200">
                <a:latin typeface="Arial"/>
                <a:ea typeface="+mn-ea"/>
                <a:cs typeface="+mn-cs"/>
              </a:defRPr>
            </a:lvl1pPr>
          </a:lstStyle>
          <a:p>
            <a:pPr>
              <a:defRPr/>
            </a:pPr>
            <a:endParaRPr lang="en-US" dirty="0"/>
          </a:p>
        </p:txBody>
      </p:sp>
      <p:sp>
        <p:nvSpPr>
          <p:cNvPr id="3" name="Date Placeholder 2"/>
          <p:cNvSpPr>
            <a:spLocks noGrp="1"/>
          </p:cNvSpPr>
          <p:nvPr>
            <p:ph type="dt" idx="1"/>
          </p:nvPr>
        </p:nvSpPr>
        <p:spPr>
          <a:xfrm>
            <a:off x="4014100" y="0"/>
            <a:ext cx="3070860" cy="434340"/>
          </a:xfrm>
          <a:prstGeom prst="rect">
            <a:avLst/>
          </a:prstGeom>
        </p:spPr>
        <p:txBody>
          <a:bodyPr vert="horz" lIns="94046" tIns="47023" rIns="94046" bIns="47023" rtlCol="0"/>
          <a:lstStyle>
            <a:lvl1pPr algn="r" fontAlgn="auto">
              <a:spcBef>
                <a:spcPts val="0"/>
              </a:spcBef>
              <a:spcAft>
                <a:spcPts val="0"/>
              </a:spcAft>
              <a:defRPr sz="1200">
                <a:latin typeface="Arial"/>
                <a:ea typeface="+mn-ea"/>
                <a:cs typeface="+mn-cs"/>
              </a:defRPr>
            </a:lvl1pPr>
          </a:lstStyle>
          <a:p>
            <a:pPr>
              <a:defRPr/>
            </a:pPr>
            <a:fld id="{EACCF27C-4099-0446-BD21-7B894689602B}" type="datetimeFigureOut">
              <a:rPr lang="en-US" smtClean="0"/>
              <a:pPr>
                <a:defRPr/>
              </a:pPr>
              <a:t>10/28/20</a:t>
            </a:fld>
            <a:endParaRPr lang="en-US" dirty="0"/>
          </a:p>
        </p:txBody>
      </p:sp>
      <p:sp>
        <p:nvSpPr>
          <p:cNvPr id="4" name="Slide Image Placeholder 3"/>
          <p:cNvSpPr>
            <a:spLocks noGrp="1" noRot="1" noChangeAspect="1"/>
          </p:cNvSpPr>
          <p:nvPr>
            <p:ph type="sldImg" idx="2"/>
          </p:nvPr>
        </p:nvSpPr>
        <p:spPr>
          <a:xfrm>
            <a:off x="647700" y="652463"/>
            <a:ext cx="5791200" cy="3257550"/>
          </a:xfrm>
          <a:prstGeom prst="rect">
            <a:avLst/>
          </a:prstGeom>
          <a:noFill/>
          <a:ln w="12700">
            <a:solidFill>
              <a:prstClr val="black"/>
            </a:solidFill>
          </a:ln>
        </p:spPr>
        <p:txBody>
          <a:bodyPr vert="horz" lIns="94046" tIns="47023" rIns="94046" bIns="47023" rtlCol="0" anchor="ctr"/>
          <a:lstStyle/>
          <a:p>
            <a:pPr lvl="0"/>
            <a:endParaRPr lang="en-US" noProof="0" dirty="0"/>
          </a:p>
        </p:txBody>
      </p:sp>
      <p:sp>
        <p:nvSpPr>
          <p:cNvPr id="5" name="Notes Placeholder 4"/>
          <p:cNvSpPr>
            <a:spLocks noGrp="1"/>
          </p:cNvSpPr>
          <p:nvPr>
            <p:ph type="body" sz="quarter" idx="3"/>
          </p:nvPr>
        </p:nvSpPr>
        <p:spPr>
          <a:xfrm>
            <a:off x="708660" y="4126230"/>
            <a:ext cx="5669280" cy="3909060"/>
          </a:xfrm>
          <a:prstGeom prst="rect">
            <a:avLst/>
          </a:prstGeom>
        </p:spPr>
        <p:txBody>
          <a:bodyPr vert="horz" lIns="94046" tIns="47023" rIns="94046" bIns="47023"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250952"/>
            <a:ext cx="3070860" cy="434340"/>
          </a:xfrm>
          <a:prstGeom prst="rect">
            <a:avLst/>
          </a:prstGeom>
        </p:spPr>
        <p:txBody>
          <a:bodyPr vert="horz" lIns="94046" tIns="47023" rIns="94046" bIns="47023" rtlCol="0" anchor="b"/>
          <a:lstStyle>
            <a:lvl1pPr algn="l" fontAlgn="auto">
              <a:spcBef>
                <a:spcPts val="0"/>
              </a:spcBef>
              <a:spcAft>
                <a:spcPts val="0"/>
              </a:spcAft>
              <a:defRPr sz="1200">
                <a:latin typeface="Arial"/>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4014100" y="8250952"/>
            <a:ext cx="3070860" cy="434340"/>
          </a:xfrm>
          <a:prstGeom prst="rect">
            <a:avLst/>
          </a:prstGeom>
        </p:spPr>
        <p:txBody>
          <a:bodyPr vert="horz" lIns="94046" tIns="47023" rIns="94046" bIns="47023" rtlCol="0" anchor="b"/>
          <a:lstStyle>
            <a:lvl1pPr algn="r" fontAlgn="auto">
              <a:spcBef>
                <a:spcPts val="0"/>
              </a:spcBef>
              <a:spcAft>
                <a:spcPts val="0"/>
              </a:spcAft>
              <a:defRPr sz="1200">
                <a:latin typeface="Arial"/>
                <a:ea typeface="+mn-ea"/>
                <a:cs typeface="+mn-cs"/>
              </a:defRPr>
            </a:lvl1pPr>
          </a:lstStyle>
          <a:p>
            <a:pPr>
              <a:defRPr/>
            </a:pPr>
            <a:fld id="{6221203E-EC46-844D-997D-4FCBE11A6182}" type="slidenum">
              <a:rPr lang="en-US" smtClean="0"/>
              <a:pPr>
                <a:defRPr/>
              </a:pPr>
              <a:t>‹#›</a:t>
            </a:fld>
            <a:endParaRPr lang="en-US" dirty="0"/>
          </a:p>
        </p:txBody>
      </p:sp>
    </p:spTree>
    <p:extLst>
      <p:ext uri="{BB962C8B-B14F-4D97-AF65-F5344CB8AC3E}">
        <p14:creationId xmlns:p14="http://schemas.microsoft.com/office/powerpoint/2010/main" val="9830690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a:ea typeface="Arial"/>
        <a:cs typeface="Arial"/>
      </a:defRPr>
    </a:lvl1pPr>
    <a:lvl2pPr marL="457200" algn="l" rtl="0" eaLnBrk="0" fontAlgn="base" hangingPunct="0">
      <a:spcBef>
        <a:spcPct val="30000"/>
      </a:spcBef>
      <a:spcAft>
        <a:spcPct val="0"/>
      </a:spcAft>
      <a:defRPr sz="1200" kern="1200">
        <a:solidFill>
          <a:schemeClr val="tx1"/>
        </a:solidFill>
        <a:latin typeface="Arial"/>
        <a:ea typeface="Arial"/>
        <a:cs typeface="+mn-cs"/>
      </a:defRPr>
    </a:lvl2pPr>
    <a:lvl3pPr marL="914400" algn="l" rtl="0" eaLnBrk="0" fontAlgn="base" hangingPunct="0">
      <a:spcBef>
        <a:spcPct val="30000"/>
      </a:spcBef>
      <a:spcAft>
        <a:spcPct val="0"/>
      </a:spcAft>
      <a:defRPr sz="1200" kern="1200">
        <a:solidFill>
          <a:schemeClr val="tx1"/>
        </a:solidFill>
        <a:latin typeface="Arial"/>
        <a:ea typeface="Arial"/>
        <a:cs typeface="+mn-cs"/>
      </a:defRPr>
    </a:lvl3pPr>
    <a:lvl4pPr marL="1371600" algn="l" rtl="0" eaLnBrk="0" fontAlgn="base" hangingPunct="0">
      <a:spcBef>
        <a:spcPct val="30000"/>
      </a:spcBef>
      <a:spcAft>
        <a:spcPct val="0"/>
      </a:spcAft>
      <a:defRPr sz="1200" kern="1200">
        <a:solidFill>
          <a:schemeClr val="tx1"/>
        </a:solidFill>
        <a:latin typeface="Arial"/>
        <a:ea typeface="Arial"/>
        <a:cs typeface="+mn-cs"/>
      </a:defRPr>
    </a:lvl4pPr>
    <a:lvl5pPr marL="1828800" algn="l" rtl="0" eaLnBrk="0" fontAlgn="base" hangingPunct="0">
      <a:spcBef>
        <a:spcPct val="30000"/>
      </a:spcBef>
      <a:spcAft>
        <a:spcPct val="0"/>
      </a:spcAft>
      <a:defRPr sz="1200" kern="1200">
        <a:solidFill>
          <a:schemeClr val="tx1"/>
        </a:solidFill>
        <a:latin typeface="Arial"/>
        <a:ea typeface="Arial"/>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221203E-EC46-844D-997D-4FCBE11A6182}" type="slidenum">
              <a:rPr lang="en-US" smtClean="0"/>
              <a:pPr>
                <a:defRPr/>
              </a:pPr>
              <a:t>1</a:t>
            </a:fld>
            <a:endParaRPr lang="en-US" dirty="0"/>
          </a:p>
        </p:txBody>
      </p:sp>
    </p:spTree>
    <p:extLst>
      <p:ext uri="{BB962C8B-B14F-4D97-AF65-F5344CB8AC3E}">
        <p14:creationId xmlns:p14="http://schemas.microsoft.com/office/powerpoint/2010/main" val="2732281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089BB1-6543-4E09-BCEB-07F28916D23D}" type="slidenum">
              <a:rPr lang="en-US" smtClean="0"/>
              <a:t>11</a:t>
            </a:fld>
            <a:endParaRPr lang="en-US"/>
          </a:p>
        </p:txBody>
      </p:sp>
    </p:spTree>
    <p:extLst>
      <p:ext uri="{BB962C8B-B14F-4D97-AF65-F5344CB8AC3E}">
        <p14:creationId xmlns:p14="http://schemas.microsoft.com/office/powerpoint/2010/main" val="3440349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089BB1-6543-4E09-BCEB-07F28916D23D}" type="slidenum">
              <a:rPr lang="en-US" smtClean="0"/>
              <a:t>12</a:t>
            </a:fld>
            <a:endParaRPr lang="en-US"/>
          </a:p>
        </p:txBody>
      </p:sp>
    </p:spTree>
    <p:extLst>
      <p:ext uri="{BB962C8B-B14F-4D97-AF65-F5344CB8AC3E}">
        <p14:creationId xmlns:p14="http://schemas.microsoft.com/office/powerpoint/2010/main" val="2880468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089BB1-6543-4E09-BCEB-07F28916D23D}" type="slidenum">
              <a:rPr lang="en-US" smtClean="0"/>
              <a:t>13</a:t>
            </a:fld>
            <a:endParaRPr lang="en-US"/>
          </a:p>
        </p:txBody>
      </p:sp>
    </p:spTree>
    <p:extLst>
      <p:ext uri="{BB962C8B-B14F-4D97-AF65-F5344CB8AC3E}">
        <p14:creationId xmlns:p14="http://schemas.microsoft.com/office/powerpoint/2010/main" val="102667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221203E-EC46-844D-997D-4FCBE11A6182}" type="slidenum">
              <a:rPr lang="en-US" smtClean="0"/>
              <a:pPr>
                <a:defRPr/>
              </a:pPr>
              <a:t>14</a:t>
            </a:fld>
            <a:endParaRPr lang="en-US" dirty="0"/>
          </a:p>
        </p:txBody>
      </p:sp>
    </p:spTree>
    <p:extLst>
      <p:ext uri="{BB962C8B-B14F-4D97-AF65-F5344CB8AC3E}">
        <p14:creationId xmlns:p14="http://schemas.microsoft.com/office/powerpoint/2010/main" val="21643554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089BB1-6543-4E09-BCEB-07F28916D23D}" type="slidenum">
              <a:rPr lang="en-US" smtClean="0"/>
              <a:t>15</a:t>
            </a:fld>
            <a:endParaRPr lang="en-US"/>
          </a:p>
        </p:txBody>
      </p:sp>
    </p:spTree>
    <p:extLst>
      <p:ext uri="{BB962C8B-B14F-4D97-AF65-F5344CB8AC3E}">
        <p14:creationId xmlns:p14="http://schemas.microsoft.com/office/powerpoint/2010/main" val="3938460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221203E-EC46-844D-997D-4FCBE11A6182}" type="slidenum">
              <a:rPr lang="en-US" smtClean="0"/>
              <a:pPr>
                <a:defRPr/>
              </a:pPr>
              <a:t>16</a:t>
            </a:fld>
            <a:endParaRPr lang="en-US" dirty="0"/>
          </a:p>
        </p:txBody>
      </p:sp>
    </p:spTree>
    <p:extLst>
      <p:ext uri="{BB962C8B-B14F-4D97-AF65-F5344CB8AC3E}">
        <p14:creationId xmlns:p14="http://schemas.microsoft.com/office/powerpoint/2010/main" val="2666962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221203E-EC46-844D-997D-4FCBE11A6182}" type="slidenum">
              <a:rPr lang="en-US" smtClean="0"/>
              <a:pPr>
                <a:defRPr/>
              </a:pPr>
              <a:t>17</a:t>
            </a:fld>
            <a:endParaRPr lang="en-US" dirty="0"/>
          </a:p>
        </p:txBody>
      </p:sp>
    </p:spTree>
    <p:extLst>
      <p:ext uri="{BB962C8B-B14F-4D97-AF65-F5344CB8AC3E}">
        <p14:creationId xmlns:p14="http://schemas.microsoft.com/office/powerpoint/2010/main" val="36088544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221203E-EC46-844D-997D-4FCBE11A6182}" type="slidenum">
              <a:rPr lang="en-US" smtClean="0"/>
              <a:pPr>
                <a:defRPr/>
              </a:pPr>
              <a:t>18</a:t>
            </a:fld>
            <a:endParaRPr lang="en-US" dirty="0"/>
          </a:p>
        </p:txBody>
      </p:sp>
    </p:spTree>
    <p:extLst>
      <p:ext uri="{BB962C8B-B14F-4D97-AF65-F5344CB8AC3E}">
        <p14:creationId xmlns:p14="http://schemas.microsoft.com/office/powerpoint/2010/main" val="3702146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089BB1-6543-4E09-BCEB-07F28916D23D}" type="slidenum">
              <a:rPr lang="en-US" smtClean="0"/>
              <a:t>19</a:t>
            </a:fld>
            <a:endParaRPr lang="en-US"/>
          </a:p>
        </p:txBody>
      </p:sp>
    </p:spTree>
    <p:extLst>
      <p:ext uri="{BB962C8B-B14F-4D97-AF65-F5344CB8AC3E}">
        <p14:creationId xmlns:p14="http://schemas.microsoft.com/office/powerpoint/2010/main" val="2971330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089BB1-6543-4E09-BCEB-07F28916D23D}" type="slidenum">
              <a:rPr lang="en-US" smtClean="0"/>
              <a:t>20</a:t>
            </a:fld>
            <a:endParaRPr lang="en-US"/>
          </a:p>
        </p:txBody>
      </p:sp>
    </p:spTree>
    <p:extLst>
      <p:ext uri="{BB962C8B-B14F-4D97-AF65-F5344CB8AC3E}">
        <p14:creationId xmlns:p14="http://schemas.microsoft.com/office/powerpoint/2010/main" val="1595126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221203E-EC46-844D-997D-4FCBE11A6182}" type="slidenum">
              <a:rPr lang="en-US" smtClean="0"/>
              <a:pPr>
                <a:defRPr/>
              </a:pPr>
              <a:t>3</a:t>
            </a:fld>
            <a:endParaRPr lang="en-US" dirty="0"/>
          </a:p>
        </p:txBody>
      </p:sp>
    </p:spTree>
    <p:extLst>
      <p:ext uri="{BB962C8B-B14F-4D97-AF65-F5344CB8AC3E}">
        <p14:creationId xmlns:p14="http://schemas.microsoft.com/office/powerpoint/2010/main" val="3042541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089BB1-6543-4E09-BCEB-07F28916D23D}" type="slidenum">
              <a:rPr lang="en-US" smtClean="0"/>
              <a:t>21</a:t>
            </a:fld>
            <a:endParaRPr lang="en-US"/>
          </a:p>
        </p:txBody>
      </p:sp>
    </p:spTree>
    <p:extLst>
      <p:ext uri="{BB962C8B-B14F-4D97-AF65-F5344CB8AC3E}">
        <p14:creationId xmlns:p14="http://schemas.microsoft.com/office/powerpoint/2010/main" val="41256638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089BB1-6543-4E09-BCEB-07F28916D23D}" type="slidenum">
              <a:rPr lang="en-US" smtClean="0"/>
              <a:t>22</a:t>
            </a:fld>
            <a:endParaRPr lang="en-US"/>
          </a:p>
        </p:txBody>
      </p:sp>
    </p:spTree>
    <p:extLst>
      <p:ext uri="{BB962C8B-B14F-4D97-AF65-F5344CB8AC3E}">
        <p14:creationId xmlns:p14="http://schemas.microsoft.com/office/powerpoint/2010/main" val="26621984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089BB1-6543-4E09-BCEB-07F28916D23D}" type="slidenum">
              <a:rPr lang="en-US" smtClean="0"/>
              <a:t>23</a:t>
            </a:fld>
            <a:endParaRPr lang="en-US"/>
          </a:p>
        </p:txBody>
      </p:sp>
    </p:spTree>
    <p:extLst>
      <p:ext uri="{BB962C8B-B14F-4D97-AF65-F5344CB8AC3E}">
        <p14:creationId xmlns:p14="http://schemas.microsoft.com/office/powerpoint/2010/main" val="9387413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6221203E-EC46-844D-997D-4FCBE11A6182}" type="slidenum">
              <a:rPr lang="en-US" smtClean="0"/>
              <a:pPr>
                <a:defRPr/>
              </a:pPr>
              <a:t>24</a:t>
            </a:fld>
            <a:endParaRPr lang="en-US" dirty="0"/>
          </a:p>
        </p:txBody>
      </p:sp>
    </p:spTree>
    <p:extLst>
      <p:ext uri="{BB962C8B-B14F-4D97-AF65-F5344CB8AC3E}">
        <p14:creationId xmlns:p14="http://schemas.microsoft.com/office/powerpoint/2010/main" val="1462446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089BB1-6543-4E09-BCEB-07F28916D23D}" type="slidenum">
              <a:rPr lang="en-US" smtClean="0"/>
              <a:t>25</a:t>
            </a:fld>
            <a:endParaRPr lang="en-US"/>
          </a:p>
        </p:txBody>
      </p:sp>
    </p:spTree>
    <p:extLst>
      <p:ext uri="{BB962C8B-B14F-4D97-AF65-F5344CB8AC3E}">
        <p14:creationId xmlns:p14="http://schemas.microsoft.com/office/powerpoint/2010/main" val="8840922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460"/>
            <a:endParaRPr lang="en-US" dirty="0"/>
          </a:p>
        </p:txBody>
      </p:sp>
      <p:sp>
        <p:nvSpPr>
          <p:cNvPr id="4" name="Slide Number Placeholder 3"/>
          <p:cNvSpPr>
            <a:spLocks noGrp="1"/>
          </p:cNvSpPr>
          <p:nvPr>
            <p:ph type="sldNum" sz="quarter" idx="5"/>
          </p:nvPr>
        </p:nvSpPr>
        <p:spPr/>
        <p:txBody>
          <a:bodyPr/>
          <a:lstStyle/>
          <a:p>
            <a:pPr>
              <a:defRPr/>
            </a:pPr>
            <a:fld id="{6221203E-EC46-844D-997D-4FCBE11A6182}" type="slidenum">
              <a:rPr lang="en-US" smtClean="0"/>
              <a:pPr>
                <a:defRPr/>
              </a:pPr>
              <a:t>26</a:t>
            </a:fld>
            <a:endParaRPr lang="en-US" dirty="0"/>
          </a:p>
        </p:txBody>
      </p:sp>
    </p:spTree>
    <p:extLst>
      <p:ext uri="{BB962C8B-B14F-4D97-AF65-F5344CB8AC3E}">
        <p14:creationId xmlns:p14="http://schemas.microsoft.com/office/powerpoint/2010/main" val="14519623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pPr>
              <a:defRPr/>
            </a:pPr>
            <a:fld id="{6221203E-EC46-844D-997D-4FCBE11A6182}" type="slidenum">
              <a:rPr lang="en-US" smtClean="0"/>
              <a:pPr>
                <a:defRPr/>
              </a:pPr>
              <a:t>27</a:t>
            </a:fld>
            <a:endParaRPr lang="en-US" dirty="0"/>
          </a:p>
        </p:txBody>
      </p:sp>
    </p:spTree>
    <p:extLst>
      <p:ext uri="{BB962C8B-B14F-4D97-AF65-F5344CB8AC3E}">
        <p14:creationId xmlns:p14="http://schemas.microsoft.com/office/powerpoint/2010/main" val="19762480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221203E-EC46-844D-997D-4FCBE11A6182}" type="slidenum">
              <a:rPr lang="en-US" smtClean="0"/>
              <a:pPr>
                <a:defRPr/>
              </a:pPr>
              <a:t>28</a:t>
            </a:fld>
            <a:endParaRPr lang="en-US" dirty="0"/>
          </a:p>
        </p:txBody>
      </p:sp>
    </p:spTree>
    <p:extLst>
      <p:ext uri="{BB962C8B-B14F-4D97-AF65-F5344CB8AC3E}">
        <p14:creationId xmlns:p14="http://schemas.microsoft.com/office/powerpoint/2010/main" val="2317889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089BB1-6543-4E09-BCEB-07F28916D23D}" type="slidenum">
              <a:rPr lang="en-US" smtClean="0"/>
              <a:t>29</a:t>
            </a:fld>
            <a:endParaRPr lang="en-US"/>
          </a:p>
        </p:txBody>
      </p:sp>
    </p:spTree>
    <p:extLst>
      <p:ext uri="{BB962C8B-B14F-4D97-AF65-F5344CB8AC3E}">
        <p14:creationId xmlns:p14="http://schemas.microsoft.com/office/powerpoint/2010/main" val="21670948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089BB1-6543-4E09-BCEB-07F28916D23D}" type="slidenum">
              <a:rPr lang="en-US" smtClean="0"/>
              <a:t>30</a:t>
            </a:fld>
            <a:endParaRPr lang="en-US"/>
          </a:p>
        </p:txBody>
      </p:sp>
    </p:spTree>
    <p:extLst>
      <p:ext uri="{BB962C8B-B14F-4D97-AF65-F5344CB8AC3E}">
        <p14:creationId xmlns:p14="http://schemas.microsoft.com/office/powerpoint/2010/main" val="1180013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221203E-EC46-844D-997D-4FCBE11A6182}" type="slidenum">
              <a:rPr lang="en-US" smtClean="0"/>
              <a:pPr>
                <a:defRPr/>
              </a:pPr>
              <a:t>4</a:t>
            </a:fld>
            <a:endParaRPr lang="en-US" dirty="0"/>
          </a:p>
        </p:txBody>
      </p:sp>
    </p:spTree>
    <p:extLst>
      <p:ext uri="{BB962C8B-B14F-4D97-AF65-F5344CB8AC3E}">
        <p14:creationId xmlns:p14="http://schemas.microsoft.com/office/powerpoint/2010/main" val="20215033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221203E-EC46-844D-997D-4FCBE11A6182}" type="slidenum">
              <a:rPr lang="en-US" smtClean="0"/>
              <a:pPr>
                <a:defRPr/>
              </a:pPr>
              <a:t>31</a:t>
            </a:fld>
            <a:endParaRPr lang="en-US" dirty="0"/>
          </a:p>
        </p:txBody>
      </p:sp>
    </p:spTree>
    <p:extLst>
      <p:ext uri="{BB962C8B-B14F-4D97-AF65-F5344CB8AC3E}">
        <p14:creationId xmlns:p14="http://schemas.microsoft.com/office/powerpoint/2010/main" val="29995236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089BB1-6543-4E09-BCEB-07F28916D23D}" type="slidenum">
              <a:rPr lang="en-US" smtClean="0"/>
              <a:t>32</a:t>
            </a:fld>
            <a:endParaRPr lang="en-US"/>
          </a:p>
        </p:txBody>
      </p:sp>
    </p:spTree>
    <p:extLst>
      <p:ext uri="{BB962C8B-B14F-4D97-AF65-F5344CB8AC3E}">
        <p14:creationId xmlns:p14="http://schemas.microsoft.com/office/powerpoint/2010/main" val="38386688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089BB1-6543-4E09-BCEB-07F28916D23D}" type="slidenum">
              <a:rPr lang="en-US" smtClean="0"/>
              <a:t>33</a:t>
            </a:fld>
            <a:endParaRPr lang="en-US"/>
          </a:p>
        </p:txBody>
      </p:sp>
    </p:spTree>
    <p:extLst>
      <p:ext uri="{BB962C8B-B14F-4D97-AF65-F5344CB8AC3E}">
        <p14:creationId xmlns:p14="http://schemas.microsoft.com/office/powerpoint/2010/main" val="39494672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089BB1-6543-4E09-BCEB-07F28916D23D}" type="slidenum">
              <a:rPr lang="en-US" smtClean="0"/>
              <a:t>34</a:t>
            </a:fld>
            <a:endParaRPr lang="en-US"/>
          </a:p>
        </p:txBody>
      </p:sp>
    </p:spTree>
    <p:extLst>
      <p:ext uri="{BB962C8B-B14F-4D97-AF65-F5344CB8AC3E}">
        <p14:creationId xmlns:p14="http://schemas.microsoft.com/office/powerpoint/2010/main" val="29642045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221203E-EC46-844D-997D-4FCBE11A6182}" type="slidenum">
              <a:rPr lang="en-US" smtClean="0"/>
              <a:pPr>
                <a:defRPr/>
              </a:pPr>
              <a:t>35</a:t>
            </a:fld>
            <a:endParaRPr lang="en-US" dirty="0"/>
          </a:p>
        </p:txBody>
      </p:sp>
    </p:spTree>
    <p:extLst>
      <p:ext uri="{BB962C8B-B14F-4D97-AF65-F5344CB8AC3E}">
        <p14:creationId xmlns:p14="http://schemas.microsoft.com/office/powerpoint/2010/main" val="21058111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089BB1-6543-4E09-BCEB-07F28916D23D}" type="slidenum">
              <a:rPr lang="en-US" smtClean="0"/>
              <a:t>36</a:t>
            </a:fld>
            <a:endParaRPr lang="en-US"/>
          </a:p>
        </p:txBody>
      </p:sp>
    </p:spTree>
    <p:extLst>
      <p:ext uri="{BB962C8B-B14F-4D97-AF65-F5344CB8AC3E}">
        <p14:creationId xmlns:p14="http://schemas.microsoft.com/office/powerpoint/2010/main" val="37184398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089BB1-6543-4E09-BCEB-07F28916D23D}" type="slidenum">
              <a:rPr lang="en-US" smtClean="0"/>
              <a:t>37</a:t>
            </a:fld>
            <a:endParaRPr lang="en-US"/>
          </a:p>
        </p:txBody>
      </p:sp>
    </p:spTree>
    <p:extLst>
      <p:ext uri="{BB962C8B-B14F-4D97-AF65-F5344CB8AC3E}">
        <p14:creationId xmlns:p14="http://schemas.microsoft.com/office/powerpoint/2010/main" val="27596914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089BB1-6543-4E09-BCEB-07F28916D23D}" type="slidenum">
              <a:rPr lang="en-US" smtClean="0"/>
              <a:t>39</a:t>
            </a:fld>
            <a:endParaRPr lang="en-US"/>
          </a:p>
        </p:txBody>
      </p:sp>
    </p:spTree>
    <p:extLst>
      <p:ext uri="{BB962C8B-B14F-4D97-AF65-F5344CB8AC3E}">
        <p14:creationId xmlns:p14="http://schemas.microsoft.com/office/powerpoint/2010/main" val="30726683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089BB1-6543-4E09-BCEB-07F28916D23D}" type="slidenum">
              <a:rPr lang="en-US" smtClean="0"/>
              <a:t>40</a:t>
            </a:fld>
            <a:endParaRPr lang="en-US"/>
          </a:p>
        </p:txBody>
      </p:sp>
    </p:spTree>
    <p:extLst>
      <p:ext uri="{BB962C8B-B14F-4D97-AF65-F5344CB8AC3E}">
        <p14:creationId xmlns:p14="http://schemas.microsoft.com/office/powerpoint/2010/main" val="29451249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089BB1-6543-4E09-BCEB-07F28916D23D}" type="slidenum">
              <a:rPr lang="en-US" smtClean="0"/>
              <a:t>41</a:t>
            </a:fld>
            <a:endParaRPr lang="en-US"/>
          </a:p>
        </p:txBody>
      </p:sp>
    </p:spTree>
    <p:extLst>
      <p:ext uri="{BB962C8B-B14F-4D97-AF65-F5344CB8AC3E}">
        <p14:creationId xmlns:p14="http://schemas.microsoft.com/office/powerpoint/2010/main" val="3479686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221203E-EC46-844D-997D-4FCBE11A6182}" type="slidenum">
              <a:rPr lang="en-US" smtClean="0"/>
              <a:pPr>
                <a:defRPr/>
              </a:pPr>
              <a:t>5</a:t>
            </a:fld>
            <a:endParaRPr lang="en-US" dirty="0"/>
          </a:p>
        </p:txBody>
      </p:sp>
    </p:spTree>
    <p:extLst>
      <p:ext uri="{BB962C8B-B14F-4D97-AF65-F5344CB8AC3E}">
        <p14:creationId xmlns:p14="http://schemas.microsoft.com/office/powerpoint/2010/main" val="17759482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221203E-EC46-844D-997D-4FCBE11A6182}" type="slidenum">
              <a:rPr lang="en-US" smtClean="0"/>
              <a:pPr>
                <a:defRPr/>
              </a:pPr>
              <a:t>42</a:t>
            </a:fld>
            <a:endParaRPr lang="en-US" dirty="0"/>
          </a:p>
        </p:txBody>
      </p:sp>
    </p:spTree>
    <p:extLst>
      <p:ext uri="{BB962C8B-B14F-4D97-AF65-F5344CB8AC3E}">
        <p14:creationId xmlns:p14="http://schemas.microsoft.com/office/powerpoint/2010/main" val="17731893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221203E-EC46-844D-997D-4FCBE11A6182}" type="slidenum">
              <a:rPr lang="en-US" smtClean="0"/>
              <a:pPr>
                <a:defRPr/>
              </a:pPr>
              <a:t>43</a:t>
            </a:fld>
            <a:endParaRPr lang="en-US" dirty="0"/>
          </a:p>
        </p:txBody>
      </p:sp>
    </p:spTree>
    <p:extLst>
      <p:ext uri="{BB962C8B-B14F-4D97-AF65-F5344CB8AC3E}">
        <p14:creationId xmlns:p14="http://schemas.microsoft.com/office/powerpoint/2010/main" val="34478316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221203E-EC46-844D-997D-4FCBE11A6182}" type="slidenum">
              <a:rPr lang="en-US" smtClean="0"/>
              <a:pPr>
                <a:defRPr/>
              </a:pPr>
              <a:t>44</a:t>
            </a:fld>
            <a:endParaRPr lang="en-US" dirty="0"/>
          </a:p>
        </p:txBody>
      </p:sp>
    </p:spTree>
    <p:extLst>
      <p:ext uri="{BB962C8B-B14F-4D97-AF65-F5344CB8AC3E}">
        <p14:creationId xmlns:p14="http://schemas.microsoft.com/office/powerpoint/2010/main" val="29024061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Broadening the lens, human factors is all about fitting human capabilities.</a:t>
            </a:r>
          </a:p>
          <a:p>
            <a:r>
              <a:rPr lang="en-US" dirty="0"/>
              <a:t>This sometimes means gathering information that is hidden even from the end-user</a:t>
            </a:r>
          </a:p>
          <a:p>
            <a:r>
              <a:rPr lang="en-US" dirty="0"/>
              <a:t>This also means designing to promote safety, efficiency, effectiveness, and timeliness.</a:t>
            </a:r>
          </a:p>
        </p:txBody>
      </p:sp>
    </p:spTree>
    <p:extLst>
      <p:ext uri="{BB962C8B-B14F-4D97-AF65-F5344CB8AC3E}">
        <p14:creationId xmlns:p14="http://schemas.microsoft.com/office/powerpoint/2010/main" val="33638306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221203E-EC46-844D-997D-4FCBE11A6182}" type="slidenum">
              <a:rPr lang="en-US" smtClean="0"/>
              <a:pPr>
                <a:defRPr/>
              </a:pPr>
              <a:t>46</a:t>
            </a:fld>
            <a:endParaRPr lang="en-US" dirty="0"/>
          </a:p>
        </p:txBody>
      </p:sp>
    </p:spTree>
    <p:extLst>
      <p:ext uri="{BB962C8B-B14F-4D97-AF65-F5344CB8AC3E}">
        <p14:creationId xmlns:p14="http://schemas.microsoft.com/office/powerpoint/2010/main" val="23821666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221203E-EC46-844D-997D-4FCBE11A6182}" type="slidenum">
              <a:rPr lang="en-US" smtClean="0"/>
              <a:pPr>
                <a:defRPr/>
              </a:pPr>
              <a:t>47</a:t>
            </a:fld>
            <a:endParaRPr lang="en-US" dirty="0"/>
          </a:p>
        </p:txBody>
      </p:sp>
    </p:spTree>
    <p:extLst>
      <p:ext uri="{BB962C8B-B14F-4D97-AF65-F5344CB8AC3E}">
        <p14:creationId xmlns:p14="http://schemas.microsoft.com/office/powerpoint/2010/main" val="10262507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76E54E7-06D7-41DA-B86F-23A1C1AF0986}" type="slidenum">
              <a:rPr lang="en-US" smtClean="0"/>
              <a:pPr>
                <a:defRPr/>
              </a:pPr>
              <a:t>48</a:t>
            </a:fld>
            <a:endParaRPr lang="en-US"/>
          </a:p>
        </p:txBody>
      </p:sp>
    </p:spTree>
    <p:extLst>
      <p:ext uri="{BB962C8B-B14F-4D97-AF65-F5344CB8AC3E}">
        <p14:creationId xmlns:p14="http://schemas.microsoft.com/office/powerpoint/2010/main" val="22000753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221203E-EC46-844D-997D-4FCBE11A6182}" type="slidenum">
              <a:rPr lang="en-US" smtClean="0"/>
              <a:pPr>
                <a:defRPr/>
              </a:pPr>
              <a:t>49</a:t>
            </a:fld>
            <a:endParaRPr lang="en-US" dirty="0"/>
          </a:p>
        </p:txBody>
      </p:sp>
    </p:spTree>
    <p:extLst>
      <p:ext uri="{BB962C8B-B14F-4D97-AF65-F5344CB8AC3E}">
        <p14:creationId xmlns:p14="http://schemas.microsoft.com/office/powerpoint/2010/main" val="18322242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221203E-EC46-844D-997D-4FCBE11A6182}" type="slidenum">
              <a:rPr lang="en-US" smtClean="0"/>
              <a:pPr>
                <a:defRPr/>
              </a:pPr>
              <a:t>50</a:t>
            </a:fld>
            <a:endParaRPr lang="en-US" dirty="0"/>
          </a:p>
        </p:txBody>
      </p:sp>
    </p:spTree>
    <p:extLst>
      <p:ext uri="{BB962C8B-B14F-4D97-AF65-F5344CB8AC3E}">
        <p14:creationId xmlns:p14="http://schemas.microsoft.com/office/powerpoint/2010/main" val="22938785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221203E-EC46-844D-997D-4FCBE11A6182}" type="slidenum">
              <a:rPr lang="en-US" smtClean="0"/>
              <a:pPr>
                <a:defRPr/>
              </a:pPr>
              <a:t>51</a:t>
            </a:fld>
            <a:endParaRPr lang="en-US" dirty="0"/>
          </a:p>
        </p:txBody>
      </p:sp>
    </p:spTree>
    <p:extLst>
      <p:ext uri="{BB962C8B-B14F-4D97-AF65-F5344CB8AC3E}">
        <p14:creationId xmlns:p14="http://schemas.microsoft.com/office/powerpoint/2010/main" val="2447375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221203E-EC46-844D-997D-4FCBE11A6182}" type="slidenum">
              <a:rPr lang="en-US" smtClean="0"/>
              <a:pPr>
                <a:defRPr/>
              </a:pPr>
              <a:t>6</a:t>
            </a:fld>
            <a:endParaRPr lang="en-US" dirty="0"/>
          </a:p>
        </p:txBody>
      </p:sp>
    </p:spTree>
    <p:extLst>
      <p:ext uri="{BB962C8B-B14F-4D97-AF65-F5344CB8AC3E}">
        <p14:creationId xmlns:p14="http://schemas.microsoft.com/office/powerpoint/2010/main" val="18338691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221203E-EC46-844D-997D-4FCBE11A6182}" type="slidenum">
              <a:rPr lang="en-US" smtClean="0"/>
              <a:pPr>
                <a:defRPr/>
              </a:pPr>
              <a:t>52</a:t>
            </a:fld>
            <a:endParaRPr lang="en-US" dirty="0"/>
          </a:p>
        </p:txBody>
      </p:sp>
    </p:spTree>
    <p:extLst>
      <p:ext uri="{BB962C8B-B14F-4D97-AF65-F5344CB8AC3E}">
        <p14:creationId xmlns:p14="http://schemas.microsoft.com/office/powerpoint/2010/main" val="12362246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Bottles are the same, dosages are the same, look alike/sound alike drugs.</a:t>
            </a:r>
          </a:p>
          <a:p>
            <a:endParaRPr lang="en-US" dirty="0"/>
          </a:p>
        </p:txBody>
      </p:sp>
    </p:spTree>
    <p:extLst>
      <p:ext uri="{BB962C8B-B14F-4D97-AF65-F5344CB8AC3E}">
        <p14:creationId xmlns:p14="http://schemas.microsoft.com/office/powerpoint/2010/main" val="33176400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2E81983-040C-6747-A507-265BC157AB7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9105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221203E-EC46-844D-997D-4FCBE11A6182}" type="slidenum">
              <a:rPr lang="en-US" smtClean="0"/>
              <a:pPr>
                <a:defRPr/>
              </a:pPr>
              <a:t>55</a:t>
            </a:fld>
            <a:endParaRPr lang="en-US" dirty="0"/>
          </a:p>
        </p:txBody>
      </p:sp>
    </p:spTree>
    <p:extLst>
      <p:ext uri="{BB962C8B-B14F-4D97-AF65-F5344CB8AC3E}">
        <p14:creationId xmlns:p14="http://schemas.microsoft.com/office/powerpoint/2010/main" val="19251519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221203E-EC46-844D-997D-4FCBE11A6182}" type="slidenum">
              <a:rPr lang="en-US" smtClean="0"/>
              <a:pPr>
                <a:defRPr/>
              </a:pPr>
              <a:t>56</a:t>
            </a:fld>
            <a:endParaRPr lang="en-US" dirty="0"/>
          </a:p>
        </p:txBody>
      </p:sp>
    </p:spTree>
    <p:extLst>
      <p:ext uri="{BB962C8B-B14F-4D97-AF65-F5344CB8AC3E}">
        <p14:creationId xmlns:p14="http://schemas.microsoft.com/office/powerpoint/2010/main" val="14092595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221203E-EC46-844D-997D-4FCBE11A6182}" type="slidenum">
              <a:rPr lang="en-US" smtClean="0"/>
              <a:pPr>
                <a:defRPr/>
              </a:pPr>
              <a:t>57</a:t>
            </a:fld>
            <a:endParaRPr lang="en-US" dirty="0"/>
          </a:p>
        </p:txBody>
      </p:sp>
    </p:spTree>
    <p:extLst>
      <p:ext uri="{BB962C8B-B14F-4D97-AF65-F5344CB8AC3E}">
        <p14:creationId xmlns:p14="http://schemas.microsoft.com/office/powerpoint/2010/main" val="16291266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410170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221203E-EC46-844D-997D-4FCBE11A6182}" type="slidenum">
              <a:rPr lang="en-US" smtClean="0"/>
              <a:pPr>
                <a:defRPr/>
              </a:pPr>
              <a:t>59</a:t>
            </a:fld>
            <a:endParaRPr lang="en-US" dirty="0"/>
          </a:p>
        </p:txBody>
      </p:sp>
    </p:spTree>
    <p:extLst>
      <p:ext uri="{BB962C8B-B14F-4D97-AF65-F5344CB8AC3E}">
        <p14:creationId xmlns:p14="http://schemas.microsoft.com/office/powerpoint/2010/main" val="33067847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221203E-EC46-844D-997D-4FCBE11A6182}" type="slidenum">
              <a:rPr lang="en-US" smtClean="0"/>
              <a:pPr>
                <a:defRPr/>
              </a:pPr>
              <a:t>60</a:t>
            </a:fld>
            <a:endParaRPr lang="en-US" dirty="0"/>
          </a:p>
        </p:txBody>
      </p:sp>
    </p:spTree>
    <p:extLst>
      <p:ext uri="{BB962C8B-B14F-4D97-AF65-F5344CB8AC3E}">
        <p14:creationId xmlns:p14="http://schemas.microsoft.com/office/powerpoint/2010/main" val="37325070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221203E-EC46-844D-997D-4FCBE11A6182}" type="slidenum">
              <a:rPr lang="en-US" smtClean="0"/>
              <a:pPr>
                <a:defRPr/>
              </a:pPr>
              <a:t>61</a:t>
            </a:fld>
            <a:endParaRPr lang="en-US" dirty="0"/>
          </a:p>
        </p:txBody>
      </p:sp>
    </p:spTree>
    <p:extLst>
      <p:ext uri="{BB962C8B-B14F-4D97-AF65-F5344CB8AC3E}">
        <p14:creationId xmlns:p14="http://schemas.microsoft.com/office/powerpoint/2010/main" val="944330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221203E-EC46-844D-997D-4FCBE11A6182}" type="slidenum">
              <a:rPr lang="en-US" smtClean="0"/>
              <a:pPr>
                <a:defRPr/>
              </a:pPr>
              <a:t>7</a:t>
            </a:fld>
            <a:endParaRPr lang="en-US" dirty="0"/>
          </a:p>
        </p:txBody>
      </p:sp>
    </p:spTree>
    <p:extLst>
      <p:ext uri="{BB962C8B-B14F-4D97-AF65-F5344CB8AC3E}">
        <p14:creationId xmlns:p14="http://schemas.microsoft.com/office/powerpoint/2010/main" val="22911786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221203E-EC46-844D-997D-4FCBE11A6182}" type="slidenum">
              <a:rPr lang="en-US" smtClean="0"/>
              <a:pPr>
                <a:defRPr/>
              </a:pPr>
              <a:t>62</a:t>
            </a:fld>
            <a:endParaRPr lang="en-US" dirty="0"/>
          </a:p>
        </p:txBody>
      </p:sp>
    </p:spTree>
    <p:extLst>
      <p:ext uri="{BB962C8B-B14F-4D97-AF65-F5344CB8AC3E}">
        <p14:creationId xmlns:p14="http://schemas.microsoft.com/office/powerpoint/2010/main" val="6984858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221203E-EC46-844D-997D-4FCBE11A6182}" type="slidenum">
              <a:rPr lang="en-US" smtClean="0"/>
              <a:pPr>
                <a:defRPr/>
              </a:pPr>
              <a:t>63</a:t>
            </a:fld>
            <a:endParaRPr lang="en-US" dirty="0"/>
          </a:p>
        </p:txBody>
      </p:sp>
    </p:spTree>
    <p:extLst>
      <p:ext uri="{BB962C8B-B14F-4D97-AF65-F5344CB8AC3E}">
        <p14:creationId xmlns:p14="http://schemas.microsoft.com/office/powerpoint/2010/main" val="21074210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221203E-EC46-844D-997D-4FCBE11A6182}" type="slidenum">
              <a:rPr lang="en-US" smtClean="0"/>
              <a:pPr>
                <a:defRPr/>
              </a:pPr>
              <a:t>64</a:t>
            </a:fld>
            <a:endParaRPr lang="en-US" dirty="0"/>
          </a:p>
        </p:txBody>
      </p:sp>
    </p:spTree>
    <p:extLst>
      <p:ext uri="{BB962C8B-B14F-4D97-AF65-F5344CB8AC3E}">
        <p14:creationId xmlns:p14="http://schemas.microsoft.com/office/powerpoint/2010/main" val="24440350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221203E-EC46-844D-997D-4FCBE11A6182}" type="slidenum">
              <a:rPr lang="en-US" smtClean="0"/>
              <a:pPr>
                <a:defRPr/>
              </a:pPr>
              <a:t>65</a:t>
            </a:fld>
            <a:endParaRPr lang="en-US" dirty="0"/>
          </a:p>
        </p:txBody>
      </p:sp>
    </p:spTree>
    <p:extLst>
      <p:ext uri="{BB962C8B-B14F-4D97-AF65-F5344CB8AC3E}">
        <p14:creationId xmlns:p14="http://schemas.microsoft.com/office/powerpoint/2010/main" val="31587590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221203E-EC46-844D-997D-4FCBE11A6182}" type="slidenum">
              <a:rPr lang="en-US" smtClean="0"/>
              <a:pPr>
                <a:defRPr/>
              </a:pPr>
              <a:t>66</a:t>
            </a:fld>
            <a:endParaRPr lang="en-US" dirty="0"/>
          </a:p>
        </p:txBody>
      </p:sp>
    </p:spTree>
    <p:extLst>
      <p:ext uri="{BB962C8B-B14F-4D97-AF65-F5344CB8AC3E}">
        <p14:creationId xmlns:p14="http://schemas.microsoft.com/office/powerpoint/2010/main" val="7967782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221203E-EC46-844D-997D-4FCBE11A6182}" type="slidenum">
              <a:rPr lang="en-US" smtClean="0"/>
              <a:pPr>
                <a:defRPr/>
              </a:pPr>
              <a:t>67</a:t>
            </a:fld>
            <a:endParaRPr lang="en-US" dirty="0"/>
          </a:p>
        </p:txBody>
      </p:sp>
    </p:spTree>
    <p:extLst>
      <p:ext uri="{BB962C8B-B14F-4D97-AF65-F5344CB8AC3E}">
        <p14:creationId xmlns:p14="http://schemas.microsoft.com/office/powerpoint/2010/main" val="24786458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221203E-EC46-844D-997D-4FCBE11A6182}" type="slidenum">
              <a:rPr lang="en-US" smtClean="0"/>
              <a:pPr>
                <a:defRPr/>
              </a:pPr>
              <a:t>68</a:t>
            </a:fld>
            <a:endParaRPr lang="en-US" dirty="0"/>
          </a:p>
        </p:txBody>
      </p:sp>
    </p:spTree>
    <p:extLst>
      <p:ext uri="{BB962C8B-B14F-4D97-AF65-F5344CB8AC3E}">
        <p14:creationId xmlns:p14="http://schemas.microsoft.com/office/powerpoint/2010/main" val="442801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221203E-EC46-844D-997D-4FCBE11A6182}" type="slidenum">
              <a:rPr lang="en-US" smtClean="0"/>
              <a:pPr>
                <a:defRPr/>
              </a:pPr>
              <a:t>69</a:t>
            </a:fld>
            <a:endParaRPr lang="en-US" dirty="0"/>
          </a:p>
        </p:txBody>
      </p:sp>
    </p:spTree>
    <p:extLst>
      <p:ext uri="{BB962C8B-B14F-4D97-AF65-F5344CB8AC3E}">
        <p14:creationId xmlns:p14="http://schemas.microsoft.com/office/powerpoint/2010/main" val="2156313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221203E-EC46-844D-997D-4FCBE11A6182}" type="slidenum">
              <a:rPr lang="en-US" smtClean="0"/>
              <a:pPr>
                <a:defRPr/>
              </a:pPr>
              <a:t>70</a:t>
            </a:fld>
            <a:endParaRPr lang="en-US" dirty="0"/>
          </a:p>
        </p:txBody>
      </p:sp>
    </p:spTree>
    <p:extLst>
      <p:ext uri="{BB962C8B-B14F-4D97-AF65-F5344CB8AC3E}">
        <p14:creationId xmlns:p14="http://schemas.microsoft.com/office/powerpoint/2010/main" val="228861007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221203E-EC46-844D-997D-4FCBE11A6182}" type="slidenum">
              <a:rPr lang="en-US" smtClean="0"/>
              <a:pPr>
                <a:defRPr/>
              </a:pPr>
              <a:t>71</a:t>
            </a:fld>
            <a:endParaRPr lang="en-US" dirty="0"/>
          </a:p>
        </p:txBody>
      </p:sp>
    </p:spTree>
    <p:extLst>
      <p:ext uri="{BB962C8B-B14F-4D97-AF65-F5344CB8AC3E}">
        <p14:creationId xmlns:p14="http://schemas.microsoft.com/office/powerpoint/2010/main" val="3228704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221203E-EC46-844D-997D-4FCBE11A6182}" type="slidenum">
              <a:rPr lang="en-US" smtClean="0"/>
              <a:pPr>
                <a:defRPr/>
              </a:pPr>
              <a:t>8</a:t>
            </a:fld>
            <a:endParaRPr lang="en-US" dirty="0"/>
          </a:p>
        </p:txBody>
      </p:sp>
    </p:spTree>
    <p:extLst>
      <p:ext uri="{BB962C8B-B14F-4D97-AF65-F5344CB8AC3E}">
        <p14:creationId xmlns:p14="http://schemas.microsoft.com/office/powerpoint/2010/main" val="148008854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of medication related serious safety events (SSEs) utilizing the principles of MedStar’s event review process and safety science </a:t>
            </a:r>
          </a:p>
          <a:p>
            <a:r>
              <a:rPr lang="en-US" dirty="0"/>
              <a:t> </a:t>
            </a:r>
          </a:p>
        </p:txBody>
      </p:sp>
      <p:sp>
        <p:nvSpPr>
          <p:cNvPr id="4" name="Slide Number Placeholder 3"/>
          <p:cNvSpPr>
            <a:spLocks noGrp="1"/>
          </p:cNvSpPr>
          <p:nvPr>
            <p:ph type="sldNum" sz="quarter" idx="5"/>
          </p:nvPr>
        </p:nvSpPr>
        <p:spPr/>
        <p:txBody>
          <a:bodyPr/>
          <a:lstStyle/>
          <a:p>
            <a:fld id="{FBA3B61B-B5B3-4025-ADDF-64AB21713411}" type="slidenum">
              <a:rPr lang="en-US" smtClean="0"/>
              <a:t>72</a:t>
            </a:fld>
            <a:endParaRPr lang="en-US" dirty="0"/>
          </a:p>
        </p:txBody>
      </p:sp>
    </p:spTree>
    <p:extLst>
      <p:ext uri="{BB962C8B-B14F-4D97-AF65-F5344CB8AC3E}">
        <p14:creationId xmlns:p14="http://schemas.microsoft.com/office/powerpoint/2010/main" val="391300514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221203E-EC46-844D-997D-4FCBE11A6182}" type="slidenum">
              <a:rPr lang="en-US" smtClean="0"/>
              <a:pPr>
                <a:defRPr/>
              </a:pPr>
              <a:t>73</a:t>
            </a:fld>
            <a:endParaRPr lang="en-US" dirty="0"/>
          </a:p>
        </p:txBody>
      </p:sp>
    </p:spTree>
    <p:extLst>
      <p:ext uri="{BB962C8B-B14F-4D97-AF65-F5344CB8AC3E}">
        <p14:creationId xmlns:p14="http://schemas.microsoft.com/office/powerpoint/2010/main" val="15429346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221203E-EC46-844D-997D-4FCBE11A6182}" type="slidenum">
              <a:rPr lang="en-US" smtClean="0"/>
              <a:pPr>
                <a:defRPr/>
              </a:pPr>
              <a:t>74</a:t>
            </a:fld>
            <a:endParaRPr lang="en-US" dirty="0"/>
          </a:p>
        </p:txBody>
      </p:sp>
    </p:spTree>
    <p:extLst>
      <p:ext uri="{BB962C8B-B14F-4D97-AF65-F5344CB8AC3E}">
        <p14:creationId xmlns:p14="http://schemas.microsoft.com/office/powerpoint/2010/main" val="10391641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221203E-EC46-844D-997D-4FCBE11A6182}" type="slidenum">
              <a:rPr lang="en-US" smtClean="0"/>
              <a:pPr>
                <a:defRPr/>
              </a:pPr>
              <a:t>75</a:t>
            </a:fld>
            <a:endParaRPr lang="en-US" dirty="0"/>
          </a:p>
        </p:txBody>
      </p:sp>
    </p:spTree>
    <p:extLst>
      <p:ext uri="{BB962C8B-B14F-4D97-AF65-F5344CB8AC3E}">
        <p14:creationId xmlns:p14="http://schemas.microsoft.com/office/powerpoint/2010/main" val="3927753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221203E-EC46-844D-997D-4FCBE11A6182}" type="slidenum">
              <a:rPr lang="en-US" smtClean="0"/>
              <a:pPr>
                <a:defRPr/>
              </a:pPr>
              <a:t>9</a:t>
            </a:fld>
            <a:endParaRPr lang="en-US" dirty="0"/>
          </a:p>
        </p:txBody>
      </p:sp>
    </p:spTree>
    <p:extLst>
      <p:ext uri="{BB962C8B-B14F-4D97-AF65-F5344CB8AC3E}">
        <p14:creationId xmlns:p14="http://schemas.microsoft.com/office/powerpoint/2010/main" val="3504959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483D6A-1A18-3B49-A66D-A1B15300BEDE}" type="slidenum">
              <a:rPr lang="en-US" smtClean="0"/>
              <a:t>10</a:t>
            </a:fld>
            <a:endParaRPr lang="en-US"/>
          </a:p>
        </p:txBody>
      </p:sp>
    </p:spTree>
    <p:extLst>
      <p:ext uri="{BB962C8B-B14F-4D97-AF65-F5344CB8AC3E}">
        <p14:creationId xmlns:p14="http://schemas.microsoft.com/office/powerpoint/2010/main" val="15245380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Master" Target="../slideMasters/slideMaster1.xml"/><Relationship Id="rId1" Type="http://schemas.openxmlformats.org/officeDocument/2006/relationships/vmlDrawing" Target="../drawings/vmlDrawing1.vml"/><Relationship Id="rId4" Type="http://schemas.openxmlformats.org/officeDocument/2006/relationships/image" Target="../media/image11.em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Master" Target="../slideMasters/slideMaster1.xml"/><Relationship Id="rId1" Type="http://schemas.openxmlformats.org/officeDocument/2006/relationships/vmlDrawing" Target="../drawings/vmlDrawing2.vml"/><Relationship Id="rId4" Type="http://schemas.openxmlformats.org/officeDocument/2006/relationships/image" Target="../media/image11.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Master" Target="../slideMasters/slideMaster1.xml"/><Relationship Id="rId1" Type="http://schemas.openxmlformats.org/officeDocument/2006/relationships/vmlDrawing" Target="../drawings/vmlDrawing3.vml"/><Relationship Id="rId4" Type="http://schemas.openxmlformats.org/officeDocument/2006/relationships/image" Target="../media/image11.emf"/></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slideMaster" Target="../slideMasters/slideMaster2.xml"/><Relationship Id="rId1" Type="http://schemas.openxmlformats.org/officeDocument/2006/relationships/vmlDrawing" Target="../drawings/vmlDrawing4.vml"/><Relationship Id="rId4" Type="http://schemas.openxmlformats.org/officeDocument/2006/relationships/image" Target="../media/image11.emf"/></Relationships>
</file>

<file path=ppt/slideLayouts/_rels/slideLayout34.xml.rels><?xml version="1.0" encoding="UTF-8" standalone="yes"?>
<Relationships xmlns="http://schemas.openxmlformats.org/package/2006/relationships"><Relationship Id="rId3" Type="http://schemas.openxmlformats.org/officeDocument/2006/relationships/package" Target="../embeddings/Microsoft_Word_Document3.docx"/><Relationship Id="rId2" Type="http://schemas.openxmlformats.org/officeDocument/2006/relationships/slideMaster" Target="../slideMasters/slideMaster3.xml"/><Relationship Id="rId1" Type="http://schemas.openxmlformats.org/officeDocument/2006/relationships/vmlDrawing" Target="../drawings/vmlDrawing5.vml"/><Relationship Id="rId4" Type="http://schemas.openxmlformats.org/officeDocument/2006/relationships/image" Target="../media/image11.emf"/></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Master" Target="../slideMasters/slideMaster3.xml"/><Relationship Id="rId1" Type="http://schemas.openxmlformats.org/officeDocument/2006/relationships/vmlDrawing" Target="../drawings/vmlDrawing6.vml"/><Relationship Id="rId4" Type="http://schemas.openxmlformats.org/officeDocument/2006/relationships/image" Target="../media/image11.emf"/></Relationships>
</file>

<file path=ppt/slideLayouts/_rels/slideLayout38.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Master" Target="../slideMasters/slideMaster3.xml"/><Relationship Id="rId1" Type="http://schemas.openxmlformats.org/officeDocument/2006/relationships/vmlDrawing" Target="../drawings/vmlDrawing7.vml"/><Relationship Id="rId4" Type="http://schemas.openxmlformats.org/officeDocument/2006/relationships/image" Target="../media/image11.emf"/></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package" Target="../embeddings/Microsoft_Word_Document3.docx"/><Relationship Id="rId2" Type="http://schemas.openxmlformats.org/officeDocument/2006/relationships/slideMaster" Target="../slideMasters/slideMaster3.xml"/><Relationship Id="rId1" Type="http://schemas.openxmlformats.org/officeDocument/2006/relationships/vmlDrawing" Target="../drawings/vmlDrawing8.vml"/><Relationship Id="rId4" Type="http://schemas.openxmlformats.org/officeDocument/2006/relationships/image" Target="../media/image11.emf"/></Relationships>
</file>

<file path=ppt/slideLayouts/_rels/slideLayout41.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Master" Target="../slideMasters/slideMaster3.xml"/><Relationship Id="rId1" Type="http://schemas.openxmlformats.org/officeDocument/2006/relationships/vmlDrawing" Target="../drawings/vmlDrawing9.vml"/><Relationship Id="rId4" Type="http://schemas.openxmlformats.org/officeDocument/2006/relationships/image" Target="../media/image11.emf"/></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package" Target="../embeddings/Microsoft_Word_Document3.docx"/><Relationship Id="rId2" Type="http://schemas.openxmlformats.org/officeDocument/2006/relationships/slideMaster" Target="../slideMasters/slideMaster4.xml"/><Relationship Id="rId1" Type="http://schemas.openxmlformats.org/officeDocument/2006/relationships/vmlDrawing" Target="../drawings/vmlDrawing10.vml"/><Relationship Id="rId4" Type="http://schemas.openxmlformats.org/officeDocument/2006/relationships/image" Target="../media/image11.emf"/></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package" Target="../embeddings/Microsoft_Word_Document4.docx"/><Relationship Id="rId2" Type="http://schemas.openxmlformats.org/officeDocument/2006/relationships/slideMaster" Target="../slideMasters/slideMaster4.xml"/><Relationship Id="rId1" Type="http://schemas.openxmlformats.org/officeDocument/2006/relationships/vmlDrawing" Target="../drawings/vmlDrawing11.vml"/><Relationship Id="rId4" Type="http://schemas.openxmlformats.org/officeDocument/2006/relationships/image" Target="../media/image11.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over_Default">
    <p:spTree>
      <p:nvGrpSpPr>
        <p:cNvPr id="1" name=""/>
        <p:cNvGrpSpPr/>
        <p:nvPr/>
      </p:nvGrpSpPr>
      <p:grpSpPr>
        <a:xfrm>
          <a:off x="0" y="0"/>
          <a:ext cx="0" cy="0"/>
          <a:chOff x="0" y="0"/>
          <a:chExt cx="0" cy="0"/>
        </a:xfrm>
      </p:grpSpPr>
      <p:pic>
        <p:nvPicPr>
          <p:cNvPr id="3" name="Picture 2" descr="A picture containing person, young, sitting, woman&#10;&#10;Description automatically generated">
            <a:extLst>
              <a:ext uri="{FF2B5EF4-FFF2-40B4-BE49-F238E27FC236}">
                <a16:creationId xmlns:a16="http://schemas.microsoft.com/office/drawing/2014/main" id="{DDF08A12-E121-4ED2-B2E2-491DE7535F7D}"/>
              </a:ext>
            </a:extLst>
          </p:cNvPr>
          <p:cNvPicPr>
            <a:picLocks noChangeAspect="1"/>
          </p:cNvPicPr>
          <p:nvPr userDrawn="1"/>
        </p:nvPicPr>
        <p:blipFill>
          <a:blip r:embed="rId2"/>
          <a:stretch>
            <a:fillRect/>
          </a:stretch>
        </p:blipFill>
        <p:spPr>
          <a:xfrm>
            <a:off x="1524" y="0"/>
            <a:ext cx="12188952" cy="6858000"/>
          </a:xfrm>
          <a:prstGeom prst="rect">
            <a:avLst/>
          </a:prstGeom>
        </p:spPr>
      </p:pic>
      <p:pic>
        <p:nvPicPr>
          <p:cNvPr id="7" name="Picture 6" descr="A picture containing drawing, light&#10;&#10;Description automatically generated">
            <a:extLst>
              <a:ext uri="{FF2B5EF4-FFF2-40B4-BE49-F238E27FC236}">
                <a16:creationId xmlns:a16="http://schemas.microsoft.com/office/drawing/2014/main" id="{129314DD-E23E-43B6-99E1-E4747D191671}"/>
              </a:ext>
            </a:extLst>
          </p:cNvPr>
          <p:cNvPicPr>
            <a:picLocks noChangeAspect="1"/>
          </p:cNvPicPr>
          <p:nvPr userDrawn="1"/>
        </p:nvPicPr>
        <p:blipFill>
          <a:blip r:embed="rId3"/>
          <a:stretch>
            <a:fillRect/>
          </a:stretch>
        </p:blipFill>
        <p:spPr>
          <a:xfrm>
            <a:off x="806246" y="1139282"/>
            <a:ext cx="3816129" cy="1364071"/>
          </a:xfrm>
          <a:prstGeom prst="rect">
            <a:avLst/>
          </a:prstGeom>
        </p:spPr>
      </p:pic>
    </p:spTree>
    <p:extLst>
      <p:ext uri="{BB962C8B-B14F-4D97-AF65-F5344CB8AC3E}">
        <p14:creationId xmlns:p14="http://schemas.microsoft.com/office/powerpoint/2010/main" val="65751510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w/ Description_Provider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59AAFE5-2A77-194A-8B7B-A14FB679F19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047362B0-7BDD-F548-A6CA-1B69F27A82E3}"/>
              </a:ext>
            </a:extLst>
          </p:cNvPr>
          <p:cNvSpPr/>
          <p:nvPr userDrawn="1"/>
        </p:nvSpPr>
        <p:spPr>
          <a:xfrm>
            <a:off x="1" y="0"/>
            <a:ext cx="5319252" cy="6872748"/>
          </a:xfrm>
          <a:custGeom>
            <a:avLst/>
            <a:gdLst>
              <a:gd name="connsiteX0" fmla="*/ 0 w 3962400"/>
              <a:gd name="connsiteY0" fmla="*/ 0 h 6858000"/>
              <a:gd name="connsiteX1" fmla="*/ 3962400 w 3962400"/>
              <a:gd name="connsiteY1" fmla="*/ 0 h 6858000"/>
              <a:gd name="connsiteX2" fmla="*/ 3962400 w 3962400"/>
              <a:gd name="connsiteY2" fmla="*/ 6858000 h 6858000"/>
              <a:gd name="connsiteX3" fmla="*/ 0 w 3962400"/>
              <a:gd name="connsiteY3" fmla="*/ 6858000 h 6858000"/>
              <a:gd name="connsiteX4" fmla="*/ 0 w 3962400"/>
              <a:gd name="connsiteY4" fmla="*/ 0 h 6858000"/>
              <a:gd name="connsiteX0" fmla="*/ 0 w 3962400"/>
              <a:gd name="connsiteY0" fmla="*/ 0 h 6858000"/>
              <a:gd name="connsiteX1" fmla="*/ 2915265 w 3962400"/>
              <a:gd name="connsiteY1" fmla="*/ 0 h 6858000"/>
              <a:gd name="connsiteX2" fmla="*/ 3962400 w 3962400"/>
              <a:gd name="connsiteY2" fmla="*/ 6858000 h 6858000"/>
              <a:gd name="connsiteX3" fmla="*/ 0 w 3962400"/>
              <a:gd name="connsiteY3" fmla="*/ 6858000 h 6858000"/>
              <a:gd name="connsiteX4" fmla="*/ 0 w 3962400"/>
              <a:gd name="connsiteY4" fmla="*/ 0 h 6858000"/>
              <a:gd name="connsiteX0" fmla="*/ 0 w 5319252"/>
              <a:gd name="connsiteY0" fmla="*/ 0 h 6872748"/>
              <a:gd name="connsiteX1" fmla="*/ 2915265 w 5319252"/>
              <a:gd name="connsiteY1" fmla="*/ 0 h 6872748"/>
              <a:gd name="connsiteX2" fmla="*/ 5319252 w 5319252"/>
              <a:gd name="connsiteY2" fmla="*/ 6872748 h 6872748"/>
              <a:gd name="connsiteX3" fmla="*/ 0 w 5319252"/>
              <a:gd name="connsiteY3" fmla="*/ 6858000 h 6872748"/>
              <a:gd name="connsiteX4" fmla="*/ 0 w 5319252"/>
              <a:gd name="connsiteY4" fmla="*/ 0 h 6872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9252" h="6872748">
                <a:moveTo>
                  <a:pt x="0" y="0"/>
                </a:moveTo>
                <a:lnTo>
                  <a:pt x="2915265" y="0"/>
                </a:lnTo>
                <a:lnTo>
                  <a:pt x="5319252" y="6872748"/>
                </a:lnTo>
                <a:lnTo>
                  <a:pt x="0" y="6858000"/>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600" b="1" dirty="0">
              <a:solidFill>
                <a:srgbClr val="FFFFFF"/>
              </a:solidFill>
            </a:endParaRPr>
          </a:p>
        </p:txBody>
      </p:sp>
      <p:cxnSp>
        <p:nvCxnSpPr>
          <p:cNvPr id="4" name="Straight Connector 3">
            <a:extLst>
              <a:ext uri="{FF2B5EF4-FFF2-40B4-BE49-F238E27FC236}">
                <a16:creationId xmlns:a16="http://schemas.microsoft.com/office/drawing/2014/main" id="{EB3A6F15-8FDD-7C4B-8BB4-54E74CB9757A}"/>
              </a:ext>
            </a:extLst>
          </p:cNvPr>
          <p:cNvCxnSpPr>
            <a:cxnSpLocks/>
          </p:cNvCxnSpPr>
          <p:nvPr userDrawn="1"/>
        </p:nvCxnSpPr>
        <p:spPr>
          <a:xfrm>
            <a:off x="614288" y="3708793"/>
            <a:ext cx="5481712" cy="0"/>
          </a:xfrm>
          <a:prstGeom prst="line">
            <a:avLst/>
          </a:prstGeom>
          <a:ln>
            <a:solidFill>
              <a:srgbClr val="005AD3"/>
            </a:solidFill>
          </a:ln>
          <a:effectLst/>
        </p:spPr>
        <p:style>
          <a:lnRef idx="2">
            <a:schemeClr val="accent1"/>
          </a:lnRef>
          <a:fillRef idx="0">
            <a:schemeClr val="accent1"/>
          </a:fillRef>
          <a:effectRef idx="1">
            <a:schemeClr val="accent1"/>
          </a:effectRef>
          <a:fontRef idx="minor">
            <a:schemeClr val="tx1"/>
          </a:fontRef>
        </p:style>
      </p:cxnSp>
      <p:sp>
        <p:nvSpPr>
          <p:cNvPr id="6" name="Text Placeholder 14">
            <a:extLst>
              <a:ext uri="{FF2B5EF4-FFF2-40B4-BE49-F238E27FC236}">
                <a16:creationId xmlns:a16="http://schemas.microsoft.com/office/drawing/2014/main" id="{EA7E83F2-81ED-7D4A-BBE7-BE1B4CBB5F7E}"/>
              </a:ext>
            </a:extLst>
          </p:cNvPr>
          <p:cNvSpPr>
            <a:spLocks noGrp="1"/>
          </p:cNvSpPr>
          <p:nvPr>
            <p:ph type="body" sz="quarter" idx="10" hasCustomPrompt="1"/>
          </p:nvPr>
        </p:nvSpPr>
        <p:spPr>
          <a:xfrm>
            <a:off x="609599" y="3906650"/>
            <a:ext cx="5486400" cy="2004572"/>
          </a:xfrm>
          <a:prstGeom prst="rect">
            <a:avLst/>
          </a:prstGeom>
        </p:spPr>
        <p:txBody>
          <a:bodyPr/>
          <a:lstStyle>
            <a:lvl1pPr marL="0" indent="0">
              <a:lnSpc>
                <a:spcPts val="2200"/>
              </a:lnSpc>
              <a:spcBef>
                <a:spcPts val="0"/>
              </a:spcBef>
              <a:spcAft>
                <a:spcPts val="1200"/>
              </a:spcAft>
              <a:buNone/>
              <a:defRPr sz="2000" b="0" i="0">
                <a:solidFill>
                  <a:schemeClr val="accent2"/>
                </a:solidFill>
                <a:latin typeface="+mn-lt"/>
              </a:defRPr>
            </a:lvl1pPr>
            <a:lvl2pPr marL="457200" indent="0">
              <a:buNone/>
              <a:defRPr/>
            </a:lvl2pPr>
            <a:lvl3pPr marL="914400" indent="0">
              <a:buNone/>
              <a:defRPr/>
            </a:lvl3pPr>
            <a:lvl4pPr marL="1371600" indent="0">
              <a:buNone/>
              <a:defRPr/>
            </a:lvl4pPr>
            <a:lvl5pPr marL="2347913" indent="0">
              <a:buFont typeface="Arial" panose="020B0604020202020204" pitchFamily="34" charset="0"/>
              <a:buNone/>
              <a:defRPr/>
            </a:lvl5pPr>
          </a:lstStyle>
          <a:p>
            <a:pPr lvl="0"/>
            <a:r>
              <a:rPr lang="en-US" dirty="0"/>
              <a:t>Additional sentence case details here in gray. This could be the presenter’s name and title or additional clarifying information. Use this area as a flexible component.</a:t>
            </a:r>
          </a:p>
        </p:txBody>
      </p:sp>
      <p:sp>
        <p:nvSpPr>
          <p:cNvPr id="7" name="Title 1">
            <a:extLst>
              <a:ext uri="{FF2B5EF4-FFF2-40B4-BE49-F238E27FC236}">
                <a16:creationId xmlns:a16="http://schemas.microsoft.com/office/drawing/2014/main" id="{4EF5D3BF-87F7-4C47-A02C-3CEF9FF26B89}"/>
              </a:ext>
            </a:extLst>
          </p:cNvPr>
          <p:cNvSpPr>
            <a:spLocks noGrp="1"/>
          </p:cNvSpPr>
          <p:nvPr>
            <p:ph type="title" hasCustomPrompt="1"/>
          </p:nvPr>
        </p:nvSpPr>
        <p:spPr>
          <a:xfrm>
            <a:off x="609599" y="1453535"/>
            <a:ext cx="5486400" cy="2057400"/>
          </a:xfrm>
        </p:spPr>
        <p:txBody>
          <a:bodyPr wrap="square" anchor="b"/>
          <a:lstStyle>
            <a:lvl1pPr>
              <a:defRPr sz="4000"/>
            </a:lvl1pPr>
          </a:lstStyle>
          <a:p>
            <a:r>
              <a:rPr lang="en-US" dirty="0"/>
              <a:t>Title Goes Here &amp;</a:t>
            </a:r>
            <a:br>
              <a:rPr lang="en-US" dirty="0"/>
            </a:br>
            <a:r>
              <a:rPr lang="en-US" dirty="0"/>
              <a:t>Each Word Should</a:t>
            </a:r>
            <a:br>
              <a:rPr lang="en-US" dirty="0"/>
            </a:br>
            <a:r>
              <a:rPr lang="en-US" dirty="0"/>
              <a:t>Be Capitalized</a:t>
            </a:r>
          </a:p>
        </p:txBody>
      </p:sp>
      <p:sp>
        <p:nvSpPr>
          <p:cNvPr id="9" name="Footer Placeholder 4">
            <a:extLst>
              <a:ext uri="{FF2B5EF4-FFF2-40B4-BE49-F238E27FC236}">
                <a16:creationId xmlns:a16="http://schemas.microsoft.com/office/drawing/2014/main" id="{B12F3711-A042-594F-9C03-7C6DF3A0B3F2}"/>
              </a:ext>
            </a:extLst>
          </p:cNvPr>
          <p:cNvSpPr txBox="1">
            <a:spLocks/>
          </p:cNvSpPr>
          <p:nvPr userDrawn="1"/>
        </p:nvSpPr>
        <p:spPr>
          <a:xfrm>
            <a:off x="609600" y="6400801"/>
            <a:ext cx="3962400" cy="468314"/>
          </a:xfrm>
          <a:prstGeom prst="rect">
            <a:avLst/>
          </a:prstGeom>
        </p:spPr>
        <p:txBody>
          <a:bodyPr lIns="0" tIns="0" rIns="0" bIns="0" anchor="ctr"/>
          <a:lstStyle>
            <a:defPPr>
              <a:defRPr lang="en-US"/>
            </a:defPPr>
            <a:lvl1pPr marL="0" algn="r" defTabSz="914400" rtl="0" eaLnBrk="1" latinLnBrk="0" hangingPunct="1">
              <a:defRPr sz="800" b="1" kern="1200" baseline="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r>
              <a:rPr lang="en-US" sz="750" b="0" i="0" kern="600" baseline="0" dirty="0">
                <a:solidFill>
                  <a:schemeClr val="accent1"/>
                </a:solidFill>
                <a:latin typeface="Franklin Gothic Book" panose="020B0503020102020204" pitchFamily="34" charset="0"/>
              </a:rPr>
              <a:t>ISMP Confidential</a:t>
            </a:r>
            <a:endParaRPr lang="en-US" sz="750" b="0" i="0" kern="600" dirty="0">
              <a:solidFill>
                <a:schemeClr val="accent1"/>
              </a:solidFill>
              <a:latin typeface="Franklin Gothic Book" panose="020B0503020102020204" pitchFamily="34" charset="0"/>
            </a:endParaRPr>
          </a:p>
        </p:txBody>
      </p:sp>
      <p:pic>
        <p:nvPicPr>
          <p:cNvPr id="12" name="Picture 11" descr="A picture containing drawing, light&#10;&#10;Description automatically generated">
            <a:extLst>
              <a:ext uri="{FF2B5EF4-FFF2-40B4-BE49-F238E27FC236}">
                <a16:creationId xmlns:a16="http://schemas.microsoft.com/office/drawing/2014/main" id="{D428D90B-5FF4-43A9-974B-DF6E3AF5075C}"/>
              </a:ext>
            </a:extLst>
          </p:cNvPr>
          <p:cNvPicPr>
            <a:picLocks noChangeAspect="1"/>
          </p:cNvPicPr>
          <p:nvPr userDrawn="1"/>
        </p:nvPicPr>
        <p:blipFill>
          <a:blip r:embed="rId3"/>
          <a:stretch>
            <a:fillRect/>
          </a:stretch>
        </p:blipFill>
        <p:spPr>
          <a:xfrm>
            <a:off x="473668" y="192042"/>
            <a:ext cx="2991897" cy="1069451"/>
          </a:xfrm>
          <a:prstGeom prst="rect">
            <a:avLst/>
          </a:prstGeom>
        </p:spPr>
      </p:pic>
    </p:spTree>
    <p:extLst>
      <p:ext uri="{BB962C8B-B14F-4D97-AF65-F5344CB8AC3E}">
        <p14:creationId xmlns:p14="http://schemas.microsoft.com/office/powerpoint/2010/main" val="52970721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Provider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E1A9AF-0A08-1E4C-B2DB-FF6546FF641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7509" y="0"/>
            <a:ext cx="12192000" cy="6858000"/>
          </a:xfrm>
          <a:prstGeom prst="rect">
            <a:avLst/>
          </a:prstGeom>
        </p:spPr>
      </p:pic>
      <p:sp>
        <p:nvSpPr>
          <p:cNvPr id="12" name="Rectangle 1">
            <a:extLst>
              <a:ext uri="{FF2B5EF4-FFF2-40B4-BE49-F238E27FC236}">
                <a16:creationId xmlns:a16="http://schemas.microsoft.com/office/drawing/2014/main" id="{363AD6FC-02B5-FA43-A86D-49B5B31D849C}"/>
              </a:ext>
            </a:extLst>
          </p:cNvPr>
          <p:cNvSpPr/>
          <p:nvPr userDrawn="1"/>
        </p:nvSpPr>
        <p:spPr>
          <a:xfrm>
            <a:off x="1" y="0"/>
            <a:ext cx="5319252" cy="6872748"/>
          </a:xfrm>
          <a:custGeom>
            <a:avLst/>
            <a:gdLst>
              <a:gd name="connsiteX0" fmla="*/ 0 w 3962400"/>
              <a:gd name="connsiteY0" fmla="*/ 0 h 6858000"/>
              <a:gd name="connsiteX1" fmla="*/ 3962400 w 3962400"/>
              <a:gd name="connsiteY1" fmla="*/ 0 h 6858000"/>
              <a:gd name="connsiteX2" fmla="*/ 3962400 w 3962400"/>
              <a:gd name="connsiteY2" fmla="*/ 6858000 h 6858000"/>
              <a:gd name="connsiteX3" fmla="*/ 0 w 3962400"/>
              <a:gd name="connsiteY3" fmla="*/ 6858000 h 6858000"/>
              <a:gd name="connsiteX4" fmla="*/ 0 w 3962400"/>
              <a:gd name="connsiteY4" fmla="*/ 0 h 6858000"/>
              <a:gd name="connsiteX0" fmla="*/ 0 w 3962400"/>
              <a:gd name="connsiteY0" fmla="*/ 0 h 6858000"/>
              <a:gd name="connsiteX1" fmla="*/ 2915265 w 3962400"/>
              <a:gd name="connsiteY1" fmla="*/ 0 h 6858000"/>
              <a:gd name="connsiteX2" fmla="*/ 3962400 w 3962400"/>
              <a:gd name="connsiteY2" fmla="*/ 6858000 h 6858000"/>
              <a:gd name="connsiteX3" fmla="*/ 0 w 3962400"/>
              <a:gd name="connsiteY3" fmla="*/ 6858000 h 6858000"/>
              <a:gd name="connsiteX4" fmla="*/ 0 w 3962400"/>
              <a:gd name="connsiteY4" fmla="*/ 0 h 6858000"/>
              <a:gd name="connsiteX0" fmla="*/ 0 w 5319252"/>
              <a:gd name="connsiteY0" fmla="*/ 0 h 6872748"/>
              <a:gd name="connsiteX1" fmla="*/ 2915265 w 5319252"/>
              <a:gd name="connsiteY1" fmla="*/ 0 h 6872748"/>
              <a:gd name="connsiteX2" fmla="*/ 5319252 w 5319252"/>
              <a:gd name="connsiteY2" fmla="*/ 6872748 h 6872748"/>
              <a:gd name="connsiteX3" fmla="*/ 0 w 5319252"/>
              <a:gd name="connsiteY3" fmla="*/ 6858000 h 6872748"/>
              <a:gd name="connsiteX4" fmla="*/ 0 w 5319252"/>
              <a:gd name="connsiteY4" fmla="*/ 0 h 6872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9252" h="6872748">
                <a:moveTo>
                  <a:pt x="0" y="0"/>
                </a:moveTo>
                <a:lnTo>
                  <a:pt x="2915265" y="0"/>
                </a:lnTo>
                <a:lnTo>
                  <a:pt x="5319252" y="6872748"/>
                </a:lnTo>
                <a:lnTo>
                  <a:pt x="0" y="6858000"/>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600" b="1" dirty="0">
              <a:solidFill>
                <a:srgbClr val="FFFFFF"/>
              </a:solidFill>
            </a:endParaRPr>
          </a:p>
        </p:txBody>
      </p:sp>
      <p:sp>
        <p:nvSpPr>
          <p:cNvPr id="13" name="Footer Placeholder 4">
            <a:extLst>
              <a:ext uri="{FF2B5EF4-FFF2-40B4-BE49-F238E27FC236}">
                <a16:creationId xmlns:a16="http://schemas.microsoft.com/office/drawing/2014/main" id="{C0255F1F-045D-0D45-834D-306C18A46BD6}"/>
              </a:ext>
            </a:extLst>
          </p:cNvPr>
          <p:cNvSpPr txBox="1">
            <a:spLocks/>
          </p:cNvSpPr>
          <p:nvPr userDrawn="1"/>
        </p:nvSpPr>
        <p:spPr>
          <a:xfrm>
            <a:off x="609600" y="6400801"/>
            <a:ext cx="3962400" cy="468314"/>
          </a:xfrm>
          <a:prstGeom prst="rect">
            <a:avLst/>
          </a:prstGeom>
        </p:spPr>
        <p:txBody>
          <a:bodyPr lIns="0" tIns="0" rIns="0" bIns="0" anchor="ctr"/>
          <a:lstStyle>
            <a:defPPr>
              <a:defRPr lang="en-US"/>
            </a:defPPr>
            <a:lvl1pPr marL="0" algn="r" defTabSz="914400" rtl="0" eaLnBrk="1" latinLnBrk="0" hangingPunct="1">
              <a:defRPr sz="800" b="1" kern="1200" baseline="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r>
              <a:rPr lang="en-US" sz="750" b="0" i="0" kern="600" baseline="0" dirty="0">
                <a:solidFill>
                  <a:schemeClr val="accent1"/>
                </a:solidFill>
                <a:latin typeface="Franklin Gothic Book" panose="020B0503020102020204" pitchFamily="34" charset="0"/>
              </a:rPr>
              <a:t>ISMP Confidential</a:t>
            </a:r>
            <a:endParaRPr lang="en-US" sz="750" b="0" i="0" kern="600" dirty="0">
              <a:solidFill>
                <a:schemeClr val="accent1"/>
              </a:solidFill>
              <a:latin typeface="Franklin Gothic Book" panose="020B0503020102020204" pitchFamily="34" charset="0"/>
            </a:endParaRPr>
          </a:p>
        </p:txBody>
      </p:sp>
      <p:sp>
        <p:nvSpPr>
          <p:cNvPr id="8" name="Title 1">
            <a:extLst>
              <a:ext uri="{FF2B5EF4-FFF2-40B4-BE49-F238E27FC236}">
                <a16:creationId xmlns:a16="http://schemas.microsoft.com/office/drawing/2014/main" id="{BFC95AD6-59E3-C249-B27D-EC323ABE1620}"/>
              </a:ext>
            </a:extLst>
          </p:cNvPr>
          <p:cNvSpPr>
            <a:spLocks noGrp="1"/>
          </p:cNvSpPr>
          <p:nvPr>
            <p:ph type="title" hasCustomPrompt="1"/>
          </p:nvPr>
        </p:nvSpPr>
        <p:spPr>
          <a:xfrm>
            <a:off x="609600" y="1730913"/>
            <a:ext cx="5481711" cy="3396174"/>
          </a:xfrm>
        </p:spPr>
        <p:txBody>
          <a:bodyPr wrap="square">
            <a:noAutofit/>
          </a:bodyPr>
          <a:lstStyle>
            <a:lvl1pPr>
              <a:defRPr sz="4400"/>
            </a:lvl1pPr>
          </a:lstStyle>
          <a:p>
            <a:r>
              <a:rPr lang="en-US" dirty="0"/>
              <a:t>Title Goes Here &amp; Each Word Should</a:t>
            </a:r>
            <a:br>
              <a:rPr lang="en-US" dirty="0"/>
            </a:br>
            <a:r>
              <a:rPr lang="en-US" dirty="0"/>
              <a:t>Be Capitalized</a:t>
            </a:r>
          </a:p>
        </p:txBody>
      </p:sp>
      <p:pic>
        <p:nvPicPr>
          <p:cNvPr id="7" name="Picture 6" descr="A picture containing drawing, light&#10;&#10;Description automatically generated">
            <a:extLst>
              <a:ext uri="{FF2B5EF4-FFF2-40B4-BE49-F238E27FC236}">
                <a16:creationId xmlns:a16="http://schemas.microsoft.com/office/drawing/2014/main" id="{FC0E8BD2-E98E-4850-9377-703B4241C1D2}"/>
              </a:ext>
            </a:extLst>
          </p:cNvPr>
          <p:cNvPicPr>
            <a:picLocks noChangeAspect="1"/>
          </p:cNvPicPr>
          <p:nvPr userDrawn="1"/>
        </p:nvPicPr>
        <p:blipFill>
          <a:blip r:embed="rId3"/>
          <a:stretch>
            <a:fillRect/>
          </a:stretch>
        </p:blipFill>
        <p:spPr>
          <a:xfrm>
            <a:off x="473668" y="192042"/>
            <a:ext cx="2991897" cy="1069451"/>
          </a:xfrm>
          <a:prstGeom prst="rect">
            <a:avLst/>
          </a:prstGeom>
        </p:spPr>
      </p:pic>
    </p:spTree>
    <p:extLst>
      <p:ext uri="{BB962C8B-B14F-4D97-AF65-F5344CB8AC3E}">
        <p14:creationId xmlns:p14="http://schemas.microsoft.com/office/powerpoint/2010/main" val="197316212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w/ Sub_Providers">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F4BCBA3-0CAB-2246-8599-39046BC6A8A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5" name="Rectangle 1">
            <a:extLst>
              <a:ext uri="{FF2B5EF4-FFF2-40B4-BE49-F238E27FC236}">
                <a16:creationId xmlns:a16="http://schemas.microsoft.com/office/drawing/2014/main" id="{B559B044-276A-9D46-85E0-3F39E52C0DAD}"/>
              </a:ext>
            </a:extLst>
          </p:cNvPr>
          <p:cNvSpPr/>
          <p:nvPr userDrawn="1"/>
        </p:nvSpPr>
        <p:spPr>
          <a:xfrm>
            <a:off x="1" y="0"/>
            <a:ext cx="5319252" cy="6872748"/>
          </a:xfrm>
          <a:custGeom>
            <a:avLst/>
            <a:gdLst>
              <a:gd name="connsiteX0" fmla="*/ 0 w 3962400"/>
              <a:gd name="connsiteY0" fmla="*/ 0 h 6858000"/>
              <a:gd name="connsiteX1" fmla="*/ 3962400 w 3962400"/>
              <a:gd name="connsiteY1" fmla="*/ 0 h 6858000"/>
              <a:gd name="connsiteX2" fmla="*/ 3962400 w 3962400"/>
              <a:gd name="connsiteY2" fmla="*/ 6858000 h 6858000"/>
              <a:gd name="connsiteX3" fmla="*/ 0 w 3962400"/>
              <a:gd name="connsiteY3" fmla="*/ 6858000 h 6858000"/>
              <a:gd name="connsiteX4" fmla="*/ 0 w 3962400"/>
              <a:gd name="connsiteY4" fmla="*/ 0 h 6858000"/>
              <a:gd name="connsiteX0" fmla="*/ 0 w 3962400"/>
              <a:gd name="connsiteY0" fmla="*/ 0 h 6858000"/>
              <a:gd name="connsiteX1" fmla="*/ 2915265 w 3962400"/>
              <a:gd name="connsiteY1" fmla="*/ 0 h 6858000"/>
              <a:gd name="connsiteX2" fmla="*/ 3962400 w 3962400"/>
              <a:gd name="connsiteY2" fmla="*/ 6858000 h 6858000"/>
              <a:gd name="connsiteX3" fmla="*/ 0 w 3962400"/>
              <a:gd name="connsiteY3" fmla="*/ 6858000 h 6858000"/>
              <a:gd name="connsiteX4" fmla="*/ 0 w 3962400"/>
              <a:gd name="connsiteY4" fmla="*/ 0 h 6858000"/>
              <a:gd name="connsiteX0" fmla="*/ 0 w 5319252"/>
              <a:gd name="connsiteY0" fmla="*/ 0 h 6872748"/>
              <a:gd name="connsiteX1" fmla="*/ 2915265 w 5319252"/>
              <a:gd name="connsiteY1" fmla="*/ 0 h 6872748"/>
              <a:gd name="connsiteX2" fmla="*/ 5319252 w 5319252"/>
              <a:gd name="connsiteY2" fmla="*/ 6872748 h 6872748"/>
              <a:gd name="connsiteX3" fmla="*/ 0 w 5319252"/>
              <a:gd name="connsiteY3" fmla="*/ 6858000 h 6872748"/>
              <a:gd name="connsiteX4" fmla="*/ 0 w 5319252"/>
              <a:gd name="connsiteY4" fmla="*/ 0 h 6872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9252" h="6872748">
                <a:moveTo>
                  <a:pt x="0" y="0"/>
                </a:moveTo>
                <a:lnTo>
                  <a:pt x="2915265" y="0"/>
                </a:lnTo>
                <a:lnTo>
                  <a:pt x="5319252" y="6872748"/>
                </a:lnTo>
                <a:lnTo>
                  <a:pt x="0" y="6858000"/>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600" b="1" dirty="0">
              <a:solidFill>
                <a:srgbClr val="FFFFFF"/>
              </a:solidFill>
            </a:endParaRPr>
          </a:p>
        </p:txBody>
      </p:sp>
      <p:sp>
        <p:nvSpPr>
          <p:cNvPr id="13" name="Footer Placeholder 4">
            <a:extLst>
              <a:ext uri="{FF2B5EF4-FFF2-40B4-BE49-F238E27FC236}">
                <a16:creationId xmlns:a16="http://schemas.microsoft.com/office/drawing/2014/main" id="{C0255F1F-045D-0D45-834D-306C18A46BD6}"/>
              </a:ext>
            </a:extLst>
          </p:cNvPr>
          <p:cNvSpPr txBox="1">
            <a:spLocks/>
          </p:cNvSpPr>
          <p:nvPr userDrawn="1"/>
        </p:nvSpPr>
        <p:spPr>
          <a:xfrm>
            <a:off x="609600" y="6400801"/>
            <a:ext cx="3962400" cy="468314"/>
          </a:xfrm>
          <a:prstGeom prst="rect">
            <a:avLst/>
          </a:prstGeom>
        </p:spPr>
        <p:txBody>
          <a:bodyPr lIns="0" tIns="0" rIns="0" bIns="0" anchor="ctr"/>
          <a:lstStyle>
            <a:defPPr>
              <a:defRPr lang="en-US"/>
            </a:defPPr>
            <a:lvl1pPr marL="0" algn="r" defTabSz="914400" rtl="0" eaLnBrk="1" latinLnBrk="0" hangingPunct="1">
              <a:defRPr sz="800" b="1" kern="1200" baseline="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r>
              <a:rPr lang="en-US" sz="750" b="0" i="0" kern="600" baseline="0" dirty="0">
                <a:solidFill>
                  <a:schemeClr val="accent1"/>
                </a:solidFill>
                <a:latin typeface="Franklin Gothic Book" panose="020B0503020102020204" pitchFamily="34" charset="0"/>
              </a:rPr>
              <a:t>ISMP Confidential</a:t>
            </a:r>
            <a:endParaRPr lang="en-US" sz="750" b="0" i="0" kern="600" dirty="0">
              <a:solidFill>
                <a:schemeClr val="accent1"/>
              </a:solidFill>
              <a:latin typeface="Franklin Gothic Book" panose="020B0503020102020204" pitchFamily="34" charset="0"/>
            </a:endParaRPr>
          </a:p>
        </p:txBody>
      </p:sp>
      <p:sp>
        <p:nvSpPr>
          <p:cNvPr id="10" name="Title 1">
            <a:extLst>
              <a:ext uri="{FF2B5EF4-FFF2-40B4-BE49-F238E27FC236}">
                <a16:creationId xmlns:a16="http://schemas.microsoft.com/office/drawing/2014/main" id="{94CBBE8A-AC11-7C4F-978F-93F4A1ED530F}"/>
              </a:ext>
            </a:extLst>
          </p:cNvPr>
          <p:cNvSpPr>
            <a:spLocks noGrp="1"/>
          </p:cNvSpPr>
          <p:nvPr>
            <p:ph type="title"/>
          </p:nvPr>
        </p:nvSpPr>
        <p:spPr>
          <a:xfrm>
            <a:off x="609600" y="2059900"/>
            <a:ext cx="5481711" cy="1219200"/>
          </a:xfrm>
          <a:prstGeom prst="rect">
            <a:avLst/>
          </a:prstGeom>
          <a:noFill/>
        </p:spPr>
        <p:txBody>
          <a:bodyPr wrap="square" lIns="0" tIns="0" rIns="0" bIns="0"/>
          <a:lstStyle>
            <a:lvl1pPr algn="l">
              <a:defRPr sz="4000" b="0" cap="none" baseline="0">
                <a:solidFill>
                  <a:schemeClr val="accent2"/>
                </a:solidFill>
              </a:defRPr>
            </a:lvl1pPr>
          </a:lstStyle>
          <a:p>
            <a:r>
              <a:rPr lang="en-US" dirty="0"/>
              <a:t>Click to edit Master title style</a:t>
            </a:r>
          </a:p>
        </p:txBody>
      </p:sp>
      <p:sp>
        <p:nvSpPr>
          <p:cNvPr id="12" name="Text Placeholder 2">
            <a:extLst>
              <a:ext uri="{FF2B5EF4-FFF2-40B4-BE49-F238E27FC236}">
                <a16:creationId xmlns:a16="http://schemas.microsoft.com/office/drawing/2014/main" id="{275452F8-FE45-4043-832D-DDED8822305A}"/>
              </a:ext>
            </a:extLst>
          </p:cNvPr>
          <p:cNvSpPr>
            <a:spLocks noGrp="1"/>
          </p:cNvSpPr>
          <p:nvPr>
            <p:ph type="body" idx="1"/>
          </p:nvPr>
        </p:nvSpPr>
        <p:spPr>
          <a:xfrm>
            <a:off x="609600" y="3429000"/>
            <a:ext cx="5491091" cy="2705100"/>
          </a:xfrm>
          <a:prstGeom prst="rect">
            <a:avLst/>
          </a:prstGeom>
        </p:spPr>
        <p:txBody>
          <a:bodyPr lIns="0" tIns="0" rIns="0" bIns="0">
            <a:normAutofit/>
          </a:bodyPr>
          <a:lstStyle>
            <a:lvl1pPr marL="0" indent="0">
              <a:lnSpc>
                <a:spcPct val="100000"/>
              </a:lnSpc>
              <a:spcBef>
                <a:spcPts val="1200"/>
              </a:spcBef>
              <a:spcAft>
                <a:spcPts val="0"/>
              </a:spcAft>
              <a:buNone/>
              <a:defRPr sz="2400" b="0"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8" name="Picture 7" descr="A picture containing drawing, light&#10;&#10;Description automatically generated">
            <a:extLst>
              <a:ext uri="{FF2B5EF4-FFF2-40B4-BE49-F238E27FC236}">
                <a16:creationId xmlns:a16="http://schemas.microsoft.com/office/drawing/2014/main" id="{F1EBA35C-644C-4115-BB39-5A6464ACA0A0}"/>
              </a:ext>
            </a:extLst>
          </p:cNvPr>
          <p:cNvPicPr>
            <a:picLocks noChangeAspect="1"/>
          </p:cNvPicPr>
          <p:nvPr userDrawn="1"/>
        </p:nvPicPr>
        <p:blipFill>
          <a:blip r:embed="rId3"/>
          <a:stretch>
            <a:fillRect/>
          </a:stretch>
        </p:blipFill>
        <p:spPr>
          <a:xfrm>
            <a:off x="473668" y="192042"/>
            <a:ext cx="2991897" cy="1069451"/>
          </a:xfrm>
          <a:prstGeom prst="rect">
            <a:avLst/>
          </a:prstGeom>
        </p:spPr>
      </p:pic>
    </p:spTree>
    <p:extLst>
      <p:ext uri="{BB962C8B-B14F-4D97-AF65-F5344CB8AC3E}">
        <p14:creationId xmlns:p14="http://schemas.microsoft.com/office/powerpoint/2010/main" val="428549628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_Pay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AD07CE-62A1-5A4C-B943-748EBE44202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5" name="Picture 4" descr="A picture containing drawing, light&#10;&#10;Description automatically generated">
            <a:extLst>
              <a:ext uri="{FF2B5EF4-FFF2-40B4-BE49-F238E27FC236}">
                <a16:creationId xmlns:a16="http://schemas.microsoft.com/office/drawing/2014/main" id="{98A357E8-696C-4B19-8C1E-640C38F8158D}"/>
              </a:ext>
            </a:extLst>
          </p:cNvPr>
          <p:cNvPicPr>
            <a:picLocks noChangeAspect="1"/>
          </p:cNvPicPr>
          <p:nvPr userDrawn="1"/>
        </p:nvPicPr>
        <p:blipFill>
          <a:blip r:embed="rId3"/>
          <a:stretch>
            <a:fillRect/>
          </a:stretch>
        </p:blipFill>
        <p:spPr>
          <a:xfrm>
            <a:off x="806246" y="1139282"/>
            <a:ext cx="3816129" cy="1364071"/>
          </a:xfrm>
          <a:prstGeom prst="rect">
            <a:avLst/>
          </a:prstGeom>
        </p:spPr>
      </p:pic>
    </p:spTree>
    <p:extLst>
      <p:ext uri="{BB962C8B-B14F-4D97-AF65-F5344CB8AC3E}">
        <p14:creationId xmlns:p14="http://schemas.microsoft.com/office/powerpoint/2010/main" val="259534308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w/ Description_Payers">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6EBE2E-139D-9A4A-BC21-609E116B692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4EEBA9FE-ABFD-1F4B-B87D-ED07123EED33}"/>
              </a:ext>
            </a:extLst>
          </p:cNvPr>
          <p:cNvSpPr/>
          <p:nvPr userDrawn="1"/>
        </p:nvSpPr>
        <p:spPr>
          <a:xfrm>
            <a:off x="0" y="0"/>
            <a:ext cx="4188542"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600" b="1" dirty="0">
              <a:solidFill>
                <a:srgbClr val="FFFFFF"/>
              </a:solidFill>
            </a:endParaRPr>
          </a:p>
        </p:txBody>
      </p:sp>
      <p:cxnSp>
        <p:nvCxnSpPr>
          <p:cNvPr id="4" name="Straight Connector 3">
            <a:extLst>
              <a:ext uri="{FF2B5EF4-FFF2-40B4-BE49-F238E27FC236}">
                <a16:creationId xmlns:a16="http://schemas.microsoft.com/office/drawing/2014/main" id="{EB3A6F15-8FDD-7C4B-8BB4-54E74CB9757A}"/>
              </a:ext>
            </a:extLst>
          </p:cNvPr>
          <p:cNvCxnSpPr>
            <a:cxnSpLocks/>
          </p:cNvCxnSpPr>
          <p:nvPr userDrawn="1"/>
        </p:nvCxnSpPr>
        <p:spPr>
          <a:xfrm>
            <a:off x="614288" y="3708793"/>
            <a:ext cx="5481712"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6" name="Text Placeholder 14">
            <a:extLst>
              <a:ext uri="{FF2B5EF4-FFF2-40B4-BE49-F238E27FC236}">
                <a16:creationId xmlns:a16="http://schemas.microsoft.com/office/drawing/2014/main" id="{EA7E83F2-81ED-7D4A-BBE7-BE1B4CBB5F7E}"/>
              </a:ext>
            </a:extLst>
          </p:cNvPr>
          <p:cNvSpPr>
            <a:spLocks noGrp="1"/>
          </p:cNvSpPr>
          <p:nvPr>
            <p:ph type="body" sz="quarter" idx="10" hasCustomPrompt="1"/>
          </p:nvPr>
        </p:nvSpPr>
        <p:spPr>
          <a:xfrm>
            <a:off x="609599" y="3906650"/>
            <a:ext cx="5486400" cy="2004572"/>
          </a:xfrm>
          <a:prstGeom prst="rect">
            <a:avLst/>
          </a:prstGeom>
        </p:spPr>
        <p:txBody>
          <a:bodyPr/>
          <a:lstStyle>
            <a:lvl1pPr marL="0" indent="0">
              <a:lnSpc>
                <a:spcPts val="2200"/>
              </a:lnSpc>
              <a:spcBef>
                <a:spcPts val="0"/>
              </a:spcBef>
              <a:spcAft>
                <a:spcPts val="1200"/>
              </a:spcAft>
              <a:buNone/>
              <a:defRPr sz="2000" b="0" i="0">
                <a:solidFill>
                  <a:schemeClr val="accent2"/>
                </a:solidFill>
                <a:latin typeface="+mn-lt"/>
              </a:defRPr>
            </a:lvl1pPr>
            <a:lvl2pPr marL="457200" indent="0">
              <a:buNone/>
              <a:defRPr/>
            </a:lvl2pPr>
            <a:lvl3pPr marL="914400" indent="0">
              <a:buNone/>
              <a:defRPr/>
            </a:lvl3pPr>
            <a:lvl4pPr marL="1371600" indent="0">
              <a:buNone/>
              <a:defRPr/>
            </a:lvl4pPr>
            <a:lvl5pPr marL="2347913" indent="0">
              <a:buFont typeface="Arial" panose="020B0604020202020204" pitchFamily="34" charset="0"/>
              <a:buNone/>
              <a:defRPr/>
            </a:lvl5pPr>
          </a:lstStyle>
          <a:p>
            <a:pPr lvl="0"/>
            <a:r>
              <a:rPr lang="en-US" dirty="0"/>
              <a:t>Additional sentence case details here in gray. This could be the presenter’s name and title or additional clarifying information. Use this area as a flexible component.</a:t>
            </a:r>
          </a:p>
        </p:txBody>
      </p:sp>
      <p:sp>
        <p:nvSpPr>
          <p:cNvPr id="7" name="Title 1">
            <a:extLst>
              <a:ext uri="{FF2B5EF4-FFF2-40B4-BE49-F238E27FC236}">
                <a16:creationId xmlns:a16="http://schemas.microsoft.com/office/drawing/2014/main" id="{4EF5D3BF-87F7-4C47-A02C-3CEF9FF26B89}"/>
              </a:ext>
            </a:extLst>
          </p:cNvPr>
          <p:cNvSpPr>
            <a:spLocks noGrp="1"/>
          </p:cNvSpPr>
          <p:nvPr>
            <p:ph type="title" hasCustomPrompt="1"/>
          </p:nvPr>
        </p:nvSpPr>
        <p:spPr>
          <a:xfrm>
            <a:off x="609599" y="1453535"/>
            <a:ext cx="5486400" cy="2057400"/>
          </a:xfrm>
        </p:spPr>
        <p:txBody>
          <a:bodyPr wrap="square" anchor="b"/>
          <a:lstStyle>
            <a:lvl1pPr>
              <a:defRPr sz="4000"/>
            </a:lvl1pPr>
          </a:lstStyle>
          <a:p>
            <a:r>
              <a:rPr lang="en-US" dirty="0"/>
              <a:t>Title Goes Here &amp;</a:t>
            </a:r>
            <a:br>
              <a:rPr lang="en-US" dirty="0"/>
            </a:br>
            <a:r>
              <a:rPr lang="en-US" dirty="0"/>
              <a:t>Each Word Should</a:t>
            </a:r>
            <a:br>
              <a:rPr lang="en-US" dirty="0"/>
            </a:br>
            <a:r>
              <a:rPr lang="en-US" dirty="0"/>
              <a:t>Be Capitalized</a:t>
            </a:r>
          </a:p>
        </p:txBody>
      </p:sp>
      <p:sp>
        <p:nvSpPr>
          <p:cNvPr id="9" name="Footer Placeholder 4">
            <a:extLst>
              <a:ext uri="{FF2B5EF4-FFF2-40B4-BE49-F238E27FC236}">
                <a16:creationId xmlns:a16="http://schemas.microsoft.com/office/drawing/2014/main" id="{B12F3711-A042-594F-9C03-7C6DF3A0B3F2}"/>
              </a:ext>
            </a:extLst>
          </p:cNvPr>
          <p:cNvSpPr txBox="1">
            <a:spLocks/>
          </p:cNvSpPr>
          <p:nvPr userDrawn="1"/>
        </p:nvSpPr>
        <p:spPr>
          <a:xfrm>
            <a:off x="609600" y="6400801"/>
            <a:ext cx="3962400" cy="468314"/>
          </a:xfrm>
          <a:prstGeom prst="rect">
            <a:avLst/>
          </a:prstGeom>
        </p:spPr>
        <p:txBody>
          <a:bodyPr lIns="0" tIns="0" rIns="0" bIns="0" anchor="ctr"/>
          <a:lstStyle>
            <a:defPPr>
              <a:defRPr lang="en-US"/>
            </a:defPPr>
            <a:lvl1pPr marL="0" algn="r" defTabSz="914400" rtl="0" eaLnBrk="1" latinLnBrk="0" hangingPunct="1">
              <a:defRPr sz="800" b="1" kern="1200" baseline="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r>
              <a:rPr lang="en-US" sz="750" b="0" i="0" kern="600" baseline="0" dirty="0">
                <a:solidFill>
                  <a:schemeClr val="accent1"/>
                </a:solidFill>
                <a:latin typeface="Franklin Gothic Book" panose="020B0503020102020204" pitchFamily="34" charset="0"/>
              </a:rPr>
              <a:t>ISMP Confidential</a:t>
            </a:r>
            <a:endParaRPr lang="en-US" sz="750" b="0" i="0" kern="600" dirty="0">
              <a:solidFill>
                <a:schemeClr val="accent1"/>
              </a:solidFill>
              <a:latin typeface="Franklin Gothic Book" panose="020B0503020102020204" pitchFamily="34" charset="0"/>
            </a:endParaRPr>
          </a:p>
        </p:txBody>
      </p:sp>
      <p:pic>
        <p:nvPicPr>
          <p:cNvPr id="10" name="Picture 9" descr="A picture containing drawing, light&#10;&#10;Description automatically generated">
            <a:extLst>
              <a:ext uri="{FF2B5EF4-FFF2-40B4-BE49-F238E27FC236}">
                <a16:creationId xmlns:a16="http://schemas.microsoft.com/office/drawing/2014/main" id="{7665B7DC-763F-49CD-AC0A-CB712350ADAE}"/>
              </a:ext>
            </a:extLst>
          </p:cNvPr>
          <p:cNvPicPr>
            <a:picLocks noChangeAspect="1"/>
          </p:cNvPicPr>
          <p:nvPr userDrawn="1"/>
        </p:nvPicPr>
        <p:blipFill>
          <a:blip r:embed="rId3"/>
          <a:stretch>
            <a:fillRect/>
          </a:stretch>
        </p:blipFill>
        <p:spPr>
          <a:xfrm>
            <a:off x="473668" y="192042"/>
            <a:ext cx="2991897" cy="1069451"/>
          </a:xfrm>
          <a:prstGeom prst="rect">
            <a:avLst/>
          </a:prstGeom>
        </p:spPr>
      </p:pic>
    </p:spTree>
    <p:extLst>
      <p:ext uri="{BB962C8B-B14F-4D97-AF65-F5344CB8AC3E}">
        <p14:creationId xmlns:p14="http://schemas.microsoft.com/office/powerpoint/2010/main" val="42781220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_Payer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223A7E-06EA-1B4F-A88D-9B3FCFE42F7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52223314-10D2-3A49-AED8-560CD387D390}"/>
              </a:ext>
            </a:extLst>
          </p:cNvPr>
          <p:cNvSpPr/>
          <p:nvPr userDrawn="1"/>
        </p:nvSpPr>
        <p:spPr>
          <a:xfrm>
            <a:off x="0" y="0"/>
            <a:ext cx="4188542"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600" b="1" dirty="0">
              <a:solidFill>
                <a:srgbClr val="FFFFFF"/>
              </a:solidFill>
            </a:endParaRPr>
          </a:p>
        </p:txBody>
      </p:sp>
      <p:sp>
        <p:nvSpPr>
          <p:cNvPr id="13" name="Footer Placeholder 4">
            <a:extLst>
              <a:ext uri="{FF2B5EF4-FFF2-40B4-BE49-F238E27FC236}">
                <a16:creationId xmlns:a16="http://schemas.microsoft.com/office/drawing/2014/main" id="{C0255F1F-045D-0D45-834D-306C18A46BD6}"/>
              </a:ext>
            </a:extLst>
          </p:cNvPr>
          <p:cNvSpPr txBox="1">
            <a:spLocks/>
          </p:cNvSpPr>
          <p:nvPr userDrawn="1"/>
        </p:nvSpPr>
        <p:spPr>
          <a:xfrm>
            <a:off x="609600" y="6400801"/>
            <a:ext cx="3962400" cy="468314"/>
          </a:xfrm>
          <a:prstGeom prst="rect">
            <a:avLst/>
          </a:prstGeom>
        </p:spPr>
        <p:txBody>
          <a:bodyPr lIns="0" tIns="0" rIns="0" bIns="0" anchor="ctr"/>
          <a:lstStyle>
            <a:defPPr>
              <a:defRPr lang="en-US"/>
            </a:defPPr>
            <a:lvl1pPr marL="0" algn="r" defTabSz="914400" rtl="0" eaLnBrk="1" latinLnBrk="0" hangingPunct="1">
              <a:defRPr sz="800" b="1" kern="1200" baseline="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r>
              <a:rPr lang="en-US" sz="750" b="0" i="0" kern="600" baseline="0" dirty="0">
                <a:solidFill>
                  <a:schemeClr val="accent1"/>
                </a:solidFill>
                <a:latin typeface="Franklin Gothic Book" panose="020B0503020102020204" pitchFamily="34" charset="0"/>
              </a:rPr>
              <a:t>ISMP Confidential</a:t>
            </a:r>
            <a:endParaRPr lang="en-US" sz="750" b="0" i="0" kern="600" dirty="0">
              <a:solidFill>
                <a:schemeClr val="accent1"/>
              </a:solidFill>
              <a:latin typeface="Franklin Gothic Book" panose="020B0503020102020204" pitchFamily="34" charset="0"/>
            </a:endParaRPr>
          </a:p>
        </p:txBody>
      </p:sp>
      <p:sp>
        <p:nvSpPr>
          <p:cNvPr id="8" name="Title 1">
            <a:extLst>
              <a:ext uri="{FF2B5EF4-FFF2-40B4-BE49-F238E27FC236}">
                <a16:creationId xmlns:a16="http://schemas.microsoft.com/office/drawing/2014/main" id="{BFC95AD6-59E3-C249-B27D-EC323ABE1620}"/>
              </a:ext>
            </a:extLst>
          </p:cNvPr>
          <p:cNvSpPr>
            <a:spLocks noGrp="1"/>
          </p:cNvSpPr>
          <p:nvPr>
            <p:ph type="title" hasCustomPrompt="1"/>
          </p:nvPr>
        </p:nvSpPr>
        <p:spPr>
          <a:xfrm>
            <a:off x="609600" y="1730913"/>
            <a:ext cx="5481711" cy="3396174"/>
          </a:xfrm>
        </p:spPr>
        <p:txBody>
          <a:bodyPr wrap="square">
            <a:noAutofit/>
          </a:bodyPr>
          <a:lstStyle>
            <a:lvl1pPr>
              <a:defRPr sz="4400"/>
            </a:lvl1pPr>
          </a:lstStyle>
          <a:p>
            <a:r>
              <a:rPr lang="en-US" dirty="0"/>
              <a:t>Title Goes Here &amp; Each Word Should</a:t>
            </a:r>
            <a:br>
              <a:rPr lang="en-US" dirty="0"/>
            </a:br>
            <a:r>
              <a:rPr lang="en-US" dirty="0"/>
              <a:t>Be Capitalized</a:t>
            </a:r>
          </a:p>
        </p:txBody>
      </p:sp>
      <p:pic>
        <p:nvPicPr>
          <p:cNvPr id="10" name="Picture 9" descr="A picture containing drawing, light&#10;&#10;Description automatically generated">
            <a:extLst>
              <a:ext uri="{FF2B5EF4-FFF2-40B4-BE49-F238E27FC236}">
                <a16:creationId xmlns:a16="http://schemas.microsoft.com/office/drawing/2014/main" id="{B782F6B6-C4A4-4541-8119-B9B0D9A4BEDA}"/>
              </a:ext>
            </a:extLst>
          </p:cNvPr>
          <p:cNvPicPr>
            <a:picLocks noChangeAspect="1"/>
          </p:cNvPicPr>
          <p:nvPr userDrawn="1"/>
        </p:nvPicPr>
        <p:blipFill>
          <a:blip r:embed="rId3"/>
          <a:stretch>
            <a:fillRect/>
          </a:stretch>
        </p:blipFill>
        <p:spPr>
          <a:xfrm>
            <a:off x="473668" y="192042"/>
            <a:ext cx="2991897" cy="1069451"/>
          </a:xfrm>
          <a:prstGeom prst="rect">
            <a:avLst/>
          </a:prstGeom>
        </p:spPr>
      </p:pic>
    </p:spTree>
    <p:extLst>
      <p:ext uri="{BB962C8B-B14F-4D97-AF65-F5344CB8AC3E}">
        <p14:creationId xmlns:p14="http://schemas.microsoft.com/office/powerpoint/2010/main" val="25782853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w/ Sub_Payer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7589CBE-4B9D-2B4D-9132-01CB27329C0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66202A27-790D-EC49-92BD-101295B4CB3A}"/>
              </a:ext>
            </a:extLst>
          </p:cNvPr>
          <p:cNvSpPr/>
          <p:nvPr userDrawn="1"/>
        </p:nvSpPr>
        <p:spPr>
          <a:xfrm>
            <a:off x="0" y="0"/>
            <a:ext cx="4188542"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600" b="1" dirty="0">
              <a:solidFill>
                <a:srgbClr val="FFFFFF"/>
              </a:solidFill>
            </a:endParaRPr>
          </a:p>
        </p:txBody>
      </p:sp>
      <p:sp>
        <p:nvSpPr>
          <p:cNvPr id="13" name="Footer Placeholder 4">
            <a:extLst>
              <a:ext uri="{FF2B5EF4-FFF2-40B4-BE49-F238E27FC236}">
                <a16:creationId xmlns:a16="http://schemas.microsoft.com/office/drawing/2014/main" id="{C0255F1F-045D-0D45-834D-306C18A46BD6}"/>
              </a:ext>
            </a:extLst>
          </p:cNvPr>
          <p:cNvSpPr txBox="1">
            <a:spLocks/>
          </p:cNvSpPr>
          <p:nvPr userDrawn="1"/>
        </p:nvSpPr>
        <p:spPr>
          <a:xfrm>
            <a:off x="609600" y="6400801"/>
            <a:ext cx="3962400" cy="468314"/>
          </a:xfrm>
          <a:prstGeom prst="rect">
            <a:avLst/>
          </a:prstGeom>
        </p:spPr>
        <p:txBody>
          <a:bodyPr lIns="0" tIns="0" rIns="0" bIns="0" anchor="ctr"/>
          <a:lstStyle>
            <a:defPPr>
              <a:defRPr lang="en-US"/>
            </a:defPPr>
            <a:lvl1pPr marL="0" algn="r" defTabSz="914400" rtl="0" eaLnBrk="1" latinLnBrk="0" hangingPunct="1">
              <a:defRPr sz="800" b="1" kern="1200" baseline="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r>
              <a:rPr lang="en-US" sz="750" b="0" i="0" kern="600" baseline="0" dirty="0">
                <a:solidFill>
                  <a:schemeClr val="accent1"/>
                </a:solidFill>
                <a:latin typeface="Franklin Gothic Book" panose="020B0503020102020204" pitchFamily="34" charset="0"/>
              </a:rPr>
              <a:t>ISMP Confidential</a:t>
            </a:r>
            <a:endParaRPr lang="en-US" sz="750" b="0" i="0" kern="600" dirty="0">
              <a:solidFill>
                <a:schemeClr val="accent1"/>
              </a:solidFill>
              <a:latin typeface="Franklin Gothic Book" panose="020B0503020102020204" pitchFamily="34" charset="0"/>
            </a:endParaRPr>
          </a:p>
        </p:txBody>
      </p:sp>
      <p:sp>
        <p:nvSpPr>
          <p:cNvPr id="10" name="Title 1">
            <a:extLst>
              <a:ext uri="{FF2B5EF4-FFF2-40B4-BE49-F238E27FC236}">
                <a16:creationId xmlns:a16="http://schemas.microsoft.com/office/drawing/2014/main" id="{94CBBE8A-AC11-7C4F-978F-93F4A1ED530F}"/>
              </a:ext>
            </a:extLst>
          </p:cNvPr>
          <p:cNvSpPr>
            <a:spLocks noGrp="1"/>
          </p:cNvSpPr>
          <p:nvPr>
            <p:ph type="title"/>
          </p:nvPr>
        </p:nvSpPr>
        <p:spPr>
          <a:xfrm>
            <a:off x="609600" y="2059900"/>
            <a:ext cx="5481711" cy="1219200"/>
          </a:xfrm>
          <a:prstGeom prst="rect">
            <a:avLst/>
          </a:prstGeom>
          <a:noFill/>
        </p:spPr>
        <p:txBody>
          <a:bodyPr wrap="square" lIns="0" tIns="0" rIns="0" bIns="0"/>
          <a:lstStyle>
            <a:lvl1pPr algn="l">
              <a:defRPr sz="4000" b="0" cap="none" baseline="0">
                <a:solidFill>
                  <a:schemeClr val="accent2"/>
                </a:solidFill>
              </a:defRPr>
            </a:lvl1pPr>
          </a:lstStyle>
          <a:p>
            <a:r>
              <a:rPr lang="en-US" dirty="0"/>
              <a:t>Click to edit Master title style</a:t>
            </a:r>
          </a:p>
        </p:txBody>
      </p:sp>
      <p:sp>
        <p:nvSpPr>
          <p:cNvPr id="12" name="Text Placeholder 2">
            <a:extLst>
              <a:ext uri="{FF2B5EF4-FFF2-40B4-BE49-F238E27FC236}">
                <a16:creationId xmlns:a16="http://schemas.microsoft.com/office/drawing/2014/main" id="{275452F8-FE45-4043-832D-DDED8822305A}"/>
              </a:ext>
            </a:extLst>
          </p:cNvPr>
          <p:cNvSpPr>
            <a:spLocks noGrp="1"/>
          </p:cNvSpPr>
          <p:nvPr>
            <p:ph type="body" idx="1"/>
          </p:nvPr>
        </p:nvSpPr>
        <p:spPr>
          <a:xfrm>
            <a:off x="609600" y="3429000"/>
            <a:ext cx="5491091" cy="2705100"/>
          </a:xfrm>
          <a:prstGeom prst="rect">
            <a:avLst/>
          </a:prstGeom>
        </p:spPr>
        <p:txBody>
          <a:bodyPr lIns="0" tIns="0" rIns="0" bIns="0">
            <a:normAutofit/>
          </a:bodyPr>
          <a:lstStyle>
            <a:lvl1pPr marL="0" indent="0">
              <a:lnSpc>
                <a:spcPct val="100000"/>
              </a:lnSpc>
              <a:spcBef>
                <a:spcPts val="1200"/>
              </a:spcBef>
              <a:spcAft>
                <a:spcPts val="0"/>
              </a:spcAft>
              <a:buNone/>
              <a:defRPr sz="2400" b="0"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8" name="Picture 7" descr="A picture containing drawing, light&#10;&#10;Description automatically generated">
            <a:extLst>
              <a:ext uri="{FF2B5EF4-FFF2-40B4-BE49-F238E27FC236}">
                <a16:creationId xmlns:a16="http://schemas.microsoft.com/office/drawing/2014/main" id="{FD1816C5-9BFA-4AEC-8A58-4EB32C9718C8}"/>
              </a:ext>
            </a:extLst>
          </p:cNvPr>
          <p:cNvPicPr>
            <a:picLocks noChangeAspect="1"/>
          </p:cNvPicPr>
          <p:nvPr userDrawn="1"/>
        </p:nvPicPr>
        <p:blipFill>
          <a:blip r:embed="rId3"/>
          <a:stretch>
            <a:fillRect/>
          </a:stretch>
        </p:blipFill>
        <p:spPr>
          <a:xfrm>
            <a:off x="473668" y="192042"/>
            <a:ext cx="2991897" cy="1069451"/>
          </a:xfrm>
          <a:prstGeom prst="rect">
            <a:avLst/>
          </a:prstGeom>
        </p:spPr>
      </p:pic>
    </p:spTree>
    <p:extLst>
      <p:ext uri="{BB962C8B-B14F-4D97-AF65-F5344CB8AC3E}">
        <p14:creationId xmlns:p14="http://schemas.microsoft.com/office/powerpoint/2010/main" val="26878466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_Manufactur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376EF7-13BE-2143-89A5-253DC24C230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6" name="Picture 5" descr="A picture containing drawing, light&#10;&#10;Description automatically generated">
            <a:extLst>
              <a:ext uri="{FF2B5EF4-FFF2-40B4-BE49-F238E27FC236}">
                <a16:creationId xmlns:a16="http://schemas.microsoft.com/office/drawing/2014/main" id="{BC319931-5754-480E-B0A8-69C1579057AD}"/>
              </a:ext>
            </a:extLst>
          </p:cNvPr>
          <p:cNvPicPr>
            <a:picLocks noChangeAspect="1"/>
          </p:cNvPicPr>
          <p:nvPr userDrawn="1"/>
        </p:nvPicPr>
        <p:blipFill>
          <a:blip r:embed="rId3"/>
          <a:stretch>
            <a:fillRect/>
          </a:stretch>
        </p:blipFill>
        <p:spPr>
          <a:xfrm>
            <a:off x="806246" y="1139282"/>
            <a:ext cx="3816129" cy="1364071"/>
          </a:xfrm>
          <a:prstGeom prst="rect">
            <a:avLst/>
          </a:prstGeom>
        </p:spPr>
      </p:pic>
    </p:spTree>
    <p:extLst>
      <p:ext uri="{BB962C8B-B14F-4D97-AF65-F5344CB8AC3E}">
        <p14:creationId xmlns:p14="http://schemas.microsoft.com/office/powerpoint/2010/main" val="20061404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w/ Description_Manufacturer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F9FC122-58AF-DA4E-A7B9-50EA680FB4A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4EEBA9FE-ABFD-1F4B-B87D-ED07123EED33}"/>
              </a:ext>
            </a:extLst>
          </p:cNvPr>
          <p:cNvSpPr/>
          <p:nvPr userDrawn="1"/>
        </p:nvSpPr>
        <p:spPr>
          <a:xfrm>
            <a:off x="0" y="0"/>
            <a:ext cx="4188542"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600" b="1" dirty="0">
              <a:solidFill>
                <a:srgbClr val="FFFFFF"/>
              </a:solidFill>
            </a:endParaRPr>
          </a:p>
        </p:txBody>
      </p:sp>
      <p:cxnSp>
        <p:nvCxnSpPr>
          <p:cNvPr id="4" name="Straight Connector 3">
            <a:extLst>
              <a:ext uri="{FF2B5EF4-FFF2-40B4-BE49-F238E27FC236}">
                <a16:creationId xmlns:a16="http://schemas.microsoft.com/office/drawing/2014/main" id="{EB3A6F15-8FDD-7C4B-8BB4-54E74CB9757A}"/>
              </a:ext>
            </a:extLst>
          </p:cNvPr>
          <p:cNvCxnSpPr>
            <a:cxnSpLocks/>
          </p:cNvCxnSpPr>
          <p:nvPr userDrawn="1"/>
        </p:nvCxnSpPr>
        <p:spPr>
          <a:xfrm>
            <a:off x="614288" y="3708793"/>
            <a:ext cx="5481712"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6" name="Text Placeholder 14">
            <a:extLst>
              <a:ext uri="{FF2B5EF4-FFF2-40B4-BE49-F238E27FC236}">
                <a16:creationId xmlns:a16="http://schemas.microsoft.com/office/drawing/2014/main" id="{EA7E83F2-81ED-7D4A-BBE7-BE1B4CBB5F7E}"/>
              </a:ext>
            </a:extLst>
          </p:cNvPr>
          <p:cNvSpPr>
            <a:spLocks noGrp="1"/>
          </p:cNvSpPr>
          <p:nvPr>
            <p:ph type="body" sz="quarter" idx="10" hasCustomPrompt="1"/>
          </p:nvPr>
        </p:nvSpPr>
        <p:spPr>
          <a:xfrm>
            <a:off x="609599" y="3906650"/>
            <a:ext cx="5486400" cy="2004572"/>
          </a:xfrm>
          <a:prstGeom prst="rect">
            <a:avLst/>
          </a:prstGeom>
        </p:spPr>
        <p:txBody>
          <a:bodyPr/>
          <a:lstStyle>
            <a:lvl1pPr marL="0" indent="0">
              <a:lnSpc>
                <a:spcPts val="2200"/>
              </a:lnSpc>
              <a:spcBef>
                <a:spcPts val="0"/>
              </a:spcBef>
              <a:spcAft>
                <a:spcPts val="1200"/>
              </a:spcAft>
              <a:buNone/>
              <a:defRPr sz="2000" b="0" i="0">
                <a:solidFill>
                  <a:schemeClr val="accent2"/>
                </a:solidFill>
                <a:latin typeface="+mn-lt"/>
              </a:defRPr>
            </a:lvl1pPr>
            <a:lvl2pPr marL="457200" indent="0">
              <a:buNone/>
              <a:defRPr/>
            </a:lvl2pPr>
            <a:lvl3pPr marL="914400" indent="0">
              <a:buNone/>
              <a:defRPr/>
            </a:lvl3pPr>
            <a:lvl4pPr marL="1371600" indent="0">
              <a:buNone/>
              <a:defRPr/>
            </a:lvl4pPr>
            <a:lvl5pPr marL="2347913" indent="0">
              <a:buFont typeface="Arial" panose="020B0604020202020204" pitchFamily="34" charset="0"/>
              <a:buNone/>
              <a:defRPr/>
            </a:lvl5pPr>
          </a:lstStyle>
          <a:p>
            <a:pPr lvl="0"/>
            <a:r>
              <a:rPr lang="en-US" dirty="0"/>
              <a:t>Additional sentence case details here in gray. This could be the presenter’s name and title or additional clarifying information. Use this area as a flexible component.</a:t>
            </a:r>
          </a:p>
        </p:txBody>
      </p:sp>
      <p:sp>
        <p:nvSpPr>
          <p:cNvPr id="7" name="Title 1">
            <a:extLst>
              <a:ext uri="{FF2B5EF4-FFF2-40B4-BE49-F238E27FC236}">
                <a16:creationId xmlns:a16="http://schemas.microsoft.com/office/drawing/2014/main" id="{4EF5D3BF-87F7-4C47-A02C-3CEF9FF26B89}"/>
              </a:ext>
            </a:extLst>
          </p:cNvPr>
          <p:cNvSpPr>
            <a:spLocks noGrp="1"/>
          </p:cNvSpPr>
          <p:nvPr>
            <p:ph type="title" hasCustomPrompt="1"/>
          </p:nvPr>
        </p:nvSpPr>
        <p:spPr>
          <a:xfrm>
            <a:off x="609599" y="1453535"/>
            <a:ext cx="5486400" cy="2057400"/>
          </a:xfrm>
        </p:spPr>
        <p:txBody>
          <a:bodyPr wrap="square" anchor="b"/>
          <a:lstStyle>
            <a:lvl1pPr>
              <a:defRPr sz="4000"/>
            </a:lvl1pPr>
          </a:lstStyle>
          <a:p>
            <a:r>
              <a:rPr lang="en-US" dirty="0"/>
              <a:t>Title Goes Here &amp;</a:t>
            </a:r>
            <a:br>
              <a:rPr lang="en-US" dirty="0"/>
            </a:br>
            <a:r>
              <a:rPr lang="en-US" dirty="0"/>
              <a:t>Each Word Should</a:t>
            </a:r>
            <a:br>
              <a:rPr lang="en-US" dirty="0"/>
            </a:br>
            <a:r>
              <a:rPr lang="en-US" dirty="0"/>
              <a:t>Be Capitalized</a:t>
            </a:r>
          </a:p>
        </p:txBody>
      </p:sp>
      <p:sp>
        <p:nvSpPr>
          <p:cNvPr id="9" name="Footer Placeholder 4">
            <a:extLst>
              <a:ext uri="{FF2B5EF4-FFF2-40B4-BE49-F238E27FC236}">
                <a16:creationId xmlns:a16="http://schemas.microsoft.com/office/drawing/2014/main" id="{B12F3711-A042-594F-9C03-7C6DF3A0B3F2}"/>
              </a:ext>
            </a:extLst>
          </p:cNvPr>
          <p:cNvSpPr txBox="1">
            <a:spLocks/>
          </p:cNvSpPr>
          <p:nvPr userDrawn="1"/>
        </p:nvSpPr>
        <p:spPr>
          <a:xfrm>
            <a:off x="609600" y="6400801"/>
            <a:ext cx="3962400" cy="468314"/>
          </a:xfrm>
          <a:prstGeom prst="rect">
            <a:avLst/>
          </a:prstGeom>
        </p:spPr>
        <p:txBody>
          <a:bodyPr lIns="0" tIns="0" rIns="0" bIns="0" anchor="ctr"/>
          <a:lstStyle>
            <a:defPPr>
              <a:defRPr lang="en-US"/>
            </a:defPPr>
            <a:lvl1pPr marL="0" algn="r" defTabSz="914400" rtl="0" eaLnBrk="1" latinLnBrk="0" hangingPunct="1">
              <a:defRPr sz="800" b="1" kern="1200" baseline="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r>
              <a:rPr lang="en-US" sz="750" b="0" i="0" kern="600" baseline="0" dirty="0">
                <a:solidFill>
                  <a:schemeClr val="accent1"/>
                </a:solidFill>
                <a:latin typeface="Franklin Gothic Book" panose="020B0503020102020204" pitchFamily="34" charset="0"/>
              </a:rPr>
              <a:t>ISMP Confidential</a:t>
            </a:r>
            <a:endParaRPr lang="en-US" sz="750" b="0" i="0" kern="600" dirty="0">
              <a:solidFill>
                <a:schemeClr val="accent1"/>
              </a:solidFill>
              <a:latin typeface="Franklin Gothic Book" panose="020B0503020102020204" pitchFamily="34" charset="0"/>
            </a:endParaRPr>
          </a:p>
        </p:txBody>
      </p:sp>
      <p:pic>
        <p:nvPicPr>
          <p:cNvPr id="11" name="Picture 10" descr="A picture containing drawing, light&#10;&#10;Description automatically generated">
            <a:extLst>
              <a:ext uri="{FF2B5EF4-FFF2-40B4-BE49-F238E27FC236}">
                <a16:creationId xmlns:a16="http://schemas.microsoft.com/office/drawing/2014/main" id="{43D503F6-6E29-4C5C-9C35-32BA57D0A1C3}"/>
              </a:ext>
            </a:extLst>
          </p:cNvPr>
          <p:cNvPicPr>
            <a:picLocks noChangeAspect="1"/>
          </p:cNvPicPr>
          <p:nvPr userDrawn="1"/>
        </p:nvPicPr>
        <p:blipFill>
          <a:blip r:embed="rId3"/>
          <a:stretch>
            <a:fillRect/>
          </a:stretch>
        </p:blipFill>
        <p:spPr>
          <a:xfrm>
            <a:off x="473668" y="192042"/>
            <a:ext cx="2991897" cy="1069451"/>
          </a:xfrm>
          <a:prstGeom prst="rect">
            <a:avLst/>
          </a:prstGeom>
        </p:spPr>
      </p:pic>
    </p:spTree>
    <p:extLst>
      <p:ext uri="{BB962C8B-B14F-4D97-AF65-F5344CB8AC3E}">
        <p14:creationId xmlns:p14="http://schemas.microsoft.com/office/powerpoint/2010/main" val="86456136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_Manufacturer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336C396-091E-ED46-9DF8-B13DED53570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5554F25A-086F-F842-8814-F8861E57BA46}"/>
              </a:ext>
            </a:extLst>
          </p:cNvPr>
          <p:cNvSpPr/>
          <p:nvPr userDrawn="1"/>
        </p:nvSpPr>
        <p:spPr>
          <a:xfrm>
            <a:off x="0" y="0"/>
            <a:ext cx="4188542"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600" b="1" dirty="0">
              <a:solidFill>
                <a:srgbClr val="FFFFFF"/>
              </a:solidFill>
            </a:endParaRPr>
          </a:p>
        </p:txBody>
      </p:sp>
      <p:sp>
        <p:nvSpPr>
          <p:cNvPr id="13" name="Footer Placeholder 4">
            <a:extLst>
              <a:ext uri="{FF2B5EF4-FFF2-40B4-BE49-F238E27FC236}">
                <a16:creationId xmlns:a16="http://schemas.microsoft.com/office/drawing/2014/main" id="{C0255F1F-045D-0D45-834D-306C18A46BD6}"/>
              </a:ext>
            </a:extLst>
          </p:cNvPr>
          <p:cNvSpPr txBox="1">
            <a:spLocks/>
          </p:cNvSpPr>
          <p:nvPr userDrawn="1"/>
        </p:nvSpPr>
        <p:spPr>
          <a:xfrm>
            <a:off x="609600" y="6400801"/>
            <a:ext cx="3962400" cy="468314"/>
          </a:xfrm>
          <a:prstGeom prst="rect">
            <a:avLst/>
          </a:prstGeom>
        </p:spPr>
        <p:txBody>
          <a:bodyPr lIns="0" tIns="0" rIns="0" bIns="0" anchor="ctr"/>
          <a:lstStyle>
            <a:defPPr>
              <a:defRPr lang="en-US"/>
            </a:defPPr>
            <a:lvl1pPr marL="0" algn="r" defTabSz="914400" rtl="0" eaLnBrk="1" latinLnBrk="0" hangingPunct="1">
              <a:defRPr sz="800" b="1" kern="1200" baseline="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r>
              <a:rPr lang="en-US" sz="750" b="0" i="0" kern="600" baseline="0" dirty="0">
                <a:solidFill>
                  <a:schemeClr val="accent1"/>
                </a:solidFill>
                <a:latin typeface="Franklin Gothic Book" panose="020B0503020102020204" pitchFamily="34" charset="0"/>
              </a:rPr>
              <a:t>ISMP Confidential</a:t>
            </a:r>
            <a:endParaRPr lang="en-US" sz="750" b="0" i="0" kern="600" dirty="0">
              <a:solidFill>
                <a:schemeClr val="accent1"/>
              </a:solidFill>
              <a:latin typeface="Franklin Gothic Book" panose="020B0503020102020204" pitchFamily="34" charset="0"/>
            </a:endParaRPr>
          </a:p>
        </p:txBody>
      </p:sp>
      <p:sp>
        <p:nvSpPr>
          <p:cNvPr id="8" name="Title 1">
            <a:extLst>
              <a:ext uri="{FF2B5EF4-FFF2-40B4-BE49-F238E27FC236}">
                <a16:creationId xmlns:a16="http://schemas.microsoft.com/office/drawing/2014/main" id="{BFC95AD6-59E3-C249-B27D-EC323ABE1620}"/>
              </a:ext>
            </a:extLst>
          </p:cNvPr>
          <p:cNvSpPr>
            <a:spLocks noGrp="1"/>
          </p:cNvSpPr>
          <p:nvPr>
            <p:ph type="title" hasCustomPrompt="1"/>
          </p:nvPr>
        </p:nvSpPr>
        <p:spPr>
          <a:xfrm>
            <a:off x="609600" y="1730913"/>
            <a:ext cx="5481711" cy="3396174"/>
          </a:xfrm>
        </p:spPr>
        <p:txBody>
          <a:bodyPr wrap="square">
            <a:noAutofit/>
          </a:bodyPr>
          <a:lstStyle>
            <a:lvl1pPr>
              <a:defRPr sz="4400"/>
            </a:lvl1pPr>
          </a:lstStyle>
          <a:p>
            <a:r>
              <a:rPr lang="en-US" dirty="0"/>
              <a:t>Title Goes Here &amp; Each Word Should</a:t>
            </a:r>
            <a:br>
              <a:rPr lang="en-US" dirty="0"/>
            </a:br>
            <a:r>
              <a:rPr lang="en-US" dirty="0"/>
              <a:t>Be Capitalized</a:t>
            </a:r>
          </a:p>
        </p:txBody>
      </p:sp>
      <p:pic>
        <p:nvPicPr>
          <p:cNvPr id="7" name="Picture 6" descr="A picture containing drawing, light&#10;&#10;Description automatically generated">
            <a:extLst>
              <a:ext uri="{FF2B5EF4-FFF2-40B4-BE49-F238E27FC236}">
                <a16:creationId xmlns:a16="http://schemas.microsoft.com/office/drawing/2014/main" id="{7A986E90-78AF-47F4-A59F-C5A736D39FEA}"/>
              </a:ext>
            </a:extLst>
          </p:cNvPr>
          <p:cNvPicPr>
            <a:picLocks noChangeAspect="1"/>
          </p:cNvPicPr>
          <p:nvPr userDrawn="1"/>
        </p:nvPicPr>
        <p:blipFill>
          <a:blip r:embed="rId3"/>
          <a:stretch>
            <a:fillRect/>
          </a:stretch>
        </p:blipFill>
        <p:spPr>
          <a:xfrm>
            <a:off x="473668" y="192042"/>
            <a:ext cx="2991897" cy="1069451"/>
          </a:xfrm>
          <a:prstGeom prst="rect">
            <a:avLst/>
          </a:prstGeom>
        </p:spPr>
      </p:pic>
    </p:spTree>
    <p:extLst>
      <p:ext uri="{BB962C8B-B14F-4D97-AF65-F5344CB8AC3E}">
        <p14:creationId xmlns:p14="http://schemas.microsoft.com/office/powerpoint/2010/main" val="207404687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over_Default">
    <p:spTree>
      <p:nvGrpSpPr>
        <p:cNvPr id="1" name=""/>
        <p:cNvGrpSpPr/>
        <p:nvPr/>
      </p:nvGrpSpPr>
      <p:grpSpPr>
        <a:xfrm>
          <a:off x="0" y="0"/>
          <a:ext cx="0" cy="0"/>
          <a:chOff x="0" y="0"/>
          <a:chExt cx="0" cy="0"/>
        </a:xfrm>
      </p:grpSpPr>
      <p:pic>
        <p:nvPicPr>
          <p:cNvPr id="8" name="Picture 7" descr="A picture containing light&#10;&#10;Description automatically generated">
            <a:extLst>
              <a:ext uri="{FF2B5EF4-FFF2-40B4-BE49-F238E27FC236}">
                <a16:creationId xmlns:a16="http://schemas.microsoft.com/office/drawing/2014/main" id="{1832A660-3E1C-42DA-B9DD-7D06D93B63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237"/>
          <a:stretch/>
        </p:blipFill>
        <p:spPr>
          <a:xfrm>
            <a:off x="0" y="0"/>
            <a:ext cx="12192000" cy="6858000"/>
          </a:xfrm>
          <a:prstGeom prst="rect">
            <a:avLst/>
          </a:prstGeom>
        </p:spPr>
      </p:pic>
      <p:sp>
        <p:nvSpPr>
          <p:cNvPr id="6" name="Rectangle 5">
            <a:extLst>
              <a:ext uri="{FF2B5EF4-FFF2-40B4-BE49-F238E27FC236}">
                <a16:creationId xmlns:a16="http://schemas.microsoft.com/office/drawing/2014/main" id="{6866336E-F9FD-4BA0-B07D-EEBB7772BB6C}"/>
              </a:ext>
            </a:extLst>
          </p:cNvPr>
          <p:cNvSpPr/>
          <p:nvPr userDrawn="1"/>
        </p:nvSpPr>
        <p:spPr>
          <a:xfrm>
            <a:off x="0" y="0"/>
            <a:ext cx="12192000" cy="6858000"/>
          </a:xfrm>
          <a:prstGeom prst="rect">
            <a:avLst/>
          </a:prstGeom>
          <a:gradFill flip="none" rotWithShape="1">
            <a:gsLst>
              <a:gs pos="0">
                <a:schemeClr val="accent1">
                  <a:lumMod val="5000"/>
                  <a:lumOff val="95000"/>
                </a:schemeClr>
              </a:gs>
              <a:gs pos="100000">
                <a:schemeClr val="bg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600" b="1" dirty="0">
              <a:solidFill>
                <a:srgbClr val="FFFFFF"/>
              </a:solidFill>
            </a:endParaRPr>
          </a:p>
        </p:txBody>
      </p:sp>
      <p:sp>
        <p:nvSpPr>
          <p:cNvPr id="9" name="Rectangle 8">
            <a:extLst>
              <a:ext uri="{FF2B5EF4-FFF2-40B4-BE49-F238E27FC236}">
                <a16:creationId xmlns:a16="http://schemas.microsoft.com/office/drawing/2014/main" id="{0FF7B8C3-4C5A-4D17-A888-60DF28DFC080}"/>
              </a:ext>
            </a:extLst>
          </p:cNvPr>
          <p:cNvSpPr/>
          <p:nvPr userDrawn="1"/>
        </p:nvSpPr>
        <p:spPr>
          <a:xfrm>
            <a:off x="0" y="1"/>
            <a:ext cx="12192000" cy="6858000"/>
          </a:xfrm>
          <a:prstGeom prst="rect">
            <a:avLst/>
          </a:prstGeom>
          <a:gradFill>
            <a:gsLst>
              <a:gs pos="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drawing, light&#10;&#10;Description automatically generated">
            <a:extLst>
              <a:ext uri="{FF2B5EF4-FFF2-40B4-BE49-F238E27FC236}">
                <a16:creationId xmlns:a16="http://schemas.microsoft.com/office/drawing/2014/main" id="{EA1333B8-1161-41F5-8698-13B872BEFDD1}"/>
              </a:ext>
            </a:extLst>
          </p:cNvPr>
          <p:cNvPicPr>
            <a:picLocks noChangeAspect="1"/>
          </p:cNvPicPr>
          <p:nvPr userDrawn="1"/>
        </p:nvPicPr>
        <p:blipFill>
          <a:blip r:embed="rId3"/>
          <a:stretch>
            <a:fillRect/>
          </a:stretch>
        </p:blipFill>
        <p:spPr>
          <a:xfrm>
            <a:off x="806246" y="1139282"/>
            <a:ext cx="3816129" cy="1364071"/>
          </a:xfrm>
          <a:prstGeom prst="rect">
            <a:avLst/>
          </a:prstGeom>
        </p:spPr>
      </p:pic>
    </p:spTree>
    <p:extLst>
      <p:ext uri="{BB962C8B-B14F-4D97-AF65-F5344CB8AC3E}">
        <p14:creationId xmlns:p14="http://schemas.microsoft.com/office/powerpoint/2010/main" val="426742339"/>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w/ Sub_Manufacturers">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D1EFB07-7931-3141-B42B-CA238054D28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602CCC30-88D4-4A4B-B00E-ECCCFD35BD08}"/>
              </a:ext>
            </a:extLst>
          </p:cNvPr>
          <p:cNvSpPr/>
          <p:nvPr userDrawn="1"/>
        </p:nvSpPr>
        <p:spPr>
          <a:xfrm>
            <a:off x="0" y="0"/>
            <a:ext cx="4188542"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600" b="1" dirty="0">
              <a:solidFill>
                <a:srgbClr val="FFFFFF"/>
              </a:solidFill>
            </a:endParaRPr>
          </a:p>
        </p:txBody>
      </p:sp>
      <p:sp>
        <p:nvSpPr>
          <p:cNvPr id="13" name="Footer Placeholder 4">
            <a:extLst>
              <a:ext uri="{FF2B5EF4-FFF2-40B4-BE49-F238E27FC236}">
                <a16:creationId xmlns:a16="http://schemas.microsoft.com/office/drawing/2014/main" id="{C0255F1F-045D-0D45-834D-306C18A46BD6}"/>
              </a:ext>
            </a:extLst>
          </p:cNvPr>
          <p:cNvSpPr txBox="1">
            <a:spLocks/>
          </p:cNvSpPr>
          <p:nvPr userDrawn="1"/>
        </p:nvSpPr>
        <p:spPr>
          <a:xfrm>
            <a:off x="609600" y="6400801"/>
            <a:ext cx="3962400" cy="468314"/>
          </a:xfrm>
          <a:prstGeom prst="rect">
            <a:avLst/>
          </a:prstGeom>
        </p:spPr>
        <p:txBody>
          <a:bodyPr lIns="0" tIns="0" rIns="0" bIns="0" anchor="ctr"/>
          <a:lstStyle>
            <a:defPPr>
              <a:defRPr lang="en-US"/>
            </a:defPPr>
            <a:lvl1pPr marL="0" algn="r" defTabSz="914400" rtl="0" eaLnBrk="1" latinLnBrk="0" hangingPunct="1">
              <a:defRPr sz="800" b="1" kern="1200" baseline="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r>
              <a:rPr lang="en-US" sz="750" b="0" i="0" kern="600" baseline="0" dirty="0">
                <a:solidFill>
                  <a:schemeClr val="accent1"/>
                </a:solidFill>
                <a:latin typeface="Franklin Gothic Book" panose="020B0503020102020204" pitchFamily="34" charset="0"/>
              </a:rPr>
              <a:t>ISMP Confidential</a:t>
            </a:r>
            <a:endParaRPr lang="en-US" sz="750" b="0" i="0" kern="600" dirty="0">
              <a:solidFill>
                <a:schemeClr val="accent1"/>
              </a:solidFill>
              <a:latin typeface="Franklin Gothic Book" panose="020B0503020102020204" pitchFamily="34" charset="0"/>
            </a:endParaRPr>
          </a:p>
        </p:txBody>
      </p:sp>
      <p:sp>
        <p:nvSpPr>
          <p:cNvPr id="10" name="Title 1">
            <a:extLst>
              <a:ext uri="{FF2B5EF4-FFF2-40B4-BE49-F238E27FC236}">
                <a16:creationId xmlns:a16="http://schemas.microsoft.com/office/drawing/2014/main" id="{94CBBE8A-AC11-7C4F-978F-93F4A1ED530F}"/>
              </a:ext>
            </a:extLst>
          </p:cNvPr>
          <p:cNvSpPr>
            <a:spLocks noGrp="1"/>
          </p:cNvSpPr>
          <p:nvPr>
            <p:ph type="title"/>
          </p:nvPr>
        </p:nvSpPr>
        <p:spPr>
          <a:xfrm>
            <a:off x="609600" y="2059900"/>
            <a:ext cx="5481711" cy="1219200"/>
          </a:xfrm>
          <a:prstGeom prst="rect">
            <a:avLst/>
          </a:prstGeom>
          <a:noFill/>
        </p:spPr>
        <p:txBody>
          <a:bodyPr wrap="square" lIns="0" tIns="0" rIns="0" bIns="0"/>
          <a:lstStyle>
            <a:lvl1pPr algn="l">
              <a:defRPr sz="4000" b="0" cap="none" baseline="0">
                <a:solidFill>
                  <a:schemeClr val="accent2"/>
                </a:solidFill>
              </a:defRPr>
            </a:lvl1pPr>
          </a:lstStyle>
          <a:p>
            <a:r>
              <a:rPr lang="en-US" dirty="0"/>
              <a:t>Click to edit Master title style</a:t>
            </a:r>
          </a:p>
        </p:txBody>
      </p:sp>
      <p:sp>
        <p:nvSpPr>
          <p:cNvPr id="12" name="Text Placeholder 2">
            <a:extLst>
              <a:ext uri="{FF2B5EF4-FFF2-40B4-BE49-F238E27FC236}">
                <a16:creationId xmlns:a16="http://schemas.microsoft.com/office/drawing/2014/main" id="{275452F8-FE45-4043-832D-DDED8822305A}"/>
              </a:ext>
            </a:extLst>
          </p:cNvPr>
          <p:cNvSpPr>
            <a:spLocks noGrp="1"/>
          </p:cNvSpPr>
          <p:nvPr>
            <p:ph type="body" idx="1"/>
          </p:nvPr>
        </p:nvSpPr>
        <p:spPr>
          <a:xfrm>
            <a:off x="609600" y="3429000"/>
            <a:ext cx="5491091" cy="2705100"/>
          </a:xfrm>
          <a:prstGeom prst="rect">
            <a:avLst/>
          </a:prstGeom>
        </p:spPr>
        <p:txBody>
          <a:bodyPr lIns="0" tIns="0" rIns="0" bIns="0">
            <a:normAutofit/>
          </a:bodyPr>
          <a:lstStyle>
            <a:lvl1pPr marL="0" indent="0">
              <a:lnSpc>
                <a:spcPct val="100000"/>
              </a:lnSpc>
              <a:spcBef>
                <a:spcPts val="1200"/>
              </a:spcBef>
              <a:spcAft>
                <a:spcPts val="0"/>
              </a:spcAft>
              <a:buNone/>
              <a:defRPr sz="2400" b="0"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8" name="Picture 7" descr="A picture containing drawing, light&#10;&#10;Description automatically generated">
            <a:extLst>
              <a:ext uri="{FF2B5EF4-FFF2-40B4-BE49-F238E27FC236}">
                <a16:creationId xmlns:a16="http://schemas.microsoft.com/office/drawing/2014/main" id="{8AF24769-8B07-4942-836E-C868496CFA31}"/>
              </a:ext>
            </a:extLst>
          </p:cNvPr>
          <p:cNvPicPr>
            <a:picLocks noChangeAspect="1"/>
          </p:cNvPicPr>
          <p:nvPr userDrawn="1"/>
        </p:nvPicPr>
        <p:blipFill>
          <a:blip r:embed="rId3"/>
          <a:stretch>
            <a:fillRect/>
          </a:stretch>
        </p:blipFill>
        <p:spPr>
          <a:xfrm>
            <a:off x="473668" y="192042"/>
            <a:ext cx="2991897" cy="1069451"/>
          </a:xfrm>
          <a:prstGeom prst="rect">
            <a:avLst/>
          </a:prstGeom>
        </p:spPr>
      </p:pic>
    </p:spTree>
    <p:extLst>
      <p:ext uri="{BB962C8B-B14F-4D97-AF65-F5344CB8AC3E}">
        <p14:creationId xmlns:p14="http://schemas.microsoft.com/office/powerpoint/2010/main" val="286858039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_Governm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DE639B-AAF0-D249-A8DD-DB3F856A545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1"/>
            <a:ext cx="12192001" cy="6853241"/>
          </a:xfrm>
          <a:prstGeom prst="rect">
            <a:avLst/>
          </a:prstGeom>
        </p:spPr>
      </p:pic>
      <p:pic>
        <p:nvPicPr>
          <p:cNvPr id="5" name="Picture 4" descr="A picture containing drawing, light&#10;&#10;Description automatically generated">
            <a:extLst>
              <a:ext uri="{FF2B5EF4-FFF2-40B4-BE49-F238E27FC236}">
                <a16:creationId xmlns:a16="http://schemas.microsoft.com/office/drawing/2014/main" id="{AC7E5380-17F3-4242-B9BF-A8F0E986052A}"/>
              </a:ext>
            </a:extLst>
          </p:cNvPr>
          <p:cNvPicPr>
            <a:picLocks noChangeAspect="1"/>
          </p:cNvPicPr>
          <p:nvPr userDrawn="1"/>
        </p:nvPicPr>
        <p:blipFill>
          <a:blip r:embed="rId3"/>
          <a:stretch>
            <a:fillRect/>
          </a:stretch>
        </p:blipFill>
        <p:spPr>
          <a:xfrm>
            <a:off x="806246" y="1139282"/>
            <a:ext cx="3816129" cy="1364071"/>
          </a:xfrm>
          <a:prstGeom prst="rect">
            <a:avLst/>
          </a:prstGeom>
        </p:spPr>
      </p:pic>
    </p:spTree>
    <p:extLst>
      <p:ext uri="{BB962C8B-B14F-4D97-AF65-F5344CB8AC3E}">
        <p14:creationId xmlns:p14="http://schemas.microsoft.com/office/powerpoint/2010/main" val="248107270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w/ Description_Governm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26DF1D-38BA-874D-B08B-C6EF7F1D90E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1"/>
            <a:ext cx="12192001" cy="6853241"/>
          </a:xfrm>
          <a:prstGeom prst="rect">
            <a:avLst/>
          </a:prstGeom>
        </p:spPr>
      </p:pic>
      <p:sp>
        <p:nvSpPr>
          <p:cNvPr id="12" name="Rectangle 11">
            <a:extLst>
              <a:ext uri="{FF2B5EF4-FFF2-40B4-BE49-F238E27FC236}">
                <a16:creationId xmlns:a16="http://schemas.microsoft.com/office/drawing/2014/main" id="{4EEBA9FE-ABFD-1F4B-B87D-ED07123EED33}"/>
              </a:ext>
            </a:extLst>
          </p:cNvPr>
          <p:cNvSpPr/>
          <p:nvPr userDrawn="1"/>
        </p:nvSpPr>
        <p:spPr>
          <a:xfrm>
            <a:off x="0" y="0"/>
            <a:ext cx="4188542"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600" b="1" dirty="0">
              <a:solidFill>
                <a:srgbClr val="FFFFFF"/>
              </a:solidFill>
            </a:endParaRPr>
          </a:p>
        </p:txBody>
      </p:sp>
      <p:cxnSp>
        <p:nvCxnSpPr>
          <p:cNvPr id="4" name="Straight Connector 3">
            <a:extLst>
              <a:ext uri="{FF2B5EF4-FFF2-40B4-BE49-F238E27FC236}">
                <a16:creationId xmlns:a16="http://schemas.microsoft.com/office/drawing/2014/main" id="{EB3A6F15-8FDD-7C4B-8BB4-54E74CB9757A}"/>
              </a:ext>
            </a:extLst>
          </p:cNvPr>
          <p:cNvCxnSpPr>
            <a:cxnSpLocks/>
          </p:cNvCxnSpPr>
          <p:nvPr userDrawn="1"/>
        </p:nvCxnSpPr>
        <p:spPr>
          <a:xfrm>
            <a:off x="614288" y="3708793"/>
            <a:ext cx="5481712"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6" name="Text Placeholder 14">
            <a:extLst>
              <a:ext uri="{FF2B5EF4-FFF2-40B4-BE49-F238E27FC236}">
                <a16:creationId xmlns:a16="http://schemas.microsoft.com/office/drawing/2014/main" id="{EA7E83F2-81ED-7D4A-BBE7-BE1B4CBB5F7E}"/>
              </a:ext>
            </a:extLst>
          </p:cNvPr>
          <p:cNvSpPr>
            <a:spLocks noGrp="1"/>
          </p:cNvSpPr>
          <p:nvPr>
            <p:ph type="body" sz="quarter" idx="10" hasCustomPrompt="1"/>
          </p:nvPr>
        </p:nvSpPr>
        <p:spPr>
          <a:xfrm>
            <a:off x="609599" y="3906650"/>
            <a:ext cx="5486400" cy="2004572"/>
          </a:xfrm>
          <a:prstGeom prst="rect">
            <a:avLst/>
          </a:prstGeom>
        </p:spPr>
        <p:txBody>
          <a:bodyPr/>
          <a:lstStyle>
            <a:lvl1pPr marL="0" indent="0">
              <a:lnSpc>
                <a:spcPts val="2200"/>
              </a:lnSpc>
              <a:spcBef>
                <a:spcPts val="0"/>
              </a:spcBef>
              <a:spcAft>
                <a:spcPts val="1200"/>
              </a:spcAft>
              <a:buNone/>
              <a:defRPr sz="2000" b="0" i="0">
                <a:solidFill>
                  <a:schemeClr val="accent2"/>
                </a:solidFill>
                <a:latin typeface="+mn-lt"/>
              </a:defRPr>
            </a:lvl1pPr>
            <a:lvl2pPr marL="457200" indent="0">
              <a:buNone/>
              <a:defRPr/>
            </a:lvl2pPr>
            <a:lvl3pPr marL="914400" indent="0">
              <a:buNone/>
              <a:defRPr/>
            </a:lvl3pPr>
            <a:lvl4pPr marL="1371600" indent="0">
              <a:buNone/>
              <a:defRPr/>
            </a:lvl4pPr>
            <a:lvl5pPr marL="2347913" indent="0">
              <a:buFont typeface="Arial" panose="020B0604020202020204" pitchFamily="34" charset="0"/>
              <a:buNone/>
              <a:defRPr/>
            </a:lvl5pPr>
          </a:lstStyle>
          <a:p>
            <a:pPr lvl="0"/>
            <a:r>
              <a:rPr lang="en-US" dirty="0"/>
              <a:t>Additional sentence case details here in gray. This could be the presenter’s name and title or additional clarifying information. Use this area as a flexible component.</a:t>
            </a:r>
          </a:p>
        </p:txBody>
      </p:sp>
      <p:sp>
        <p:nvSpPr>
          <p:cNvPr id="7" name="Title 1">
            <a:extLst>
              <a:ext uri="{FF2B5EF4-FFF2-40B4-BE49-F238E27FC236}">
                <a16:creationId xmlns:a16="http://schemas.microsoft.com/office/drawing/2014/main" id="{4EF5D3BF-87F7-4C47-A02C-3CEF9FF26B89}"/>
              </a:ext>
            </a:extLst>
          </p:cNvPr>
          <p:cNvSpPr>
            <a:spLocks noGrp="1"/>
          </p:cNvSpPr>
          <p:nvPr>
            <p:ph type="title" hasCustomPrompt="1"/>
          </p:nvPr>
        </p:nvSpPr>
        <p:spPr>
          <a:xfrm>
            <a:off x="609599" y="1453535"/>
            <a:ext cx="5486400" cy="2057400"/>
          </a:xfrm>
        </p:spPr>
        <p:txBody>
          <a:bodyPr wrap="square" anchor="b"/>
          <a:lstStyle>
            <a:lvl1pPr>
              <a:defRPr sz="4000"/>
            </a:lvl1pPr>
          </a:lstStyle>
          <a:p>
            <a:r>
              <a:rPr lang="en-US" dirty="0"/>
              <a:t>Title Goes Here &amp;</a:t>
            </a:r>
            <a:br>
              <a:rPr lang="en-US" dirty="0"/>
            </a:br>
            <a:r>
              <a:rPr lang="en-US" dirty="0"/>
              <a:t>Each Word Should</a:t>
            </a:r>
            <a:br>
              <a:rPr lang="en-US" dirty="0"/>
            </a:br>
            <a:r>
              <a:rPr lang="en-US" dirty="0"/>
              <a:t>Be Capitalized</a:t>
            </a:r>
          </a:p>
        </p:txBody>
      </p:sp>
      <p:sp>
        <p:nvSpPr>
          <p:cNvPr id="9" name="Footer Placeholder 4">
            <a:extLst>
              <a:ext uri="{FF2B5EF4-FFF2-40B4-BE49-F238E27FC236}">
                <a16:creationId xmlns:a16="http://schemas.microsoft.com/office/drawing/2014/main" id="{B12F3711-A042-594F-9C03-7C6DF3A0B3F2}"/>
              </a:ext>
            </a:extLst>
          </p:cNvPr>
          <p:cNvSpPr txBox="1">
            <a:spLocks/>
          </p:cNvSpPr>
          <p:nvPr userDrawn="1"/>
        </p:nvSpPr>
        <p:spPr>
          <a:xfrm>
            <a:off x="609600" y="6400801"/>
            <a:ext cx="3962400" cy="468314"/>
          </a:xfrm>
          <a:prstGeom prst="rect">
            <a:avLst/>
          </a:prstGeom>
        </p:spPr>
        <p:txBody>
          <a:bodyPr lIns="0" tIns="0" rIns="0" bIns="0" anchor="ctr"/>
          <a:lstStyle>
            <a:defPPr>
              <a:defRPr lang="en-US"/>
            </a:defPPr>
            <a:lvl1pPr marL="0" algn="r" defTabSz="914400" rtl="0" eaLnBrk="1" latinLnBrk="0" hangingPunct="1">
              <a:defRPr sz="800" b="1" kern="1200" baseline="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r>
              <a:rPr lang="en-US" sz="750" b="0" i="0" kern="600" baseline="0" dirty="0">
                <a:solidFill>
                  <a:schemeClr val="accent1"/>
                </a:solidFill>
                <a:latin typeface="Franklin Gothic Book" panose="020B0503020102020204" pitchFamily="34" charset="0"/>
              </a:rPr>
              <a:t>ISMP Confidential</a:t>
            </a:r>
            <a:endParaRPr lang="en-US" sz="750" b="0" i="0" kern="600" dirty="0">
              <a:solidFill>
                <a:schemeClr val="accent1"/>
              </a:solidFill>
              <a:latin typeface="Franklin Gothic Book" panose="020B0503020102020204" pitchFamily="34" charset="0"/>
            </a:endParaRPr>
          </a:p>
        </p:txBody>
      </p:sp>
      <p:pic>
        <p:nvPicPr>
          <p:cNvPr id="10" name="Picture 9" descr="A picture containing drawing, light&#10;&#10;Description automatically generated">
            <a:extLst>
              <a:ext uri="{FF2B5EF4-FFF2-40B4-BE49-F238E27FC236}">
                <a16:creationId xmlns:a16="http://schemas.microsoft.com/office/drawing/2014/main" id="{128DFB4B-E45D-4A74-8D2C-C5D33C142963}"/>
              </a:ext>
            </a:extLst>
          </p:cNvPr>
          <p:cNvPicPr>
            <a:picLocks noChangeAspect="1"/>
          </p:cNvPicPr>
          <p:nvPr userDrawn="1"/>
        </p:nvPicPr>
        <p:blipFill>
          <a:blip r:embed="rId3"/>
          <a:stretch>
            <a:fillRect/>
          </a:stretch>
        </p:blipFill>
        <p:spPr>
          <a:xfrm>
            <a:off x="473668" y="192042"/>
            <a:ext cx="2991897" cy="1069451"/>
          </a:xfrm>
          <a:prstGeom prst="rect">
            <a:avLst/>
          </a:prstGeom>
        </p:spPr>
      </p:pic>
    </p:spTree>
    <p:extLst>
      <p:ext uri="{BB962C8B-B14F-4D97-AF65-F5344CB8AC3E}">
        <p14:creationId xmlns:p14="http://schemas.microsoft.com/office/powerpoint/2010/main" val="302803974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_Governm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E3854B-72E5-B049-9C11-77715695724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1"/>
            <a:ext cx="12192001" cy="6853241"/>
          </a:xfrm>
          <a:prstGeom prst="rect">
            <a:avLst/>
          </a:prstGeom>
        </p:spPr>
      </p:pic>
      <p:sp>
        <p:nvSpPr>
          <p:cNvPr id="9" name="Rectangle 8">
            <a:extLst>
              <a:ext uri="{FF2B5EF4-FFF2-40B4-BE49-F238E27FC236}">
                <a16:creationId xmlns:a16="http://schemas.microsoft.com/office/drawing/2014/main" id="{3F567C33-51F8-2E4C-ABB9-C39F97BC27AC}"/>
              </a:ext>
            </a:extLst>
          </p:cNvPr>
          <p:cNvSpPr/>
          <p:nvPr userDrawn="1"/>
        </p:nvSpPr>
        <p:spPr>
          <a:xfrm>
            <a:off x="0" y="0"/>
            <a:ext cx="4188542"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600" b="1" dirty="0">
              <a:solidFill>
                <a:srgbClr val="FFFFFF"/>
              </a:solidFill>
            </a:endParaRPr>
          </a:p>
        </p:txBody>
      </p:sp>
      <p:sp>
        <p:nvSpPr>
          <p:cNvPr id="13" name="Footer Placeholder 4">
            <a:extLst>
              <a:ext uri="{FF2B5EF4-FFF2-40B4-BE49-F238E27FC236}">
                <a16:creationId xmlns:a16="http://schemas.microsoft.com/office/drawing/2014/main" id="{C0255F1F-045D-0D45-834D-306C18A46BD6}"/>
              </a:ext>
            </a:extLst>
          </p:cNvPr>
          <p:cNvSpPr txBox="1">
            <a:spLocks/>
          </p:cNvSpPr>
          <p:nvPr userDrawn="1"/>
        </p:nvSpPr>
        <p:spPr>
          <a:xfrm>
            <a:off x="609600" y="6400801"/>
            <a:ext cx="3962400" cy="468314"/>
          </a:xfrm>
          <a:prstGeom prst="rect">
            <a:avLst/>
          </a:prstGeom>
        </p:spPr>
        <p:txBody>
          <a:bodyPr lIns="0" tIns="0" rIns="0" bIns="0" anchor="ctr"/>
          <a:lstStyle>
            <a:defPPr>
              <a:defRPr lang="en-US"/>
            </a:defPPr>
            <a:lvl1pPr marL="0" algn="r" defTabSz="914400" rtl="0" eaLnBrk="1" latinLnBrk="0" hangingPunct="1">
              <a:defRPr sz="800" b="1" kern="1200" baseline="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r>
              <a:rPr lang="en-US" sz="750" b="0" i="0" kern="600" baseline="0" dirty="0">
                <a:solidFill>
                  <a:schemeClr val="accent1"/>
                </a:solidFill>
                <a:latin typeface="Franklin Gothic Book" panose="020B0503020102020204" pitchFamily="34" charset="0"/>
              </a:rPr>
              <a:t>ISMP Confidential</a:t>
            </a:r>
            <a:endParaRPr lang="en-US" sz="750" b="0" i="0" kern="600" dirty="0">
              <a:solidFill>
                <a:schemeClr val="accent1"/>
              </a:solidFill>
              <a:latin typeface="Franklin Gothic Book" panose="020B0503020102020204" pitchFamily="34" charset="0"/>
            </a:endParaRPr>
          </a:p>
        </p:txBody>
      </p:sp>
      <p:sp>
        <p:nvSpPr>
          <p:cNvPr id="8" name="Title 1">
            <a:extLst>
              <a:ext uri="{FF2B5EF4-FFF2-40B4-BE49-F238E27FC236}">
                <a16:creationId xmlns:a16="http://schemas.microsoft.com/office/drawing/2014/main" id="{BFC95AD6-59E3-C249-B27D-EC323ABE1620}"/>
              </a:ext>
            </a:extLst>
          </p:cNvPr>
          <p:cNvSpPr>
            <a:spLocks noGrp="1"/>
          </p:cNvSpPr>
          <p:nvPr>
            <p:ph type="title" hasCustomPrompt="1"/>
          </p:nvPr>
        </p:nvSpPr>
        <p:spPr>
          <a:xfrm>
            <a:off x="609600" y="1730913"/>
            <a:ext cx="5481711" cy="3396174"/>
          </a:xfrm>
        </p:spPr>
        <p:txBody>
          <a:bodyPr wrap="square">
            <a:noAutofit/>
          </a:bodyPr>
          <a:lstStyle>
            <a:lvl1pPr>
              <a:defRPr sz="4400"/>
            </a:lvl1pPr>
          </a:lstStyle>
          <a:p>
            <a:r>
              <a:rPr lang="en-US" dirty="0"/>
              <a:t>Title Goes Here &amp; Each Word Should</a:t>
            </a:r>
            <a:br>
              <a:rPr lang="en-US" dirty="0"/>
            </a:br>
            <a:r>
              <a:rPr lang="en-US" dirty="0"/>
              <a:t>Be Capitalized</a:t>
            </a:r>
          </a:p>
        </p:txBody>
      </p:sp>
      <p:pic>
        <p:nvPicPr>
          <p:cNvPr id="10" name="Picture 9" descr="A picture containing drawing, light&#10;&#10;Description automatically generated">
            <a:extLst>
              <a:ext uri="{FF2B5EF4-FFF2-40B4-BE49-F238E27FC236}">
                <a16:creationId xmlns:a16="http://schemas.microsoft.com/office/drawing/2014/main" id="{4D02F2AF-E2D9-49BB-9C7B-9B59F0603680}"/>
              </a:ext>
            </a:extLst>
          </p:cNvPr>
          <p:cNvPicPr>
            <a:picLocks noChangeAspect="1"/>
          </p:cNvPicPr>
          <p:nvPr userDrawn="1"/>
        </p:nvPicPr>
        <p:blipFill>
          <a:blip r:embed="rId3"/>
          <a:stretch>
            <a:fillRect/>
          </a:stretch>
        </p:blipFill>
        <p:spPr>
          <a:xfrm>
            <a:off x="473668" y="192042"/>
            <a:ext cx="2991897" cy="1069451"/>
          </a:xfrm>
          <a:prstGeom prst="rect">
            <a:avLst/>
          </a:prstGeom>
        </p:spPr>
      </p:pic>
    </p:spTree>
    <p:extLst>
      <p:ext uri="{BB962C8B-B14F-4D97-AF65-F5344CB8AC3E}">
        <p14:creationId xmlns:p14="http://schemas.microsoft.com/office/powerpoint/2010/main" val="84573389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w/ Sub_Governm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51669B3-87F3-914D-ABCF-3AB68211FFC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1"/>
            <a:ext cx="12192001" cy="6853241"/>
          </a:xfrm>
          <a:prstGeom prst="rect">
            <a:avLst/>
          </a:prstGeom>
        </p:spPr>
      </p:pic>
      <p:sp>
        <p:nvSpPr>
          <p:cNvPr id="16" name="Rectangle 15">
            <a:extLst>
              <a:ext uri="{FF2B5EF4-FFF2-40B4-BE49-F238E27FC236}">
                <a16:creationId xmlns:a16="http://schemas.microsoft.com/office/drawing/2014/main" id="{1858FEAA-4F68-C341-8AD1-C3CA4F360F37}"/>
              </a:ext>
            </a:extLst>
          </p:cNvPr>
          <p:cNvSpPr/>
          <p:nvPr userDrawn="1"/>
        </p:nvSpPr>
        <p:spPr>
          <a:xfrm>
            <a:off x="0" y="0"/>
            <a:ext cx="4188542"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600" b="1" dirty="0">
              <a:solidFill>
                <a:srgbClr val="FFFFFF"/>
              </a:solidFill>
            </a:endParaRPr>
          </a:p>
        </p:txBody>
      </p:sp>
      <p:sp>
        <p:nvSpPr>
          <p:cNvPr id="13" name="Footer Placeholder 4">
            <a:extLst>
              <a:ext uri="{FF2B5EF4-FFF2-40B4-BE49-F238E27FC236}">
                <a16:creationId xmlns:a16="http://schemas.microsoft.com/office/drawing/2014/main" id="{C0255F1F-045D-0D45-834D-306C18A46BD6}"/>
              </a:ext>
            </a:extLst>
          </p:cNvPr>
          <p:cNvSpPr txBox="1">
            <a:spLocks/>
          </p:cNvSpPr>
          <p:nvPr userDrawn="1"/>
        </p:nvSpPr>
        <p:spPr>
          <a:xfrm>
            <a:off x="609600" y="6400801"/>
            <a:ext cx="3962400" cy="468314"/>
          </a:xfrm>
          <a:prstGeom prst="rect">
            <a:avLst/>
          </a:prstGeom>
        </p:spPr>
        <p:txBody>
          <a:bodyPr lIns="0" tIns="0" rIns="0" bIns="0" anchor="ctr"/>
          <a:lstStyle>
            <a:defPPr>
              <a:defRPr lang="en-US"/>
            </a:defPPr>
            <a:lvl1pPr marL="0" algn="r" defTabSz="914400" rtl="0" eaLnBrk="1" latinLnBrk="0" hangingPunct="1">
              <a:defRPr sz="800" b="1" kern="1200" baseline="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r>
              <a:rPr lang="en-US" sz="750" b="0" i="0" kern="600" baseline="0" dirty="0">
                <a:solidFill>
                  <a:schemeClr val="accent1"/>
                </a:solidFill>
                <a:latin typeface="Franklin Gothic Book" panose="020B0503020102020204" pitchFamily="34" charset="0"/>
              </a:rPr>
              <a:t>ISMP Confidential</a:t>
            </a:r>
            <a:endParaRPr lang="en-US" sz="750" b="0" i="0" kern="600" dirty="0">
              <a:solidFill>
                <a:schemeClr val="accent1"/>
              </a:solidFill>
              <a:latin typeface="Franklin Gothic Book" panose="020B0503020102020204" pitchFamily="34" charset="0"/>
            </a:endParaRPr>
          </a:p>
        </p:txBody>
      </p:sp>
      <p:sp>
        <p:nvSpPr>
          <p:cNvPr id="10" name="Title 1">
            <a:extLst>
              <a:ext uri="{FF2B5EF4-FFF2-40B4-BE49-F238E27FC236}">
                <a16:creationId xmlns:a16="http://schemas.microsoft.com/office/drawing/2014/main" id="{94CBBE8A-AC11-7C4F-978F-93F4A1ED530F}"/>
              </a:ext>
            </a:extLst>
          </p:cNvPr>
          <p:cNvSpPr>
            <a:spLocks noGrp="1"/>
          </p:cNvSpPr>
          <p:nvPr>
            <p:ph type="title"/>
          </p:nvPr>
        </p:nvSpPr>
        <p:spPr>
          <a:xfrm>
            <a:off x="609600" y="2059900"/>
            <a:ext cx="5481711" cy="1219200"/>
          </a:xfrm>
          <a:prstGeom prst="rect">
            <a:avLst/>
          </a:prstGeom>
          <a:noFill/>
        </p:spPr>
        <p:txBody>
          <a:bodyPr wrap="square" lIns="0" tIns="0" rIns="0" bIns="0"/>
          <a:lstStyle>
            <a:lvl1pPr algn="l">
              <a:defRPr sz="4000" b="0" cap="none" baseline="0">
                <a:solidFill>
                  <a:schemeClr val="accent2"/>
                </a:solidFill>
              </a:defRPr>
            </a:lvl1pPr>
          </a:lstStyle>
          <a:p>
            <a:r>
              <a:rPr lang="en-US" dirty="0"/>
              <a:t>Click to edit Master title style</a:t>
            </a:r>
          </a:p>
        </p:txBody>
      </p:sp>
      <p:sp>
        <p:nvSpPr>
          <p:cNvPr id="12" name="Text Placeholder 2">
            <a:extLst>
              <a:ext uri="{FF2B5EF4-FFF2-40B4-BE49-F238E27FC236}">
                <a16:creationId xmlns:a16="http://schemas.microsoft.com/office/drawing/2014/main" id="{275452F8-FE45-4043-832D-DDED8822305A}"/>
              </a:ext>
            </a:extLst>
          </p:cNvPr>
          <p:cNvSpPr>
            <a:spLocks noGrp="1"/>
          </p:cNvSpPr>
          <p:nvPr>
            <p:ph type="body" idx="1"/>
          </p:nvPr>
        </p:nvSpPr>
        <p:spPr>
          <a:xfrm>
            <a:off x="609600" y="3429000"/>
            <a:ext cx="5491091" cy="2705100"/>
          </a:xfrm>
          <a:prstGeom prst="rect">
            <a:avLst/>
          </a:prstGeom>
        </p:spPr>
        <p:txBody>
          <a:bodyPr lIns="0" tIns="0" rIns="0" bIns="0">
            <a:normAutofit/>
          </a:bodyPr>
          <a:lstStyle>
            <a:lvl1pPr marL="0" indent="0">
              <a:lnSpc>
                <a:spcPct val="100000"/>
              </a:lnSpc>
              <a:spcBef>
                <a:spcPts val="1200"/>
              </a:spcBef>
              <a:spcAft>
                <a:spcPts val="0"/>
              </a:spcAft>
              <a:buNone/>
              <a:defRPr sz="2400" b="0"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8" name="Picture 7" descr="A picture containing drawing, light&#10;&#10;Description automatically generated">
            <a:extLst>
              <a:ext uri="{FF2B5EF4-FFF2-40B4-BE49-F238E27FC236}">
                <a16:creationId xmlns:a16="http://schemas.microsoft.com/office/drawing/2014/main" id="{98BEA245-2FB8-4661-9225-571ED5855AE0}"/>
              </a:ext>
            </a:extLst>
          </p:cNvPr>
          <p:cNvPicPr>
            <a:picLocks noChangeAspect="1"/>
          </p:cNvPicPr>
          <p:nvPr userDrawn="1"/>
        </p:nvPicPr>
        <p:blipFill>
          <a:blip r:embed="rId3"/>
          <a:stretch>
            <a:fillRect/>
          </a:stretch>
        </p:blipFill>
        <p:spPr>
          <a:xfrm>
            <a:off x="473668" y="192042"/>
            <a:ext cx="2991897" cy="1069451"/>
          </a:xfrm>
          <a:prstGeom prst="rect">
            <a:avLst/>
          </a:prstGeom>
        </p:spPr>
      </p:pic>
    </p:spTree>
    <p:extLst>
      <p:ext uri="{BB962C8B-B14F-4D97-AF65-F5344CB8AC3E}">
        <p14:creationId xmlns:p14="http://schemas.microsoft.com/office/powerpoint/2010/main" val="17281025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w/ Description_No Photo">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8F6EFBD1-BD02-714A-A346-745564079B72}"/>
              </a:ext>
            </a:extLst>
          </p:cNvPr>
          <p:cNvSpPr txBox="1">
            <a:spLocks/>
          </p:cNvSpPr>
          <p:nvPr userDrawn="1"/>
        </p:nvSpPr>
        <p:spPr>
          <a:xfrm>
            <a:off x="609600" y="6400801"/>
            <a:ext cx="3962400" cy="468314"/>
          </a:xfrm>
          <a:prstGeom prst="rect">
            <a:avLst/>
          </a:prstGeom>
        </p:spPr>
        <p:txBody>
          <a:bodyPr lIns="0" tIns="0" rIns="0" bIns="0" anchor="ctr"/>
          <a:lstStyle>
            <a:defPPr>
              <a:defRPr lang="en-US"/>
            </a:defPPr>
            <a:lvl1pPr marL="0" algn="r" defTabSz="914400" rtl="0" eaLnBrk="1" latinLnBrk="0" hangingPunct="1">
              <a:defRPr sz="800" b="1" kern="1200" baseline="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r>
              <a:rPr lang="en-US" sz="750" b="0" i="0" kern="600" baseline="0" dirty="0">
                <a:solidFill>
                  <a:schemeClr val="accent1"/>
                </a:solidFill>
                <a:latin typeface="Franklin Gothic Book" panose="020B0503020102020204" pitchFamily="34" charset="0"/>
              </a:rPr>
              <a:t>ISMP Confidential</a:t>
            </a:r>
            <a:endParaRPr lang="en-US" sz="750" b="0" i="0" kern="600" dirty="0">
              <a:solidFill>
                <a:schemeClr val="accent1"/>
              </a:solidFill>
              <a:latin typeface="Franklin Gothic Book" panose="020B0503020102020204" pitchFamily="34" charset="0"/>
            </a:endParaRPr>
          </a:p>
        </p:txBody>
      </p:sp>
      <p:sp>
        <p:nvSpPr>
          <p:cNvPr id="10" name="Footer Placeholder 4">
            <a:extLst>
              <a:ext uri="{FF2B5EF4-FFF2-40B4-BE49-F238E27FC236}">
                <a16:creationId xmlns:a16="http://schemas.microsoft.com/office/drawing/2014/main" id="{92ABF1B5-951C-DC48-8975-7EBD005A62FE}"/>
              </a:ext>
            </a:extLst>
          </p:cNvPr>
          <p:cNvSpPr txBox="1">
            <a:spLocks/>
          </p:cNvSpPr>
          <p:nvPr userDrawn="1"/>
        </p:nvSpPr>
        <p:spPr>
          <a:xfrm>
            <a:off x="7643446" y="6400801"/>
            <a:ext cx="3962400" cy="468314"/>
          </a:xfrm>
          <a:prstGeom prst="rect">
            <a:avLst/>
          </a:prstGeom>
        </p:spPr>
        <p:txBody>
          <a:bodyPr lIns="0" tIns="0" rIns="0" bIns="0" anchor="ctr"/>
          <a:lstStyle>
            <a:defPPr>
              <a:defRPr lang="en-US"/>
            </a:defPPr>
            <a:lvl1pPr marL="0" algn="r" defTabSz="914400" rtl="0" eaLnBrk="1" latinLnBrk="0" hangingPunct="1">
              <a:defRPr sz="800" b="1" kern="1200" baseline="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750" b="0" i="0" kern="600" dirty="0">
                <a:solidFill>
                  <a:schemeClr val="accent2"/>
                </a:solidFill>
                <a:latin typeface="Franklin Gothic Book" panose="020B0503020102020204" pitchFamily="34" charset="0"/>
              </a:rPr>
              <a:t>©2020 ISMP    </a:t>
            </a:r>
            <a:r>
              <a:rPr lang="en-US" sz="750" b="0" i="0" kern="600" dirty="0">
                <a:solidFill>
                  <a:schemeClr val="accent1"/>
                </a:solidFill>
                <a:latin typeface="Franklin Gothic Book" panose="020B0503020102020204" pitchFamily="34" charset="0"/>
              </a:rPr>
              <a:t>| </a:t>
            </a:r>
            <a:r>
              <a:rPr lang="en-US" sz="750" b="0" i="0" kern="600" dirty="0">
                <a:solidFill>
                  <a:schemeClr val="accent2"/>
                </a:solidFill>
                <a:latin typeface="Franklin Gothic Book" panose="020B0503020102020204" pitchFamily="34" charset="0"/>
              </a:rPr>
              <a:t>   </a:t>
            </a:r>
            <a:r>
              <a:rPr lang="en-US" sz="750" b="0" i="0" kern="600" dirty="0">
                <a:solidFill>
                  <a:schemeClr val="accent2"/>
                </a:solidFill>
                <a:latin typeface="Franklin Gothic Book" panose="020B0503020102020204" pitchFamily="34" charset="0"/>
                <a:ea typeface="Arial"/>
                <a:cs typeface="Arial"/>
              </a:rPr>
              <a:t>www.ismp.org     </a:t>
            </a:r>
            <a:r>
              <a:rPr lang="en-US" sz="750" b="0" i="0" kern="600" dirty="0">
                <a:solidFill>
                  <a:schemeClr val="accent1"/>
                </a:solidFill>
                <a:latin typeface="Franklin Gothic Book" panose="020B0503020102020204" pitchFamily="34" charset="0"/>
                <a:ea typeface="Arial"/>
                <a:cs typeface="Arial"/>
              </a:rPr>
              <a:t>|</a:t>
            </a:r>
            <a:r>
              <a:rPr lang="en-US" sz="750" b="0" i="0" kern="600" dirty="0">
                <a:solidFill>
                  <a:schemeClr val="accent2"/>
                </a:solidFill>
                <a:latin typeface="Franklin Gothic Book" panose="020B0503020102020204" pitchFamily="34" charset="0"/>
                <a:ea typeface="Arial"/>
                <a:cs typeface="Arial"/>
              </a:rPr>
              <a:t>    </a:t>
            </a:r>
            <a:fld id="{D8292873-8C02-8745-A080-AABD95D9BE32}" type="slidenum">
              <a:rPr lang="en-US" sz="750" b="0" i="0" kern="600" smtClean="0">
                <a:solidFill>
                  <a:schemeClr val="accent2"/>
                </a:solidFill>
                <a:latin typeface="Franklin Gothic Book" panose="020B0503020102020204" pitchFamily="34" charset="0"/>
                <a:ea typeface="Arial"/>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r>
              <a:rPr lang="en-US" sz="750" b="0" i="0" kern="600" dirty="0">
                <a:solidFill>
                  <a:schemeClr val="accent2"/>
                </a:solidFill>
                <a:latin typeface="Franklin Gothic Book" panose="020B0503020102020204" pitchFamily="34" charset="0"/>
                <a:ea typeface="Arial"/>
                <a:cs typeface="Arial"/>
              </a:rPr>
              <a:t>   </a:t>
            </a:r>
          </a:p>
        </p:txBody>
      </p:sp>
      <p:cxnSp>
        <p:nvCxnSpPr>
          <p:cNvPr id="11" name="Straight Connector 10">
            <a:extLst>
              <a:ext uri="{FF2B5EF4-FFF2-40B4-BE49-F238E27FC236}">
                <a16:creationId xmlns:a16="http://schemas.microsoft.com/office/drawing/2014/main" id="{E5C9E307-A61C-E448-9A65-7D42D4E799F2}"/>
              </a:ext>
            </a:extLst>
          </p:cNvPr>
          <p:cNvCxnSpPr>
            <a:cxnSpLocks/>
          </p:cNvCxnSpPr>
          <p:nvPr userDrawn="1"/>
        </p:nvCxnSpPr>
        <p:spPr>
          <a:xfrm>
            <a:off x="614290" y="3708793"/>
            <a:ext cx="8301111"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14">
            <a:extLst>
              <a:ext uri="{FF2B5EF4-FFF2-40B4-BE49-F238E27FC236}">
                <a16:creationId xmlns:a16="http://schemas.microsoft.com/office/drawing/2014/main" id="{55DD1EA0-5357-594C-8E04-C82D5E328AEE}"/>
              </a:ext>
            </a:extLst>
          </p:cNvPr>
          <p:cNvSpPr>
            <a:spLocks noGrp="1"/>
          </p:cNvSpPr>
          <p:nvPr>
            <p:ph type="body" sz="quarter" idx="10" hasCustomPrompt="1"/>
          </p:nvPr>
        </p:nvSpPr>
        <p:spPr>
          <a:xfrm>
            <a:off x="609600" y="3906650"/>
            <a:ext cx="8301111" cy="2004572"/>
          </a:xfrm>
          <a:prstGeom prst="rect">
            <a:avLst/>
          </a:prstGeom>
        </p:spPr>
        <p:txBody>
          <a:bodyPr/>
          <a:lstStyle>
            <a:lvl1pPr marL="0" indent="0">
              <a:lnSpc>
                <a:spcPts val="2200"/>
              </a:lnSpc>
              <a:spcBef>
                <a:spcPts val="0"/>
              </a:spcBef>
              <a:spcAft>
                <a:spcPts val="1200"/>
              </a:spcAft>
              <a:buNone/>
              <a:defRPr sz="2000" b="0" i="0">
                <a:solidFill>
                  <a:schemeClr val="accent2"/>
                </a:solidFill>
                <a:latin typeface="+mn-lt"/>
              </a:defRPr>
            </a:lvl1pPr>
            <a:lvl2pPr marL="457200" indent="0">
              <a:buNone/>
              <a:defRPr/>
            </a:lvl2pPr>
            <a:lvl3pPr marL="914400" indent="0">
              <a:buNone/>
              <a:defRPr/>
            </a:lvl3pPr>
            <a:lvl4pPr marL="1371600" indent="0">
              <a:buNone/>
              <a:defRPr/>
            </a:lvl4pPr>
            <a:lvl5pPr marL="2347913" indent="0">
              <a:buFont typeface="Arial" panose="020B0604020202020204" pitchFamily="34" charset="0"/>
              <a:buNone/>
              <a:defRPr/>
            </a:lvl5pPr>
          </a:lstStyle>
          <a:p>
            <a:pPr lvl="0"/>
            <a:r>
              <a:rPr lang="en-US" dirty="0"/>
              <a:t>Additional sentence case details here in gray. This could be the presenter’s name and title or additional clarifying information. Use this area as a flexible component.</a:t>
            </a:r>
          </a:p>
        </p:txBody>
      </p:sp>
      <p:sp>
        <p:nvSpPr>
          <p:cNvPr id="13" name="Title 1">
            <a:extLst>
              <a:ext uri="{FF2B5EF4-FFF2-40B4-BE49-F238E27FC236}">
                <a16:creationId xmlns:a16="http://schemas.microsoft.com/office/drawing/2014/main" id="{FF772D5E-22B1-7F46-8A7D-D23BC0A94281}"/>
              </a:ext>
            </a:extLst>
          </p:cNvPr>
          <p:cNvSpPr>
            <a:spLocks noGrp="1"/>
          </p:cNvSpPr>
          <p:nvPr>
            <p:ph type="title" hasCustomPrompt="1"/>
          </p:nvPr>
        </p:nvSpPr>
        <p:spPr>
          <a:xfrm>
            <a:off x="609600" y="1453535"/>
            <a:ext cx="8305801" cy="2057400"/>
          </a:xfrm>
        </p:spPr>
        <p:txBody>
          <a:bodyPr wrap="square" anchor="b"/>
          <a:lstStyle>
            <a:lvl1pPr>
              <a:defRPr sz="4000"/>
            </a:lvl1pPr>
          </a:lstStyle>
          <a:p>
            <a:r>
              <a:rPr lang="en-US" dirty="0"/>
              <a:t>Title Goes Here &amp; Each Word Should</a:t>
            </a:r>
            <a:br>
              <a:rPr lang="en-US" dirty="0"/>
            </a:br>
            <a:r>
              <a:rPr lang="en-US" dirty="0"/>
              <a:t>Be Capitalized</a:t>
            </a:r>
          </a:p>
        </p:txBody>
      </p:sp>
      <p:pic>
        <p:nvPicPr>
          <p:cNvPr id="8" name="Picture 7" descr="A picture containing drawing, light&#10;&#10;Description automatically generated">
            <a:extLst>
              <a:ext uri="{FF2B5EF4-FFF2-40B4-BE49-F238E27FC236}">
                <a16:creationId xmlns:a16="http://schemas.microsoft.com/office/drawing/2014/main" id="{B49470FE-34E0-49EC-AA4F-0B33756404A0}"/>
              </a:ext>
            </a:extLst>
          </p:cNvPr>
          <p:cNvPicPr>
            <a:picLocks noChangeAspect="1"/>
          </p:cNvPicPr>
          <p:nvPr userDrawn="1"/>
        </p:nvPicPr>
        <p:blipFill>
          <a:blip r:embed="rId2"/>
          <a:stretch>
            <a:fillRect/>
          </a:stretch>
        </p:blipFill>
        <p:spPr>
          <a:xfrm>
            <a:off x="473668" y="192042"/>
            <a:ext cx="2991897" cy="1069451"/>
          </a:xfrm>
          <a:prstGeom prst="rect">
            <a:avLst/>
          </a:prstGeom>
        </p:spPr>
      </p:pic>
    </p:spTree>
    <p:extLst>
      <p:ext uri="{BB962C8B-B14F-4D97-AF65-F5344CB8AC3E}">
        <p14:creationId xmlns:p14="http://schemas.microsoft.com/office/powerpoint/2010/main" val="2100197996"/>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_Default">
    <p:spTree>
      <p:nvGrpSpPr>
        <p:cNvPr id="1" name=""/>
        <p:cNvGrpSpPr/>
        <p:nvPr/>
      </p:nvGrpSpPr>
      <p:grpSpPr>
        <a:xfrm>
          <a:off x="0" y="0"/>
          <a:ext cx="0" cy="0"/>
          <a:chOff x="0" y="0"/>
          <a:chExt cx="0" cy="0"/>
        </a:xfrm>
      </p:grpSpPr>
      <p:graphicFrame>
        <p:nvGraphicFramePr>
          <p:cNvPr id="4" name="Object 6"/>
          <p:cNvGraphicFramePr>
            <a:graphicFrameLocks noChangeAspect="1"/>
          </p:cNvGraphicFramePr>
          <p:nvPr userDrawn="1"/>
        </p:nvGraphicFramePr>
        <p:xfrm>
          <a:off x="1524000" y="3346450"/>
          <a:ext cx="9144000" cy="165100"/>
        </p:xfrm>
        <a:graphic>
          <a:graphicData uri="http://schemas.openxmlformats.org/presentationml/2006/ole">
            <mc:AlternateContent xmlns:mc="http://schemas.openxmlformats.org/markup-compatibility/2006">
              <mc:Choice xmlns:v="urn:schemas-microsoft-com:vml" Requires="v">
                <p:oleObj spid="_x0000_s27739" name="Document" r:id="rId3" imgW="6858000" imgH="165100" progId="Word.Document.12">
                  <p:embed/>
                </p:oleObj>
              </mc:Choice>
              <mc:Fallback>
                <p:oleObj name="Document" r:id="rId3" imgW="6858000" imgH="165100" progId="Word.Document.12">
                  <p:embed/>
                  <p:pic>
                    <p:nvPicPr>
                      <p:cNvPr id="4"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346450"/>
                        <a:ext cx="9144000" cy="165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hasCustomPrompt="1"/>
          </p:nvPr>
        </p:nvSpPr>
        <p:spPr>
          <a:xfrm>
            <a:off x="609600" y="369136"/>
            <a:ext cx="10972800" cy="910389"/>
          </a:xfrm>
          <a:prstGeom prst="rect">
            <a:avLst/>
          </a:prstGeom>
        </p:spPr>
        <p:txBody>
          <a:bodyPr/>
          <a:lstStyle>
            <a:lvl1pPr>
              <a:defRPr/>
            </a:lvl1pPr>
          </a:lstStyle>
          <a:p>
            <a:r>
              <a:rPr lang="en-US" dirty="0"/>
              <a:t>Slide Title Here – Initial Caps – Gray</a:t>
            </a:r>
          </a:p>
        </p:txBody>
      </p:sp>
      <p:sp>
        <p:nvSpPr>
          <p:cNvPr id="14" name="Content Placeholder 13">
            <a:extLst>
              <a:ext uri="{FF2B5EF4-FFF2-40B4-BE49-F238E27FC236}">
                <a16:creationId xmlns:a16="http://schemas.microsoft.com/office/drawing/2014/main" id="{CC2AE128-7612-9146-8EDF-D17CDBA8B9AE}"/>
              </a:ext>
            </a:extLst>
          </p:cNvPr>
          <p:cNvSpPr>
            <a:spLocks noGrp="1"/>
          </p:cNvSpPr>
          <p:nvPr>
            <p:ph sz="quarter" idx="10"/>
          </p:nvPr>
        </p:nvSpPr>
        <p:spPr>
          <a:xfrm>
            <a:off x="609600" y="1435608"/>
            <a:ext cx="10972800" cy="4698492"/>
          </a:xfrm>
        </p:spPr>
        <p:txBody>
          <a:bodyPr/>
          <a:lstStyle>
            <a:lvl1pPr indent="-411480">
              <a:defRPr/>
            </a:lvl1pPr>
            <a:lvl2pPr>
              <a:buClr>
                <a:srgbClr val="00C9D3"/>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834615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 Subhead">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09600" y="365124"/>
            <a:ext cx="10972800" cy="914400"/>
          </a:xfrm>
          <a:prstGeom prst="rect">
            <a:avLst/>
          </a:prstGeom>
        </p:spPr>
        <p:txBody>
          <a:bodyPr/>
          <a:lstStyle>
            <a:lvl1pPr>
              <a:defRPr/>
            </a:lvl1pPr>
          </a:lstStyle>
          <a:p>
            <a:r>
              <a:rPr lang="en-US" dirty="0"/>
              <a:t>Slide Title Here – Initial Caps – Gray</a:t>
            </a:r>
          </a:p>
        </p:txBody>
      </p:sp>
      <p:sp>
        <p:nvSpPr>
          <p:cNvPr id="11" name="Text Placeholder 9"/>
          <p:cNvSpPr>
            <a:spLocks noGrp="1"/>
          </p:cNvSpPr>
          <p:nvPr>
            <p:ph type="body" sz="quarter" idx="14" hasCustomPrompt="1"/>
          </p:nvPr>
        </p:nvSpPr>
        <p:spPr>
          <a:xfrm>
            <a:off x="609600" y="1291645"/>
            <a:ext cx="10972800" cy="367777"/>
          </a:xfrm>
          <a:prstGeom prst="rect">
            <a:avLst/>
          </a:prstGeom>
        </p:spPr>
        <p:txBody>
          <a:bodyPr/>
          <a:lstStyle>
            <a:lvl1pPr marL="0" indent="0">
              <a:buFontTx/>
              <a:buNone/>
              <a:defRPr sz="2000" b="0">
                <a:solidFill>
                  <a:schemeClr val="tx2"/>
                </a:solidFill>
              </a:defRPr>
            </a:lvl1pPr>
            <a:lvl2pPr marL="0" indent="0">
              <a:buFontTx/>
              <a:buNone/>
              <a:defRPr sz="1600"/>
            </a:lvl2pPr>
            <a:lvl3pPr marL="0" indent="0">
              <a:buFontTx/>
              <a:buNone/>
              <a:defRPr sz="1600"/>
            </a:lvl3pPr>
            <a:lvl4pPr marL="292608" indent="0">
              <a:buFontTx/>
              <a:buNone/>
              <a:defRPr sz="1600"/>
            </a:lvl4pPr>
            <a:lvl5pPr marL="0" indent="0">
              <a:buFontTx/>
              <a:buNone/>
              <a:defRPr sz="1600"/>
            </a:lvl5pPr>
          </a:lstStyle>
          <a:p>
            <a:pPr lvl="0"/>
            <a:r>
              <a:rPr lang="en-US" dirty="0"/>
              <a:t>Subhead here – sentence case &amp; black.</a:t>
            </a:r>
          </a:p>
        </p:txBody>
      </p:sp>
      <p:sp>
        <p:nvSpPr>
          <p:cNvPr id="10" name="Content Placeholder 13">
            <a:extLst>
              <a:ext uri="{FF2B5EF4-FFF2-40B4-BE49-F238E27FC236}">
                <a16:creationId xmlns:a16="http://schemas.microsoft.com/office/drawing/2014/main" id="{50F45B33-EF12-9342-900E-F50F4857DA3E}"/>
              </a:ext>
            </a:extLst>
          </p:cNvPr>
          <p:cNvSpPr>
            <a:spLocks noGrp="1"/>
          </p:cNvSpPr>
          <p:nvPr>
            <p:ph sz="quarter" idx="10"/>
          </p:nvPr>
        </p:nvSpPr>
        <p:spPr>
          <a:xfrm>
            <a:off x="609600" y="1828800"/>
            <a:ext cx="10972800" cy="4305300"/>
          </a:xfrm>
        </p:spPr>
        <p:txBody>
          <a:bodyPr/>
          <a:lstStyle>
            <a:lvl2pPr>
              <a:buClr>
                <a:srgbClr val="00C9D3"/>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987671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 Two Column">
    <p:spTree>
      <p:nvGrpSpPr>
        <p:cNvPr id="1" name=""/>
        <p:cNvGrpSpPr/>
        <p:nvPr/>
      </p:nvGrpSpPr>
      <p:grpSpPr>
        <a:xfrm>
          <a:off x="0" y="0"/>
          <a:ext cx="0" cy="0"/>
          <a:chOff x="0" y="0"/>
          <a:chExt cx="0" cy="0"/>
        </a:xfrm>
      </p:grpSpPr>
      <p:graphicFrame>
        <p:nvGraphicFramePr>
          <p:cNvPr id="4" name="Object 6"/>
          <p:cNvGraphicFramePr>
            <a:graphicFrameLocks noChangeAspect="1"/>
          </p:cNvGraphicFramePr>
          <p:nvPr userDrawn="1"/>
        </p:nvGraphicFramePr>
        <p:xfrm>
          <a:off x="1524000" y="3346450"/>
          <a:ext cx="9144000" cy="165100"/>
        </p:xfrm>
        <a:graphic>
          <a:graphicData uri="http://schemas.openxmlformats.org/presentationml/2006/ole">
            <mc:AlternateContent xmlns:mc="http://schemas.openxmlformats.org/markup-compatibility/2006">
              <mc:Choice xmlns:v="urn:schemas-microsoft-com:vml" Requires="v">
                <p:oleObj spid="_x0000_s29787" name="Document" r:id="rId3" imgW="6858000" imgH="165100" progId="Word.Document.12">
                  <p:embed/>
                </p:oleObj>
              </mc:Choice>
              <mc:Fallback>
                <p:oleObj name="Document" r:id="rId3" imgW="6858000" imgH="165100" progId="Word.Document.12">
                  <p:embed/>
                  <p:pic>
                    <p:nvPicPr>
                      <p:cNvPr id="4"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346450"/>
                        <a:ext cx="9144000" cy="165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hasCustomPrompt="1"/>
          </p:nvPr>
        </p:nvSpPr>
        <p:spPr>
          <a:xfrm>
            <a:off x="609600" y="384048"/>
            <a:ext cx="10972800" cy="895477"/>
          </a:xfrm>
          <a:prstGeom prst="rect">
            <a:avLst/>
          </a:prstGeom>
        </p:spPr>
        <p:txBody>
          <a:bodyPr/>
          <a:lstStyle>
            <a:lvl1pPr>
              <a:defRPr/>
            </a:lvl1pPr>
          </a:lstStyle>
          <a:p>
            <a:r>
              <a:rPr lang="en-US" dirty="0"/>
              <a:t>Slide Title Here – Initial Caps – Gray</a:t>
            </a:r>
          </a:p>
        </p:txBody>
      </p:sp>
      <p:cxnSp>
        <p:nvCxnSpPr>
          <p:cNvPr id="7" name="Straight Connector 6">
            <a:extLst>
              <a:ext uri="{FF2B5EF4-FFF2-40B4-BE49-F238E27FC236}">
                <a16:creationId xmlns:a16="http://schemas.microsoft.com/office/drawing/2014/main" id="{1F3BBCAD-9A9B-AD40-843C-D32B2E427FDC}"/>
              </a:ext>
            </a:extLst>
          </p:cNvPr>
          <p:cNvCxnSpPr>
            <a:cxnSpLocks/>
          </p:cNvCxnSpPr>
          <p:nvPr userDrawn="1"/>
        </p:nvCxnSpPr>
        <p:spPr>
          <a:xfrm>
            <a:off x="6096000" y="1443714"/>
            <a:ext cx="0" cy="469038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BEA54DC5-9353-FA4B-BB88-0DF304D99EF0}"/>
              </a:ext>
            </a:extLst>
          </p:cNvPr>
          <p:cNvSpPr>
            <a:spLocks noGrp="1"/>
          </p:cNvSpPr>
          <p:nvPr>
            <p:ph sz="quarter" idx="10"/>
          </p:nvPr>
        </p:nvSpPr>
        <p:spPr>
          <a:xfrm>
            <a:off x="609600" y="1447164"/>
            <a:ext cx="5181597" cy="4686936"/>
          </a:xfrm>
        </p:spPr>
        <p:txBody>
          <a:bodyPr/>
          <a:lstStyle>
            <a:lvl2pPr>
              <a:buClr>
                <a:srgbClr val="00C9D3"/>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a:extLst>
              <a:ext uri="{FF2B5EF4-FFF2-40B4-BE49-F238E27FC236}">
                <a16:creationId xmlns:a16="http://schemas.microsoft.com/office/drawing/2014/main" id="{B2E8A623-AA1C-8947-8775-3B0B81C02142}"/>
              </a:ext>
            </a:extLst>
          </p:cNvPr>
          <p:cNvSpPr>
            <a:spLocks noGrp="1"/>
          </p:cNvSpPr>
          <p:nvPr>
            <p:ph sz="quarter" idx="11"/>
          </p:nvPr>
        </p:nvSpPr>
        <p:spPr>
          <a:xfrm>
            <a:off x="6417276" y="1447164"/>
            <a:ext cx="5181597" cy="4686936"/>
          </a:xfrm>
        </p:spPr>
        <p:txBody>
          <a:bodyPr/>
          <a:lstStyle>
            <a:lvl2pPr>
              <a:buClr>
                <a:srgbClr val="00C9D3"/>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3720630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 Subhead - Two Colum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97DCEEF-3DEF-8549-8D31-B1F6780B98CC}"/>
              </a:ext>
            </a:extLst>
          </p:cNvPr>
          <p:cNvSpPr>
            <a:spLocks noGrp="1"/>
          </p:cNvSpPr>
          <p:nvPr>
            <p:ph type="title" hasCustomPrompt="1"/>
          </p:nvPr>
        </p:nvSpPr>
        <p:spPr>
          <a:xfrm>
            <a:off x="609600" y="365124"/>
            <a:ext cx="10972800" cy="914400"/>
          </a:xfrm>
          <a:prstGeom prst="rect">
            <a:avLst/>
          </a:prstGeom>
        </p:spPr>
        <p:txBody>
          <a:bodyPr/>
          <a:lstStyle>
            <a:lvl1pPr>
              <a:defRPr/>
            </a:lvl1pPr>
          </a:lstStyle>
          <a:p>
            <a:r>
              <a:rPr lang="en-US" dirty="0"/>
              <a:t>Slide Title Here – Initial Caps – Gray</a:t>
            </a:r>
          </a:p>
        </p:txBody>
      </p:sp>
      <p:sp>
        <p:nvSpPr>
          <p:cNvPr id="10" name="Text Placeholder 9">
            <a:extLst>
              <a:ext uri="{FF2B5EF4-FFF2-40B4-BE49-F238E27FC236}">
                <a16:creationId xmlns:a16="http://schemas.microsoft.com/office/drawing/2014/main" id="{5CA72AAA-B6C6-F343-B613-254CBCEABAF7}"/>
              </a:ext>
            </a:extLst>
          </p:cNvPr>
          <p:cNvSpPr>
            <a:spLocks noGrp="1"/>
          </p:cNvSpPr>
          <p:nvPr>
            <p:ph type="body" sz="quarter" idx="14" hasCustomPrompt="1"/>
          </p:nvPr>
        </p:nvSpPr>
        <p:spPr>
          <a:xfrm>
            <a:off x="609600" y="1291645"/>
            <a:ext cx="10972800" cy="367777"/>
          </a:xfrm>
          <a:prstGeom prst="rect">
            <a:avLst/>
          </a:prstGeom>
        </p:spPr>
        <p:txBody>
          <a:bodyPr/>
          <a:lstStyle>
            <a:lvl1pPr marL="0" indent="0">
              <a:buFontTx/>
              <a:buNone/>
              <a:defRPr sz="2000" b="0">
                <a:solidFill>
                  <a:schemeClr val="tx2"/>
                </a:solidFill>
              </a:defRPr>
            </a:lvl1pPr>
            <a:lvl2pPr marL="0" indent="0">
              <a:buFontTx/>
              <a:buNone/>
              <a:defRPr sz="1600"/>
            </a:lvl2pPr>
            <a:lvl3pPr marL="0" indent="0">
              <a:buFontTx/>
              <a:buNone/>
              <a:defRPr sz="1600"/>
            </a:lvl3pPr>
            <a:lvl4pPr marL="292608" indent="0">
              <a:buFontTx/>
              <a:buNone/>
              <a:defRPr sz="1600"/>
            </a:lvl4pPr>
            <a:lvl5pPr marL="0" indent="0">
              <a:buFontTx/>
              <a:buNone/>
              <a:defRPr sz="1600"/>
            </a:lvl5pPr>
          </a:lstStyle>
          <a:p>
            <a:pPr lvl="0"/>
            <a:r>
              <a:rPr lang="en-US" dirty="0"/>
              <a:t>Subhead here – sentence case &amp; black.</a:t>
            </a:r>
          </a:p>
        </p:txBody>
      </p:sp>
      <p:cxnSp>
        <p:nvCxnSpPr>
          <p:cNvPr id="17" name="Straight Connector 16">
            <a:extLst>
              <a:ext uri="{FF2B5EF4-FFF2-40B4-BE49-F238E27FC236}">
                <a16:creationId xmlns:a16="http://schemas.microsoft.com/office/drawing/2014/main" id="{046245C7-373A-FE40-97F1-EA633DEEFBE2}"/>
              </a:ext>
            </a:extLst>
          </p:cNvPr>
          <p:cNvCxnSpPr>
            <a:cxnSpLocks/>
          </p:cNvCxnSpPr>
          <p:nvPr userDrawn="1"/>
        </p:nvCxnSpPr>
        <p:spPr>
          <a:xfrm>
            <a:off x="6096000" y="1825624"/>
            <a:ext cx="0" cy="430847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Content Placeholder 13">
            <a:extLst>
              <a:ext uri="{FF2B5EF4-FFF2-40B4-BE49-F238E27FC236}">
                <a16:creationId xmlns:a16="http://schemas.microsoft.com/office/drawing/2014/main" id="{BBF02196-C148-CA49-A453-294DEA528E52}"/>
              </a:ext>
            </a:extLst>
          </p:cNvPr>
          <p:cNvSpPr>
            <a:spLocks noGrp="1"/>
          </p:cNvSpPr>
          <p:nvPr>
            <p:ph sz="quarter" idx="10"/>
          </p:nvPr>
        </p:nvSpPr>
        <p:spPr>
          <a:xfrm>
            <a:off x="593127" y="1825624"/>
            <a:ext cx="5181597" cy="4305300"/>
          </a:xfrm>
        </p:spPr>
        <p:txBody>
          <a:bodyPr/>
          <a:lstStyle>
            <a:lvl2pPr>
              <a:buClr>
                <a:srgbClr val="00C9D3"/>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a:extLst>
              <a:ext uri="{FF2B5EF4-FFF2-40B4-BE49-F238E27FC236}">
                <a16:creationId xmlns:a16="http://schemas.microsoft.com/office/drawing/2014/main" id="{68AB8F7E-0C61-7E46-93DF-CC5D1419F38D}"/>
              </a:ext>
            </a:extLst>
          </p:cNvPr>
          <p:cNvSpPr>
            <a:spLocks noGrp="1"/>
          </p:cNvSpPr>
          <p:nvPr>
            <p:ph sz="quarter" idx="11"/>
          </p:nvPr>
        </p:nvSpPr>
        <p:spPr>
          <a:xfrm>
            <a:off x="6417276" y="1828800"/>
            <a:ext cx="5181597" cy="4305300"/>
          </a:xfrm>
        </p:spPr>
        <p:txBody>
          <a:bodyPr/>
          <a:lstStyle>
            <a:lvl2pPr>
              <a:buClr>
                <a:srgbClr val="00C9D3"/>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5645532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over_Default">
    <p:spTree>
      <p:nvGrpSpPr>
        <p:cNvPr id="1" name=""/>
        <p:cNvGrpSpPr/>
        <p:nvPr/>
      </p:nvGrpSpPr>
      <p:grpSpPr>
        <a:xfrm>
          <a:off x="0" y="0"/>
          <a:ext cx="0" cy="0"/>
          <a:chOff x="0" y="0"/>
          <a:chExt cx="0" cy="0"/>
        </a:xfrm>
      </p:grpSpPr>
      <p:pic>
        <p:nvPicPr>
          <p:cNvPr id="8" name="Picture 7" descr="A picture containing light&#10;&#10;Description automatically generated">
            <a:extLst>
              <a:ext uri="{FF2B5EF4-FFF2-40B4-BE49-F238E27FC236}">
                <a16:creationId xmlns:a16="http://schemas.microsoft.com/office/drawing/2014/main" id="{1832A660-3E1C-42DA-B9DD-7D06D93B63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237"/>
          <a:stretch/>
        </p:blipFill>
        <p:spPr>
          <a:xfrm>
            <a:off x="0" y="0"/>
            <a:ext cx="12192000" cy="6858000"/>
          </a:xfrm>
          <a:prstGeom prst="rect">
            <a:avLst/>
          </a:prstGeom>
        </p:spPr>
      </p:pic>
      <p:sp>
        <p:nvSpPr>
          <p:cNvPr id="6" name="Rectangle 5">
            <a:extLst>
              <a:ext uri="{FF2B5EF4-FFF2-40B4-BE49-F238E27FC236}">
                <a16:creationId xmlns:a16="http://schemas.microsoft.com/office/drawing/2014/main" id="{6866336E-F9FD-4BA0-B07D-EEBB7772BB6C}"/>
              </a:ext>
            </a:extLst>
          </p:cNvPr>
          <p:cNvSpPr/>
          <p:nvPr userDrawn="1"/>
        </p:nvSpPr>
        <p:spPr>
          <a:xfrm>
            <a:off x="0" y="0"/>
            <a:ext cx="12192000" cy="6858000"/>
          </a:xfrm>
          <a:prstGeom prst="rect">
            <a:avLst/>
          </a:prstGeom>
          <a:gradFill flip="none" rotWithShape="1">
            <a:gsLst>
              <a:gs pos="0">
                <a:schemeClr val="accent1">
                  <a:lumMod val="5000"/>
                  <a:lumOff val="95000"/>
                </a:schemeClr>
              </a:gs>
              <a:gs pos="100000">
                <a:schemeClr val="bg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600" b="1" dirty="0">
              <a:solidFill>
                <a:srgbClr val="FFFFFF"/>
              </a:solidFill>
            </a:endParaRPr>
          </a:p>
        </p:txBody>
      </p:sp>
      <p:sp>
        <p:nvSpPr>
          <p:cNvPr id="9" name="Rectangle 8">
            <a:extLst>
              <a:ext uri="{FF2B5EF4-FFF2-40B4-BE49-F238E27FC236}">
                <a16:creationId xmlns:a16="http://schemas.microsoft.com/office/drawing/2014/main" id="{0FF7B8C3-4C5A-4D17-A888-60DF28DFC080}"/>
              </a:ext>
            </a:extLst>
          </p:cNvPr>
          <p:cNvSpPr/>
          <p:nvPr userDrawn="1"/>
        </p:nvSpPr>
        <p:spPr>
          <a:xfrm>
            <a:off x="0" y="1"/>
            <a:ext cx="12192000" cy="6858000"/>
          </a:xfrm>
          <a:prstGeom prst="rect">
            <a:avLst/>
          </a:prstGeom>
          <a:gradFill>
            <a:gsLst>
              <a:gs pos="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drawing, light&#10;&#10;Description automatically generated">
            <a:extLst>
              <a:ext uri="{FF2B5EF4-FFF2-40B4-BE49-F238E27FC236}">
                <a16:creationId xmlns:a16="http://schemas.microsoft.com/office/drawing/2014/main" id="{B3D2FD0E-613F-4C80-8D28-A7FA3D80E8F5}"/>
              </a:ext>
            </a:extLst>
          </p:cNvPr>
          <p:cNvPicPr>
            <a:picLocks noChangeAspect="1"/>
          </p:cNvPicPr>
          <p:nvPr userDrawn="1"/>
        </p:nvPicPr>
        <p:blipFill>
          <a:blip r:embed="rId3"/>
          <a:stretch>
            <a:fillRect/>
          </a:stretch>
        </p:blipFill>
        <p:spPr>
          <a:xfrm>
            <a:off x="473668" y="192042"/>
            <a:ext cx="2991897" cy="1069451"/>
          </a:xfrm>
          <a:prstGeom prst="rect">
            <a:avLst/>
          </a:prstGeom>
        </p:spPr>
      </p:pic>
      <p:sp>
        <p:nvSpPr>
          <p:cNvPr id="11" name="Title 1">
            <a:extLst>
              <a:ext uri="{FF2B5EF4-FFF2-40B4-BE49-F238E27FC236}">
                <a16:creationId xmlns:a16="http://schemas.microsoft.com/office/drawing/2014/main" id="{87EE0EFE-DDCA-4A6C-BAFB-1D8B669B00D7}"/>
              </a:ext>
            </a:extLst>
          </p:cNvPr>
          <p:cNvSpPr>
            <a:spLocks noGrp="1"/>
          </p:cNvSpPr>
          <p:nvPr>
            <p:ph type="title" hasCustomPrompt="1"/>
          </p:nvPr>
        </p:nvSpPr>
        <p:spPr>
          <a:xfrm>
            <a:off x="609599" y="1453535"/>
            <a:ext cx="5486400" cy="2057400"/>
          </a:xfrm>
        </p:spPr>
        <p:txBody>
          <a:bodyPr wrap="square" anchor="b"/>
          <a:lstStyle>
            <a:lvl1pPr>
              <a:defRPr sz="4000"/>
            </a:lvl1pPr>
          </a:lstStyle>
          <a:p>
            <a:r>
              <a:rPr lang="en-US" dirty="0"/>
              <a:t>Title Goes Here &amp;</a:t>
            </a:r>
            <a:br>
              <a:rPr lang="en-US" dirty="0"/>
            </a:br>
            <a:r>
              <a:rPr lang="en-US" dirty="0"/>
              <a:t>Each Word Should</a:t>
            </a:r>
            <a:br>
              <a:rPr lang="en-US" dirty="0"/>
            </a:br>
            <a:r>
              <a:rPr lang="en-US" dirty="0"/>
              <a:t>Be Capitalized</a:t>
            </a:r>
          </a:p>
        </p:txBody>
      </p:sp>
      <p:cxnSp>
        <p:nvCxnSpPr>
          <p:cNvPr id="12" name="Straight Connector 11">
            <a:extLst>
              <a:ext uri="{FF2B5EF4-FFF2-40B4-BE49-F238E27FC236}">
                <a16:creationId xmlns:a16="http://schemas.microsoft.com/office/drawing/2014/main" id="{54AA5A98-72E9-4DE8-9C5F-D522254D7173}"/>
              </a:ext>
            </a:extLst>
          </p:cNvPr>
          <p:cNvCxnSpPr>
            <a:cxnSpLocks/>
          </p:cNvCxnSpPr>
          <p:nvPr userDrawn="1"/>
        </p:nvCxnSpPr>
        <p:spPr>
          <a:xfrm>
            <a:off x="614288" y="3708793"/>
            <a:ext cx="5481712"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4">
            <a:extLst>
              <a:ext uri="{FF2B5EF4-FFF2-40B4-BE49-F238E27FC236}">
                <a16:creationId xmlns:a16="http://schemas.microsoft.com/office/drawing/2014/main" id="{833BDE2F-8D45-41C6-BC79-A79FE59CF48A}"/>
              </a:ext>
            </a:extLst>
          </p:cNvPr>
          <p:cNvSpPr>
            <a:spLocks noGrp="1"/>
          </p:cNvSpPr>
          <p:nvPr>
            <p:ph type="body" sz="quarter" idx="10" hasCustomPrompt="1"/>
          </p:nvPr>
        </p:nvSpPr>
        <p:spPr>
          <a:xfrm>
            <a:off x="609599" y="3906650"/>
            <a:ext cx="5486400" cy="2004572"/>
          </a:xfrm>
          <a:prstGeom prst="rect">
            <a:avLst/>
          </a:prstGeom>
        </p:spPr>
        <p:txBody>
          <a:bodyPr/>
          <a:lstStyle>
            <a:lvl1pPr marL="0" indent="0">
              <a:lnSpc>
                <a:spcPts val="2200"/>
              </a:lnSpc>
              <a:spcBef>
                <a:spcPts val="0"/>
              </a:spcBef>
              <a:spcAft>
                <a:spcPts val="1200"/>
              </a:spcAft>
              <a:buNone/>
              <a:defRPr sz="2000" b="0" i="0">
                <a:solidFill>
                  <a:schemeClr val="accent2"/>
                </a:solidFill>
                <a:latin typeface="+mn-lt"/>
              </a:defRPr>
            </a:lvl1pPr>
            <a:lvl2pPr marL="457200" indent="0">
              <a:buNone/>
              <a:defRPr/>
            </a:lvl2pPr>
            <a:lvl3pPr marL="914400" indent="0">
              <a:buNone/>
              <a:defRPr/>
            </a:lvl3pPr>
            <a:lvl4pPr marL="1371600" indent="0">
              <a:buNone/>
              <a:defRPr/>
            </a:lvl4pPr>
            <a:lvl5pPr marL="2347913" indent="0">
              <a:buFont typeface="Arial" panose="020B0604020202020204" pitchFamily="34" charset="0"/>
              <a:buNone/>
              <a:defRPr/>
            </a:lvl5pPr>
          </a:lstStyle>
          <a:p>
            <a:pPr lvl="0"/>
            <a:r>
              <a:rPr lang="en-US" dirty="0"/>
              <a:t>Additional sentence case details here in gray. This could be the presenter’s name and title or additional clarifying information. Use this area as a flexible component.</a:t>
            </a:r>
          </a:p>
        </p:txBody>
      </p:sp>
    </p:spTree>
    <p:extLst>
      <p:ext uri="{BB962C8B-B14F-4D97-AF65-F5344CB8AC3E}">
        <p14:creationId xmlns:p14="http://schemas.microsoft.com/office/powerpoint/2010/main" val="473838714"/>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75EC71A-27BA-3649-9059-9DB3B05DB555}"/>
              </a:ext>
            </a:extLst>
          </p:cNvPr>
          <p:cNvGrpSpPr/>
          <p:nvPr userDrawn="1"/>
        </p:nvGrpSpPr>
        <p:grpSpPr>
          <a:xfrm>
            <a:off x="625356" y="527538"/>
            <a:ext cx="2637273" cy="2485294"/>
            <a:chOff x="445476" y="527537"/>
            <a:chExt cx="3458308" cy="3259015"/>
          </a:xfrm>
          <a:solidFill>
            <a:schemeClr val="accent4">
              <a:alpha val="28000"/>
            </a:schemeClr>
          </a:solidFill>
        </p:grpSpPr>
        <p:pic>
          <p:nvPicPr>
            <p:cNvPr id="5" name="Graphic 4">
              <a:extLst>
                <a:ext uri="{FF2B5EF4-FFF2-40B4-BE49-F238E27FC236}">
                  <a16:creationId xmlns:a16="http://schemas.microsoft.com/office/drawing/2014/main" id="{9B67ABC0-F5A1-9C4E-8B3A-85BDA712C1C8}"/>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t="6095" r="55809" b="9182"/>
            <a:stretch/>
          </p:blipFill>
          <p:spPr>
            <a:xfrm>
              <a:off x="445476" y="527537"/>
              <a:ext cx="1699847" cy="3259015"/>
            </a:xfrm>
            <a:prstGeom prst="rect">
              <a:avLst/>
            </a:prstGeom>
          </p:spPr>
        </p:pic>
        <p:pic>
          <p:nvPicPr>
            <p:cNvPr id="12" name="Graphic 11">
              <a:extLst>
                <a:ext uri="{FF2B5EF4-FFF2-40B4-BE49-F238E27FC236}">
                  <a16:creationId xmlns:a16="http://schemas.microsoft.com/office/drawing/2014/main" id="{4F967874-5963-F642-B983-3AE88C7C8CFF}"/>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t="6095" r="55809" b="9182"/>
            <a:stretch/>
          </p:blipFill>
          <p:spPr>
            <a:xfrm>
              <a:off x="2203937" y="527537"/>
              <a:ext cx="1699847" cy="3259015"/>
            </a:xfrm>
            <a:prstGeom prst="rect">
              <a:avLst/>
            </a:prstGeom>
          </p:spPr>
        </p:pic>
      </p:grpSp>
      <p:sp>
        <p:nvSpPr>
          <p:cNvPr id="6" name="Footer Placeholder 4">
            <a:extLst>
              <a:ext uri="{FF2B5EF4-FFF2-40B4-BE49-F238E27FC236}">
                <a16:creationId xmlns:a16="http://schemas.microsoft.com/office/drawing/2014/main" id="{58090A83-B98D-664F-8337-6781810E9208}"/>
              </a:ext>
            </a:extLst>
          </p:cNvPr>
          <p:cNvSpPr txBox="1">
            <a:spLocks/>
          </p:cNvSpPr>
          <p:nvPr userDrawn="1"/>
        </p:nvSpPr>
        <p:spPr>
          <a:xfrm>
            <a:off x="7643446" y="6400801"/>
            <a:ext cx="3962400" cy="468314"/>
          </a:xfrm>
          <a:prstGeom prst="rect">
            <a:avLst/>
          </a:prstGeom>
        </p:spPr>
        <p:txBody>
          <a:bodyPr lIns="0" tIns="0" rIns="0" bIns="0" anchor="ctr"/>
          <a:lstStyle>
            <a:defPPr>
              <a:defRPr lang="en-US"/>
            </a:defPPr>
            <a:lvl1pPr marL="0" algn="r" defTabSz="914400" rtl="0" eaLnBrk="1" latinLnBrk="0" hangingPunct="1">
              <a:defRPr sz="800" b="1" kern="1200" baseline="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750" b="0" i="0" kern="600" dirty="0">
                <a:solidFill>
                  <a:schemeClr val="accent2"/>
                </a:solidFill>
                <a:latin typeface="Franklin Gothic Book" panose="020B0503020102020204" pitchFamily="34" charset="0"/>
              </a:rPr>
              <a:t>©2020 ISMP    </a:t>
            </a:r>
            <a:r>
              <a:rPr lang="en-US" sz="750" b="0" i="0" kern="600" dirty="0">
                <a:solidFill>
                  <a:schemeClr val="accent1"/>
                </a:solidFill>
                <a:latin typeface="Franklin Gothic Book" panose="020B0503020102020204" pitchFamily="34" charset="0"/>
              </a:rPr>
              <a:t>| </a:t>
            </a:r>
            <a:r>
              <a:rPr lang="en-US" sz="750" b="0" i="0" kern="600" dirty="0">
                <a:solidFill>
                  <a:schemeClr val="accent2"/>
                </a:solidFill>
                <a:latin typeface="Franklin Gothic Book" panose="020B0503020102020204" pitchFamily="34" charset="0"/>
              </a:rPr>
              <a:t>   </a:t>
            </a:r>
            <a:r>
              <a:rPr lang="en-US" sz="750" b="0" i="0" kern="600" dirty="0">
                <a:solidFill>
                  <a:schemeClr val="accent2"/>
                </a:solidFill>
                <a:latin typeface="Franklin Gothic Book" panose="020B0503020102020204" pitchFamily="34" charset="0"/>
                <a:ea typeface="Arial"/>
                <a:cs typeface="Arial"/>
              </a:rPr>
              <a:t>www.ismp.org     </a:t>
            </a:r>
            <a:r>
              <a:rPr lang="en-US" sz="750" b="0" i="0" kern="600" dirty="0">
                <a:solidFill>
                  <a:schemeClr val="accent1"/>
                </a:solidFill>
                <a:latin typeface="Franklin Gothic Book" panose="020B0503020102020204" pitchFamily="34" charset="0"/>
                <a:ea typeface="Arial"/>
                <a:cs typeface="Arial"/>
              </a:rPr>
              <a:t>|</a:t>
            </a:r>
            <a:r>
              <a:rPr lang="en-US" sz="750" b="0" i="0" kern="600" dirty="0">
                <a:solidFill>
                  <a:schemeClr val="accent2"/>
                </a:solidFill>
                <a:latin typeface="Franklin Gothic Book" panose="020B0503020102020204" pitchFamily="34" charset="0"/>
                <a:ea typeface="Arial"/>
                <a:cs typeface="Arial"/>
              </a:rPr>
              <a:t>    </a:t>
            </a:r>
            <a:fld id="{D8292873-8C02-8745-A080-AABD95D9BE32}" type="slidenum">
              <a:rPr lang="en-US" sz="750" b="0" i="0" kern="600" smtClean="0">
                <a:solidFill>
                  <a:schemeClr val="accent2"/>
                </a:solidFill>
                <a:latin typeface="Franklin Gothic Book" panose="020B0503020102020204" pitchFamily="34" charset="0"/>
                <a:ea typeface="Arial"/>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r>
              <a:rPr lang="en-US" sz="750" b="0" i="0" kern="600" dirty="0">
                <a:solidFill>
                  <a:schemeClr val="accent2"/>
                </a:solidFill>
                <a:latin typeface="Franklin Gothic Book" panose="020B0503020102020204" pitchFamily="34" charset="0"/>
                <a:ea typeface="Arial"/>
                <a:cs typeface="Arial"/>
              </a:rPr>
              <a:t>   </a:t>
            </a:r>
          </a:p>
        </p:txBody>
      </p:sp>
      <p:sp>
        <p:nvSpPr>
          <p:cNvPr id="11" name="Title 1">
            <a:extLst>
              <a:ext uri="{FF2B5EF4-FFF2-40B4-BE49-F238E27FC236}">
                <a16:creationId xmlns:a16="http://schemas.microsoft.com/office/drawing/2014/main" id="{E41C67A4-1CE8-584A-A58E-B0FF79FBC53D}"/>
              </a:ext>
            </a:extLst>
          </p:cNvPr>
          <p:cNvSpPr>
            <a:spLocks noGrp="1"/>
          </p:cNvSpPr>
          <p:nvPr>
            <p:ph type="title" hasCustomPrompt="1"/>
          </p:nvPr>
        </p:nvSpPr>
        <p:spPr>
          <a:xfrm>
            <a:off x="1077686" y="762000"/>
            <a:ext cx="10528160" cy="5404338"/>
          </a:xfrm>
        </p:spPr>
        <p:txBody>
          <a:bodyPr wrap="square">
            <a:noAutofit/>
          </a:bodyPr>
          <a:lstStyle>
            <a:lvl1pPr>
              <a:lnSpc>
                <a:spcPts val="5500"/>
              </a:lnSpc>
              <a:defRPr sz="5400"/>
            </a:lvl1pPr>
          </a:lstStyle>
          <a:p>
            <a:r>
              <a:rPr lang="en-US" dirty="0"/>
              <a:t>Quote goes here, it should be sentence case and only have an ending quote.”</a:t>
            </a:r>
          </a:p>
        </p:txBody>
      </p:sp>
      <p:sp>
        <p:nvSpPr>
          <p:cNvPr id="10" name="Footer Placeholder 4">
            <a:extLst>
              <a:ext uri="{FF2B5EF4-FFF2-40B4-BE49-F238E27FC236}">
                <a16:creationId xmlns:a16="http://schemas.microsoft.com/office/drawing/2014/main" id="{5397B583-1BC4-8F4A-A3E1-EBF1BAC86DCD}"/>
              </a:ext>
            </a:extLst>
          </p:cNvPr>
          <p:cNvSpPr txBox="1">
            <a:spLocks/>
          </p:cNvSpPr>
          <p:nvPr userDrawn="1"/>
        </p:nvSpPr>
        <p:spPr>
          <a:xfrm>
            <a:off x="4794738" y="6400801"/>
            <a:ext cx="2602523" cy="468314"/>
          </a:xfrm>
          <a:prstGeom prst="rect">
            <a:avLst/>
          </a:prstGeom>
        </p:spPr>
        <p:txBody>
          <a:bodyPr lIns="0" tIns="0" rIns="0" bIns="0" anchor="ctr"/>
          <a:lstStyle>
            <a:defPPr>
              <a:defRPr lang="en-US"/>
            </a:defPPr>
            <a:lvl1pPr marL="0" algn="r" defTabSz="914400" rtl="0" eaLnBrk="1" latinLnBrk="0" hangingPunct="1">
              <a:defRPr sz="800" b="1" kern="1200" baseline="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750" b="0" i="0" kern="600" baseline="0" dirty="0">
                <a:solidFill>
                  <a:schemeClr val="accent1"/>
                </a:solidFill>
                <a:latin typeface="Franklin Gothic Book" panose="020B0503020102020204" pitchFamily="34" charset="0"/>
              </a:rPr>
              <a:t>ISMP Confidential</a:t>
            </a:r>
            <a:endParaRPr lang="en-US" sz="750" b="0" i="0" kern="600" dirty="0">
              <a:solidFill>
                <a:schemeClr val="accent1"/>
              </a:solidFill>
              <a:latin typeface="Franklin Gothic Book" panose="020B0503020102020204" pitchFamily="34" charset="0"/>
            </a:endParaRPr>
          </a:p>
        </p:txBody>
      </p:sp>
      <p:pic>
        <p:nvPicPr>
          <p:cNvPr id="13" name="Picture 12" descr="A picture containing object, clock, drawing&#10;&#10;Description automatically generated">
            <a:extLst>
              <a:ext uri="{FF2B5EF4-FFF2-40B4-BE49-F238E27FC236}">
                <a16:creationId xmlns:a16="http://schemas.microsoft.com/office/drawing/2014/main" id="{6E71B3C0-E7FA-465E-9A1D-37A8B9A1018D}"/>
              </a:ext>
            </a:extLst>
          </p:cNvPr>
          <p:cNvPicPr>
            <a:picLocks noChangeAspect="1"/>
          </p:cNvPicPr>
          <p:nvPr userDrawn="1"/>
        </p:nvPicPr>
        <p:blipFill>
          <a:blip r:embed="rId4"/>
          <a:stretch>
            <a:fillRect/>
          </a:stretch>
        </p:blipFill>
        <p:spPr>
          <a:xfrm>
            <a:off x="124382" y="6189468"/>
            <a:ext cx="1438783" cy="606813"/>
          </a:xfrm>
          <a:prstGeom prst="rect">
            <a:avLst/>
          </a:prstGeom>
        </p:spPr>
      </p:pic>
    </p:spTree>
    <p:extLst>
      <p:ext uri="{BB962C8B-B14F-4D97-AF65-F5344CB8AC3E}">
        <p14:creationId xmlns:p14="http://schemas.microsoft.com/office/powerpoint/2010/main" val="325446579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graphicFrame>
        <p:nvGraphicFramePr>
          <p:cNvPr id="4" name="Object 6"/>
          <p:cNvGraphicFramePr>
            <a:graphicFrameLocks noChangeAspect="1"/>
          </p:cNvGraphicFramePr>
          <p:nvPr userDrawn="1"/>
        </p:nvGraphicFramePr>
        <p:xfrm>
          <a:off x="1524000" y="3346450"/>
          <a:ext cx="9144000" cy="165100"/>
        </p:xfrm>
        <a:graphic>
          <a:graphicData uri="http://schemas.openxmlformats.org/presentationml/2006/ole">
            <mc:AlternateContent xmlns:mc="http://schemas.openxmlformats.org/markup-compatibility/2006">
              <mc:Choice xmlns:v="urn:schemas-microsoft-com:vml" Requires="v">
                <p:oleObj spid="_x0000_s32858" name="Document" r:id="rId3" imgW="6858000" imgH="165100" progId="Word.Document.12">
                  <p:embed/>
                </p:oleObj>
              </mc:Choice>
              <mc:Fallback>
                <p:oleObj name="Document" r:id="rId3" imgW="6858000" imgH="165100" progId="Word.Document.12">
                  <p:embed/>
                  <p:pic>
                    <p:nvPicPr>
                      <p:cNvPr id="4"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346450"/>
                        <a:ext cx="9144000" cy="165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07356165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0670844-D388-4A71-BC92-960437845655}" type="slidenum">
              <a:rPr lang="en-US" smtClean="0"/>
              <a:t>‹#›</a:t>
            </a:fld>
            <a:endParaRPr lang="en-US"/>
          </a:p>
        </p:txBody>
      </p:sp>
    </p:spTree>
    <p:extLst>
      <p:ext uri="{BB962C8B-B14F-4D97-AF65-F5344CB8AC3E}">
        <p14:creationId xmlns:p14="http://schemas.microsoft.com/office/powerpoint/2010/main" val="14292969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_Default">
    <p:spTree>
      <p:nvGrpSpPr>
        <p:cNvPr id="1" name=""/>
        <p:cNvGrpSpPr/>
        <p:nvPr/>
      </p:nvGrpSpPr>
      <p:grpSpPr>
        <a:xfrm>
          <a:off x="0" y="0"/>
          <a:ext cx="0" cy="0"/>
          <a:chOff x="0" y="0"/>
          <a:chExt cx="0" cy="0"/>
        </a:xfrm>
      </p:grpSpPr>
      <p:graphicFrame>
        <p:nvGraphicFramePr>
          <p:cNvPr id="4" name="Object 6"/>
          <p:cNvGraphicFramePr>
            <a:graphicFrameLocks noChangeAspect="1"/>
          </p:cNvGraphicFramePr>
          <p:nvPr userDrawn="1"/>
        </p:nvGraphicFramePr>
        <p:xfrm>
          <a:off x="1524000" y="3346450"/>
          <a:ext cx="9144000" cy="165100"/>
        </p:xfrm>
        <a:graphic>
          <a:graphicData uri="http://schemas.openxmlformats.org/presentationml/2006/ole">
            <mc:AlternateContent xmlns:mc="http://schemas.openxmlformats.org/markup-compatibility/2006">
              <mc:Choice xmlns:v="urn:schemas-microsoft-com:vml" Requires="v">
                <p:oleObj spid="_x0000_s34907" name="Document" r:id="rId3" imgW="6858000" imgH="165100" progId="Word.Document.12">
                  <p:embed/>
                </p:oleObj>
              </mc:Choice>
              <mc:Fallback>
                <p:oleObj name="Document" r:id="rId3" imgW="6858000" imgH="165100" progId="Word.Document.12">
                  <p:embed/>
                  <p:pic>
                    <p:nvPicPr>
                      <p:cNvPr id="4"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346450"/>
                        <a:ext cx="9144000" cy="165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hasCustomPrompt="1"/>
          </p:nvPr>
        </p:nvSpPr>
        <p:spPr>
          <a:xfrm>
            <a:off x="609600" y="369136"/>
            <a:ext cx="10972800" cy="910389"/>
          </a:xfrm>
          <a:prstGeom prst="rect">
            <a:avLst/>
          </a:prstGeom>
        </p:spPr>
        <p:txBody>
          <a:bodyPr/>
          <a:lstStyle>
            <a:lvl1pPr>
              <a:defRPr/>
            </a:lvl1pPr>
          </a:lstStyle>
          <a:p>
            <a:r>
              <a:rPr lang="en-US"/>
              <a:t>Slide Title Here – Initial Caps – Gray</a:t>
            </a:r>
          </a:p>
        </p:txBody>
      </p:sp>
      <p:sp>
        <p:nvSpPr>
          <p:cNvPr id="14" name="Content Placeholder 13">
            <a:extLst>
              <a:ext uri="{FF2B5EF4-FFF2-40B4-BE49-F238E27FC236}">
                <a16:creationId xmlns:a16="http://schemas.microsoft.com/office/drawing/2014/main" id="{CC2AE128-7612-9146-8EDF-D17CDBA8B9AE}"/>
              </a:ext>
            </a:extLst>
          </p:cNvPr>
          <p:cNvSpPr>
            <a:spLocks noGrp="1"/>
          </p:cNvSpPr>
          <p:nvPr>
            <p:ph sz="quarter" idx="10"/>
          </p:nvPr>
        </p:nvSpPr>
        <p:spPr>
          <a:xfrm>
            <a:off x="609600" y="1435608"/>
            <a:ext cx="10972800" cy="4698492"/>
          </a:xfrm>
        </p:spPr>
        <p:txBody>
          <a:bodyPr/>
          <a:lstStyle>
            <a:lvl1pPr indent="-411480">
              <a:defRPr/>
            </a:lvl1pPr>
            <a:lvl2pPr>
              <a:buClr>
                <a:srgbClr val="00C9D3"/>
              </a:buCl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834615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_Default">
    <p:spTree>
      <p:nvGrpSpPr>
        <p:cNvPr id="1" name=""/>
        <p:cNvGrpSpPr/>
        <p:nvPr/>
      </p:nvGrpSpPr>
      <p:grpSpPr>
        <a:xfrm>
          <a:off x="0" y="0"/>
          <a:ext cx="0" cy="0"/>
          <a:chOff x="0" y="0"/>
          <a:chExt cx="0" cy="0"/>
        </a:xfrm>
      </p:grpSpPr>
      <p:graphicFrame>
        <p:nvGraphicFramePr>
          <p:cNvPr id="4" name="Object 6"/>
          <p:cNvGraphicFramePr>
            <a:graphicFrameLocks noChangeAspect="1"/>
          </p:cNvGraphicFramePr>
          <p:nvPr userDrawn="1"/>
        </p:nvGraphicFramePr>
        <p:xfrm>
          <a:off x="1524000" y="3346450"/>
          <a:ext cx="9144000" cy="165100"/>
        </p:xfrm>
        <a:graphic>
          <a:graphicData uri="http://schemas.openxmlformats.org/presentationml/2006/ole">
            <mc:AlternateContent xmlns:mc="http://schemas.openxmlformats.org/markup-compatibility/2006">
              <mc:Choice xmlns:v="urn:schemas-microsoft-com:vml" Requires="v">
                <p:oleObj spid="_x0000_s36955" name="Document" r:id="rId3" imgW="6858000" imgH="165100" progId="Word.Document.12">
                  <p:embed/>
                </p:oleObj>
              </mc:Choice>
              <mc:Fallback>
                <p:oleObj name="Document" r:id="rId3" imgW="6858000" imgH="165100" progId="Word.Document.12">
                  <p:embed/>
                  <p:pic>
                    <p:nvPicPr>
                      <p:cNvPr id="4"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346450"/>
                        <a:ext cx="9144000" cy="165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hasCustomPrompt="1"/>
          </p:nvPr>
        </p:nvSpPr>
        <p:spPr>
          <a:xfrm>
            <a:off x="609600" y="369136"/>
            <a:ext cx="10972800" cy="910389"/>
          </a:xfrm>
          <a:prstGeom prst="rect">
            <a:avLst/>
          </a:prstGeom>
        </p:spPr>
        <p:txBody>
          <a:bodyPr/>
          <a:lstStyle>
            <a:lvl1pPr>
              <a:defRPr/>
            </a:lvl1pPr>
          </a:lstStyle>
          <a:p>
            <a:r>
              <a:rPr lang="en-US"/>
              <a:t>Slide Title Here – Initial Caps – Gray</a:t>
            </a:r>
          </a:p>
        </p:txBody>
      </p:sp>
      <p:sp>
        <p:nvSpPr>
          <p:cNvPr id="14" name="Content Placeholder 13">
            <a:extLst>
              <a:ext uri="{FF2B5EF4-FFF2-40B4-BE49-F238E27FC236}">
                <a16:creationId xmlns:a16="http://schemas.microsoft.com/office/drawing/2014/main" id="{CC2AE128-7612-9146-8EDF-D17CDBA8B9AE}"/>
              </a:ext>
            </a:extLst>
          </p:cNvPr>
          <p:cNvSpPr>
            <a:spLocks noGrp="1"/>
          </p:cNvSpPr>
          <p:nvPr>
            <p:ph sz="quarter" idx="10"/>
          </p:nvPr>
        </p:nvSpPr>
        <p:spPr>
          <a:xfrm>
            <a:off x="609600" y="1435608"/>
            <a:ext cx="10972800" cy="4698492"/>
          </a:xfrm>
        </p:spPr>
        <p:txBody>
          <a:bodyPr/>
          <a:lstStyle>
            <a:lvl1pPr indent="-411480">
              <a:defRPr/>
            </a:lvl1pPr>
            <a:lvl2pPr>
              <a:buClr>
                <a:srgbClr val="00C9D3"/>
              </a:buCl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834615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w/ Description_No Photo">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8F6EFBD1-BD02-714A-A346-745564079B72}"/>
              </a:ext>
            </a:extLst>
          </p:cNvPr>
          <p:cNvSpPr txBox="1">
            <a:spLocks/>
          </p:cNvSpPr>
          <p:nvPr userDrawn="1"/>
        </p:nvSpPr>
        <p:spPr>
          <a:xfrm>
            <a:off x="609600" y="6400801"/>
            <a:ext cx="3962400" cy="468314"/>
          </a:xfrm>
          <a:prstGeom prst="rect">
            <a:avLst/>
          </a:prstGeom>
        </p:spPr>
        <p:txBody>
          <a:bodyPr lIns="0" tIns="0" rIns="0" bIns="0" anchor="ctr"/>
          <a:lstStyle>
            <a:defPPr>
              <a:defRPr lang="en-US"/>
            </a:defPPr>
            <a:lvl1pPr marL="0" algn="r" defTabSz="914400" rtl="0" eaLnBrk="1" latinLnBrk="0" hangingPunct="1">
              <a:defRPr sz="800" b="1" kern="1200" baseline="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r>
              <a:rPr lang="en-US" sz="750" b="0" i="0" kern="600" baseline="0" dirty="0">
                <a:solidFill>
                  <a:schemeClr val="accent1"/>
                </a:solidFill>
                <a:latin typeface="Franklin Gothic Book" panose="020B0503020102020204" pitchFamily="34" charset="0"/>
              </a:rPr>
              <a:t>ISMP Confidential</a:t>
            </a:r>
            <a:endParaRPr lang="en-US" sz="750" b="0" i="0" kern="600" dirty="0">
              <a:solidFill>
                <a:schemeClr val="accent1"/>
              </a:solidFill>
              <a:latin typeface="Franklin Gothic Book" panose="020B0503020102020204" pitchFamily="34" charset="0"/>
            </a:endParaRPr>
          </a:p>
        </p:txBody>
      </p:sp>
      <p:sp>
        <p:nvSpPr>
          <p:cNvPr id="10" name="Footer Placeholder 4">
            <a:extLst>
              <a:ext uri="{FF2B5EF4-FFF2-40B4-BE49-F238E27FC236}">
                <a16:creationId xmlns:a16="http://schemas.microsoft.com/office/drawing/2014/main" id="{92ABF1B5-951C-DC48-8975-7EBD005A62FE}"/>
              </a:ext>
            </a:extLst>
          </p:cNvPr>
          <p:cNvSpPr txBox="1">
            <a:spLocks/>
          </p:cNvSpPr>
          <p:nvPr userDrawn="1"/>
        </p:nvSpPr>
        <p:spPr>
          <a:xfrm>
            <a:off x="7643446" y="6400801"/>
            <a:ext cx="3962400" cy="468314"/>
          </a:xfrm>
          <a:prstGeom prst="rect">
            <a:avLst/>
          </a:prstGeom>
        </p:spPr>
        <p:txBody>
          <a:bodyPr lIns="0" tIns="0" rIns="0" bIns="0" anchor="ctr"/>
          <a:lstStyle>
            <a:defPPr>
              <a:defRPr lang="en-US"/>
            </a:defPPr>
            <a:lvl1pPr marL="0" algn="r" defTabSz="914400" rtl="0" eaLnBrk="1" latinLnBrk="0" hangingPunct="1">
              <a:defRPr sz="800" b="1" kern="1200" baseline="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750" b="0" i="0" kern="600" dirty="0">
                <a:solidFill>
                  <a:schemeClr val="accent2"/>
                </a:solidFill>
                <a:latin typeface="Franklin Gothic Book" panose="020B0503020102020204" pitchFamily="34" charset="0"/>
              </a:rPr>
              <a:t>©2020 ISMP    </a:t>
            </a:r>
            <a:r>
              <a:rPr lang="en-US" sz="750" b="0" i="0" kern="600" dirty="0">
                <a:solidFill>
                  <a:schemeClr val="accent1"/>
                </a:solidFill>
                <a:latin typeface="Franklin Gothic Book" panose="020B0503020102020204" pitchFamily="34" charset="0"/>
              </a:rPr>
              <a:t>| </a:t>
            </a:r>
            <a:r>
              <a:rPr lang="en-US" sz="750" b="0" i="0" kern="600" dirty="0">
                <a:solidFill>
                  <a:schemeClr val="accent2"/>
                </a:solidFill>
                <a:latin typeface="Franklin Gothic Book" panose="020B0503020102020204" pitchFamily="34" charset="0"/>
              </a:rPr>
              <a:t>   </a:t>
            </a:r>
            <a:r>
              <a:rPr lang="en-US" sz="750" b="0" i="0" kern="600" dirty="0">
                <a:solidFill>
                  <a:schemeClr val="accent2"/>
                </a:solidFill>
                <a:latin typeface="Franklin Gothic Book" panose="020B0503020102020204" pitchFamily="34" charset="0"/>
                <a:ea typeface="Arial"/>
                <a:cs typeface="Arial"/>
              </a:rPr>
              <a:t>www.ismp.org     </a:t>
            </a:r>
            <a:r>
              <a:rPr lang="en-US" sz="750" b="0" i="0" kern="600" dirty="0">
                <a:solidFill>
                  <a:schemeClr val="accent1"/>
                </a:solidFill>
                <a:latin typeface="Franklin Gothic Book" panose="020B0503020102020204" pitchFamily="34" charset="0"/>
                <a:ea typeface="Arial"/>
                <a:cs typeface="Arial"/>
              </a:rPr>
              <a:t>|</a:t>
            </a:r>
            <a:r>
              <a:rPr lang="en-US" sz="750" b="0" i="0" kern="600" dirty="0">
                <a:solidFill>
                  <a:schemeClr val="accent2"/>
                </a:solidFill>
                <a:latin typeface="Franklin Gothic Book" panose="020B0503020102020204" pitchFamily="34" charset="0"/>
                <a:ea typeface="Arial"/>
                <a:cs typeface="Arial"/>
              </a:rPr>
              <a:t>    </a:t>
            </a:r>
            <a:fld id="{D8292873-8C02-8745-A080-AABD95D9BE32}" type="slidenum">
              <a:rPr lang="en-US" sz="750" b="0" i="0" kern="600" smtClean="0">
                <a:solidFill>
                  <a:schemeClr val="accent2"/>
                </a:solidFill>
                <a:latin typeface="Franklin Gothic Book" panose="020B0503020102020204" pitchFamily="34" charset="0"/>
                <a:ea typeface="Arial"/>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r>
              <a:rPr lang="en-US" sz="750" b="0" i="0" kern="600" dirty="0">
                <a:solidFill>
                  <a:schemeClr val="accent2"/>
                </a:solidFill>
                <a:latin typeface="Franklin Gothic Book" panose="020B0503020102020204" pitchFamily="34" charset="0"/>
                <a:ea typeface="Arial"/>
                <a:cs typeface="Arial"/>
              </a:rPr>
              <a:t>   </a:t>
            </a:r>
          </a:p>
        </p:txBody>
      </p:sp>
      <p:cxnSp>
        <p:nvCxnSpPr>
          <p:cNvPr id="11" name="Straight Connector 10">
            <a:extLst>
              <a:ext uri="{FF2B5EF4-FFF2-40B4-BE49-F238E27FC236}">
                <a16:creationId xmlns:a16="http://schemas.microsoft.com/office/drawing/2014/main" id="{E5C9E307-A61C-E448-9A65-7D42D4E799F2}"/>
              </a:ext>
            </a:extLst>
          </p:cNvPr>
          <p:cNvCxnSpPr>
            <a:cxnSpLocks/>
          </p:cNvCxnSpPr>
          <p:nvPr userDrawn="1"/>
        </p:nvCxnSpPr>
        <p:spPr>
          <a:xfrm>
            <a:off x="614290" y="3708793"/>
            <a:ext cx="8301111"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14">
            <a:extLst>
              <a:ext uri="{FF2B5EF4-FFF2-40B4-BE49-F238E27FC236}">
                <a16:creationId xmlns:a16="http://schemas.microsoft.com/office/drawing/2014/main" id="{55DD1EA0-5357-594C-8E04-C82D5E328AEE}"/>
              </a:ext>
            </a:extLst>
          </p:cNvPr>
          <p:cNvSpPr>
            <a:spLocks noGrp="1"/>
          </p:cNvSpPr>
          <p:nvPr>
            <p:ph type="body" sz="quarter" idx="10" hasCustomPrompt="1"/>
          </p:nvPr>
        </p:nvSpPr>
        <p:spPr>
          <a:xfrm>
            <a:off x="609600" y="3906650"/>
            <a:ext cx="8301111" cy="2004572"/>
          </a:xfrm>
          <a:prstGeom prst="rect">
            <a:avLst/>
          </a:prstGeom>
        </p:spPr>
        <p:txBody>
          <a:bodyPr/>
          <a:lstStyle>
            <a:lvl1pPr marL="0" indent="0">
              <a:lnSpc>
                <a:spcPts val="2200"/>
              </a:lnSpc>
              <a:spcBef>
                <a:spcPts val="0"/>
              </a:spcBef>
              <a:spcAft>
                <a:spcPts val="1200"/>
              </a:spcAft>
              <a:buNone/>
              <a:defRPr sz="2000" b="0" i="0">
                <a:solidFill>
                  <a:schemeClr val="accent2"/>
                </a:solidFill>
                <a:latin typeface="+mn-lt"/>
              </a:defRPr>
            </a:lvl1pPr>
            <a:lvl2pPr marL="457200" indent="0">
              <a:buNone/>
              <a:defRPr/>
            </a:lvl2pPr>
            <a:lvl3pPr marL="914400" indent="0">
              <a:buNone/>
              <a:defRPr/>
            </a:lvl3pPr>
            <a:lvl4pPr marL="1371600" indent="0">
              <a:buNone/>
              <a:defRPr/>
            </a:lvl4pPr>
            <a:lvl5pPr marL="2347913" indent="0">
              <a:buFont typeface="Arial" panose="020B0604020202020204" pitchFamily="34" charset="0"/>
              <a:buNone/>
              <a:defRPr/>
            </a:lvl5pPr>
          </a:lstStyle>
          <a:p>
            <a:pPr lvl="0"/>
            <a:r>
              <a:rPr lang="en-US" dirty="0"/>
              <a:t>Additional sentence case details here in gray. This could be the presenter’s name and title or additional clarifying information. Use this area as a flexible component.</a:t>
            </a:r>
          </a:p>
        </p:txBody>
      </p:sp>
      <p:sp>
        <p:nvSpPr>
          <p:cNvPr id="13" name="Title 1">
            <a:extLst>
              <a:ext uri="{FF2B5EF4-FFF2-40B4-BE49-F238E27FC236}">
                <a16:creationId xmlns:a16="http://schemas.microsoft.com/office/drawing/2014/main" id="{FF772D5E-22B1-7F46-8A7D-D23BC0A94281}"/>
              </a:ext>
            </a:extLst>
          </p:cNvPr>
          <p:cNvSpPr>
            <a:spLocks noGrp="1"/>
          </p:cNvSpPr>
          <p:nvPr>
            <p:ph type="title" hasCustomPrompt="1"/>
          </p:nvPr>
        </p:nvSpPr>
        <p:spPr>
          <a:xfrm>
            <a:off x="609600" y="1453535"/>
            <a:ext cx="8305801" cy="2057400"/>
          </a:xfrm>
        </p:spPr>
        <p:txBody>
          <a:bodyPr wrap="square" anchor="b"/>
          <a:lstStyle>
            <a:lvl1pPr>
              <a:defRPr sz="4000"/>
            </a:lvl1pPr>
          </a:lstStyle>
          <a:p>
            <a:r>
              <a:rPr lang="en-US" dirty="0"/>
              <a:t>Title Goes Here &amp; Each Word Should</a:t>
            </a:r>
            <a:br>
              <a:rPr lang="en-US" dirty="0"/>
            </a:br>
            <a:r>
              <a:rPr lang="en-US" dirty="0"/>
              <a:t>Be Capitalized</a:t>
            </a:r>
          </a:p>
        </p:txBody>
      </p:sp>
      <p:pic>
        <p:nvPicPr>
          <p:cNvPr id="8" name="Picture 7" descr="A picture containing drawing, light&#10;&#10;Description automatically generated">
            <a:extLst>
              <a:ext uri="{FF2B5EF4-FFF2-40B4-BE49-F238E27FC236}">
                <a16:creationId xmlns:a16="http://schemas.microsoft.com/office/drawing/2014/main" id="{B49470FE-34E0-49EC-AA4F-0B33756404A0}"/>
              </a:ext>
            </a:extLst>
          </p:cNvPr>
          <p:cNvPicPr>
            <a:picLocks noChangeAspect="1"/>
          </p:cNvPicPr>
          <p:nvPr userDrawn="1"/>
        </p:nvPicPr>
        <p:blipFill>
          <a:blip r:embed="rId2"/>
          <a:stretch>
            <a:fillRect/>
          </a:stretch>
        </p:blipFill>
        <p:spPr>
          <a:xfrm>
            <a:off x="473668" y="192042"/>
            <a:ext cx="2991897" cy="1069451"/>
          </a:xfrm>
          <a:prstGeom prst="rect">
            <a:avLst/>
          </a:prstGeom>
        </p:spPr>
      </p:pic>
    </p:spTree>
    <p:extLst>
      <p:ext uri="{BB962C8B-B14F-4D97-AF65-F5344CB8AC3E}">
        <p14:creationId xmlns:p14="http://schemas.microsoft.com/office/powerpoint/2010/main" val="258068012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670844-D388-4A71-BC92-960437845655}" type="slidenum">
              <a:rPr lang="en-US" smtClean="0"/>
              <a:t>‹#›</a:t>
            </a:fld>
            <a:endParaRPr lang="en-US"/>
          </a:p>
        </p:txBody>
      </p:sp>
    </p:spTree>
    <p:extLst>
      <p:ext uri="{BB962C8B-B14F-4D97-AF65-F5344CB8AC3E}">
        <p14:creationId xmlns:p14="http://schemas.microsoft.com/office/powerpoint/2010/main" val="6396612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ntent - Two Column">
    <p:spTree>
      <p:nvGrpSpPr>
        <p:cNvPr id="1" name=""/>
        <p:cNvGrpSpPr/>
        <p:nvPr/>
      </p:nvGrpSpPr>
      <p:grpSpPr>
        <a:xfrm>
          <a:off x="0" y="0"/>
          <a:ext cx="0" cy="0"/>
          <a:chOff x="0" y="0"/>
          <a:chExt cx="0" cy="0"/>
        </a:xfrm>
      </p:grpSpPr>
      <p:graphicFrame>
        <p:nvGraphicFramePr>
          <p:cNvPr id="4" name="Object 6"/>
          <p:cNvGraphicFramePr>
            <a:graphicFrameLocks noChangeAspect="1"/>
          </p:cNvGraphicFramePr>
          <p:nvPr userDrawn="1"/>
        </p:nvGraphicFramePr>
        <p:xfrm>
          <a:off x="1524000" y="3346450"/>
          <a:ext cx="9144000" cy="165100"/>
        </p:xfrm>
        <a:graphic>
          <a:graphicData uri="http://schemas.openxmlformats.org/presentationml/2006/ole">
            <mc:AlternateContent xmlns:mc="http://schemas.openxmlformats.org/markup-compatibility/2006">
              <mc:Choice xmlns:v="urn:schemas-microsoft-com:vml" Requires="v">
                <p:oleObj spid="_x0000_s42019" name="Document" r:id="rId3" imgW="6858000" imgH="165100" progId="Word.Document.12">
                  <p:embed/>
                </p:oleObj>
              </mc:Choice>
              <mc:Fallback>
                <p:oleObj name="Document" r:id="rId3" imgW="6858000" imgH="165100" progId="Word.Document.12">
                  <p:embed/>
                  <p:pic>
                    <p:nvPicPr>
                      <p:cNvPr id="4"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346450"/>
                        <a:ext cx="9144000" cy="165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hasCustomPrompt="1"/>
          </p:nvPr>
        </p:nvSpPr>
        <p:spPr>
          <a:xfrm>
            <a:off x="609600" y="384048"/>
            <a:ext cx="10972800" cy="895477"/>
          </a:xfrm>
          <a:prstGeom prst="rect">
            <a:avLst/>
          </a:prstGeom>
        </p:spPr>
        <p:txBody>
          <a:bodyPr/>
          <a:lstStyle>
            <a:lvl1pPr>
              <a:defRPr/>
            </a:lvl1pPr>
          </a:lstStyle>
          <a:p>
            <a:r>
              <a:rPr lang="en-US" dirty="0"/>
              <a:t>Slide Title Here – Initial Caps – Gray</a:t>
            </a:r>
          </a:p>
        </p:txBody>
      </p:sp>
      <p:cxnSp>
        <p:nvCxnSpPr>
          <p:cNvPr id="7" name="Straight Connector 6">
            <a:extLst>
              <a:ext uri="{FF2B5EF4-FFF2-40B4-BE49-F238E27FC236}">
                <a16:creationId xmlns:a16="http://schemas.microsoft.com/office/drawing/2014/main" id="{1F3BBCAD-9A9B-AD40-843C-D32B2E427FDC}"/>
              </a:ext>
            </a:extLst>
          </p:cNvPr>
          <p:cNvCxnSpPr>
            <a:cxnSpLocks/>
          </p:cNvCxnSpPr>
          <p:nvPr userDrawn="1"/>
        </p:nvCxnSpPr>
        <p:spPr>
          <a:xfrm>
            <a:off x="6096000" y="1443714"/>
            <a:ext cx="0" cy="469038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BEA54DC5-9353-FA4B-BB88-0DF304D99EF0}"/>
              </a:ext>
            </a:extLst>
          </p:cNvPr>
          <p:cNvSpPr>
            <a:spLocks noGrp="1"/>
          </p:cNvSpPr>
          <p:nvPr>
            <p:ph sz="quarter" idx="10"/>
          </p:nvPr>
        </p:nvSpPr>
        <p:spPr>
          <a:xfrm>
            <a:off x="609600" y="1447164"/>
            <a:ext cx="5181597" cy="4686936"/>
          </a:xfrm>
        </p:spPr>
        <p:txBody>
          <a:bodyPr/>
          <a:lstStyle>
            <a:lvl2pPr>
              <a:buClr>
                <a:srgbClr val="00C9D3"/>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a:extLst>
              <a:ext uri="{FF2B5EF4-FFF2-40B4-BE49-F238E27FC236}">
                <a16:creationId xmlns:a16="http://schemas.microsoft.com/office/drawing/2014/main" id="{B2E8A623-AA1C-8947-8775-3B0B81C02142}"/>
              </a:ext>
            </a:extLst>
          </p:cNvPr>
          <p:cNvSpPr>
            <a:spLocks noGrp="1"/>
          </p:cNvSpPr>
          <p:nvPr>
            <p:ph sz="quarter" idx="11"/>
          </p:nvPr>
        </p:nvSpPr>
        <p:spPr>
          <a:xfrm>
            <a:off x="6417276" y="1447164"/>
            <a:ext cx="5181597" cy="4686936"/>
          </a:xfrm>
        </p:spPr>
        <p:txBody>
          <a:bodyPr/>
          <a:lstStyle>
            <a:lvl2pPr>
              <a:buClr>
                <a:srgbClr val="00C9D3"/>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42007978"/>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Content_Default">
    <p:spTree>
      <p:nvGrpSpPr>
        <p:cNvPr id="1" name=""/>
        <p:cNvGrpSpPr/>
        <p:nvPr/>
      </p:nvGrpSpPr>
      <p:grpSpPr>
        <a:xfrm>
          <a:off x="0" y="0"/>
          <a:ext cx="0" cy="0"/>
          <a:chOff x="0" y="0"/>
          <a:chExt cx="0" cy="0"/>
        </a:xfrm>
      </p:grpSpPr>
      <p:graphicFrame>
        <p:nvGraphicFramePr>
          <p:cNvPr id="4" name="Object 6"/>
          <p:cNvGraphicFramePr>
            <a:graphicFrameLocks noChangeAspect="1"/>
          </p:cNvGraphicFramePr>
          <p:nvPr userDrawn="1"/>
        </p:nvGraphicFramePr>
        <p:xfrm>
          <a:off x="1524000" y="3346450"/>
          <a:ext cx="9144000" cy="165100"/>
        </p:xfrm>
        <a:graphic>
          <a:graphicData uri="http://schemas.openxmlformats.org/presentationml/2006/ole">
            <mc:AlternateContent xmlns:mc="http://schemas.openxmlformats.org/markup-compatibility/2006">
              <mc:Choice xmlns:v="urn:schemas-microsoft-com:vml" Requires="v">
                <p:oleObj spid="_x0000_s39971" name="Document" r:id="rId3" imgW="6858000" imgH="165100" progId="Word.Document.12">
                  <p:embed/>
                </p:oleObj>
              </mc:Choice>
              <mc:Fallback>
                <p:oleObj name="Document" r:id="rId3" imgW="6858000" imgH="165100" progId="Word.Document.12">
                  <p:embed/>
                  <p:pic>
                    <p:nvPicPr>
                      <p:cNvPr id="4"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346450"/>
                        <a:ext cx="9144000" cy="165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hasCustomPrompt="1"/>
          </p:nvPr>
        </p:nvSpPr>
        <p:spPr>
          <a:xfrm>
            <a:off x="609600" y="369136"/>
            <a:ext cx="10972800" cy="910389"/>
          </a:xfrm>
          <a:prstGeom prst="rect">
            <a:avLst/>
          </a:prstGeom>
        </p:spPr>
        <p:txBody>
          <a:bodyPr/>
          <a:lstStyle>
            <a:lvl1pPr>
              <a:defRPr/>
            </a:lvl1pPr>
          </a:lstStyle>
          <a:p>
            <a:r>
              <a:rPr lang="en-US" dirty="0"/>
              <a:t>Slide Title Here – Initial Caps – Gray</a:t>
            </a:r>
          </a:p>
        </p:txBody>
      </p:sp>
      <p:sp>
        <p:nvSpPr>
          <p:cNvPr id="14" name="Content Placeholder 13">
            <a:extLst>
              <a:ext uri="{FF2B5EF4-FFF2-40B4-BE49-F238E27FC236}">
                <a16:creationId xmlns:a16="http://schemas.microsoft.com/office/drawing/2014/main" id="{CC2AE128-7612-9146-8EDF-D17CDBA8B9AE}"/>
              </a:ext>
            </a:extLst>
          </p:cNvPr>
          <p:cNvSpPr>
            <a:spLocks noGrp="1"/>
          </p:cNvSpPr>
          <p:nvPr>
            <p:ph sz="quarter" idx="10"/>
          </p:nvPr>
        </p:nvSpPr>
        <p:spPr>
          <a:xfrm>
            <a:off x="609600" y="1435608"/>
            <a:ext cx="10972800" cy="4698492"/>
          </a:xfrm>
        </p:spPr>
        <p:txBody>
          <a:bodyPr/>
          <a:lstStyle>
            <a:lvl1pPr indent="-411480">
              <a:defRPr/>
            </a:lvl1pPr>
            <a:lvl2pPr>
              <a:buClr>
                <a:srgbClr val="00C9D3"/>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72925540"/>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w/ Description_No Photo">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8F6EFBD1-BD02-714A-A346-745564079B72}"/>
              </a:ext>
            </a:extLst>
          </p:cNvPr>
          <p:cNvSpPr txBox="1">
            <a:spLocks/>
          </p:cNvSpPr>
          <p:nvPr userDrawn="1"/>
        </p:nvSpPr>
        <p:spPr>
          <a:xfrm>
            <a:off x="609600" y="6400801"/>
            <a:ext cx="3962400" cy="468314"/>
          </a:xfrm>
          <a:prstGeom prst="rect">
            <a:avLst/>
          </a:prstGeom>
        </p:spPr>
        <p:txBody>
          <a:bodyPr lIns="0" tIns="0" rIns="0" bIns="0" anchor="ctr"/>
          <a:lstStyle>
            <a:defPPr>
              <a:defRPr lang="en-US"/>
            </a:defPPr>
            <a:lvl1pPr marL="0" algn="r" defTabSz="914400" rtl="0" eaLnBrk="1" latinLnBrk="0" hangingPunct="1">
              <a:defRPr sz="800" b="1" kern="1200" baseline="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r>
              <a:rPr lang="en-US" sz="750" b="0" i="0" kern="600" baseline="0" dirty="0">
                <a:solidFill>
                  <a:schemeClr val="accent1"/>
                </a:solidFill>
                <a:latin typeface="Franklin Gothic Book" panose="020B0503020102020204" pitchFamily="34" charset="0"/>
              </a:rPr>
              <a:t>ISMP Confidential</a:t>
            </a:r>
            <a:endParaRPr lang="en-US" sz="750" b="0" i="0" kern="600" dirty="0">
              <a:solidFill>
                <a:schemeClr val="accent1"/>
              </a:solidFill>
              <a:latin typeface="Franklin Gothic Book" panose="020B0503020102020204" pitchFamily="34" charset="0"/>
            </a:endParaRPr>
          </a:p>
        </p:txBody>
      </p:sp>
      <p:sp>
        <p:nvSpPr>
          <p:cNvPr id="10" name="Footer Placeholder 4">
            <a:extLst>
              <a:ext uri="{FF2B5EF4-FFF2-40B4-BE49-F238E27FC236}">
                <a16:creationId xmlns:a16="http://schemas.microsoft.com/office/drawing/2014/main" id="{92ABF1B5-951C-DC48-8975-7EBD005A62FE}"/>
              </a:ext>
            </a:extLst>
          </p:cNvPr>
          <p:cNvSpPr txBox="1">
            <a:spLocks/>
          </p:cNvSpPr>
          <p:nvPr userDrawn="1"/>
        </p:nvSpPr>
        <p:spPr>
          <a:xfrm>
            <a:off x="7643446" y="6400801"/>
            <a:ext cx="3962400" cy="468314"/>
          </a:xfrm>
          <a:prstGeom prst="rect">
            <a:avLst/>
          </a:prstGeom>
        </p:spPr>
        <p:txBody>
          <a:bodyPr lIns="0" tIns="0" rIns="0" bIns="0" anchor="ctr"/>
          <a:lstStyle>
            <a:defPPr>
              <a:defRPr lang="en-US"/>
            </a:defPPr>
            <a:lvl1pPr marL="0" algn="r" defTabSz="914400" rtl="0" eaLnBrk="1" latinLnBrk="0" hangingPunct="1">
              <a:defRPr sz="800" b="1" kern="1200" baseline="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750" b="0" i="0" kern="600" dirty="0">
                <a:solidFill>
                  <a:schemeClr val="accent2"/>
                </a:solidFill>
                <a:latin typeface="Franklin Gothic Book" panose="020B0503020102020204" pitchFamily="34" charset="0"/>
              </a:rPr>
              <a:t>©2020 ISMP    </a:t>
            </a:r>
            <a:r>
              <a:rPr lang="en-US" sz="750" b="0" i="0" kern="600" dirty="0">
                <a:solidFill>
                  <a:schemeClr val="accent1"/>
                </a:solidFill>
                <a:latin typeface="Franklin Gothic Book" panose="020B0503020102020204" pitchFamily="34" charset="0"/>
              </a:rPr>
              <a:t>| </a:t>
            </a:r>
            <a:r>
              <a:rPr lang="en-US" sz="750" b="0" i="0" kern="600" dirty="0">
                <a:solidFill>
                  <a:schemeClr val="accent2"/>
                </a:solidFill>
                <a:latin typeface="Franklin Gothic Book" panose="020B0503020102020204" pitchFamily="34" charset="0"/>
              </a:rPr>
              <a:t>   </a:t>
            </a:r>
            <a:r>
              <a:rPr lang="en-US" sz="750" b="0" i="0" kern="600" dirty="0">
                <a:solidFill>
                  <a:schemeClr val="accent2"/>
                </a:solidFill>
                <a:latin typeface="Franklin Gothic Book" panose="020B0503020102020204" pitchFamily="34" charset="0"/>
                <a:ea typeface="Arial"/>
                <a:cs typeface="Arial"/>
              </a:rPr>
              <a:t>www.ismp.org     </a:t>
            </a:r>
            <a:r>
              <a:rPr lang="en-US" sz="750" b="0" i="0" kern="600" dirty="0">
                <a:solidFill>
                  <a:schemeClr val="accent1"/>
                </a:solidFill>
                <a:latin typeface="Franklin Gothic Book" panose="020B0503020102020204" pitchFamily="34" charset="0"/>
                <a:ea typeface="Arial"/>
                <a:cs typeface="Arial"/>
              </a:rPr>
              <a:t>|</a:t>
            </a:r>
            <a:r>
              <a:rPr lang="en-US" sz="750" b="0" i="0" kern="600" dirty="0">
                <a:solidFill>
                  <a:schemeClr val="accent2"/>
                </a:solidFill>
                <a:latin typeface="Franklin Gothic Book" panose="020B0503020102020204" pitchFamily="34" charset="0"/>
                <a:ea typeface="Arial"/>
                <a:cs typeface="Arial"/>
              </a:rPr>
              <a:t>    </a:t>
            </a:r>
            <a:fld id="{D8292873-8C02-8745-A080-AABD95D9BE32}" type="slidenum">
              <a:rPr lang="en-US" sz="750" b="0" i="0" kern="600" smtClean="0">
                <a:solidFill>
                  <a:schemeClr val="accent2"/>
                </a:solidFill>
                <a:latin typeface="Franklin Gothic Book" panose="020B0503020102020204" pitchFamily="34" charset="0"/>
                <a:ea typeface="Arial"/>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r>
              <a:rPr lang="en-US" sz="750" b="0" i="0" kern="600" dirty="0">
                <a:solidFill>
                  <a:schemeClr val="accent2"/>
                </a:solidFill>
                <a:latin typeface="Franklin Gothic Book" panose="020B0503020102020204" pitchFamily="34" charset="0"/>
                <a:ea typeface="Arial"/>
                <a:cs typeface="Arial"/>
              </a:rPr>
              <a:t>   </a:t>
            </a:r>
          </a:p>
        </p:txBody>
      </p:sp>
      <p:cxnSp>
        <p:nvCxnSpPr>
          <p:cNvPr id="11" name="Straight Connector 10">
            <a:extLst>
              <a:ext uri="{FF2B5EF4-FFF2-40B4-BE49-F238E27FC236}">
                <a16:creationId xmlns:a16="http://schemas.microsoft.com/office/drawing/2014/main" id="{E5C9E307-A61C-E448-9A65-7D42D4E799F2}"/>
              </a:ext>
            </a:extLst>
          </p:cNvPr>
          <p:cNvCxnSpPr>
            <a:cxnSpLocks/>
          </p:cNvCxnSpPr>
          <p:nvPr userDrawn="1"/>
        </p:nvCxnSpPr>
        <p:spPr>
          <a:xfrm>
            <a:off x="614290" y="3708793"/>
            <a:ext cx="8301111"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14">
            <a:extLst>
              <a:ext uri="{FF2B5EF4-FFF2-40B4-BE49-F238E27FC236}">
                <a16:creationId xmlns:a16="http://schemas.microsoft.com/office/drawing/2014/main" id="{55DD1EA0-5357-594C-8E04-C82D5E328AEE}"/>
              </a:ext>
            </a:extLst>
          </p:cNvPr>
          <p:cNvSpPr>
            <a:spLocks noGrp="1"/>
          </p:cNvSpPr>
          <p:nvPr>
            <p:ph type="body" sz="quarter" idx="10" hasCustomPrompt="1"/>
          </p:nvPr>
        </p:nvSpPr>
        <p:spPr>
          <a:xfrm>
            <a:off x="609600" y="3906650"/>
            <a:ext cx="8301111" cy="2004572"/>
          </a:xfrm>
          <a:prstGeom prst="rect">
            <a:avLst/>
          </a:prstGeom>
        </p:spPr>
        <p:txBody>
          <a:bodyPr/>
          <a:lstStyle>
            <a:lvl1pPr marL="0" indent="0">
              <a:lnSpc>
                <a:spcPts val="2200"/>
              </a:lnSpc>
              <a:spcBef>
                <a:spcPts val="0"/>
              </a:spcBef>
              <a:spcAft>
                <a:spcPts val="1200"/>
              </a:spcAft>
              <a:buNone/>
              <a:defRPr sz="2000" b="0" i="0">
                <a:solidFill>
                  <a:schemeClr val="accent2"/>
                </a:solidFill>
                <a:latin typeface="+mn-lt"/>
              </a:defRPr>
            </a:lvl1pPr>
            <a:lvl2pPr marL="457200" indent="0">
              <a:buNone/>
              <a:defRPr/>
            </a:lvl2pPr>
            <a:lvl3pPr marL="914400" indent="0">
              <a:buNone/>
              <a:defRPr/>
            </a:lvl3pPr>
            <a:lvl4pPr marL="1371600" indent="0">
              <a:buNone/>
              <a:defRPr/>
            </a:lvl4pPr>
            <a:lvl5pPr marL="2347913" indent="0">
              <a:buFont typeface="Arial" panose="020B0604020202020204" pitchFamily="34" charset="0"/>
              <a:buNone/>
              <a:defRPr/>
            </a:lvl5pPr>
          </a:lstStyle>
          <a:p>
            <a:pPr lvl="0"/>
            <a:r>
              <a:rPr lang="en-US" dirty="0"/>
              <a:t>Additional sentence case details here in gray. This could be the presenter’s name and title or additional clarifying information. Use this area as a flexible component.</a:t>
            </a:r>
          </a:p>
        </p:txBody>
      </p:sp>
      <p:sp>
        <p:nvSpPr>
          <p:cNvPr id="13" name="Title 1">
            <a:extLst>
              <a:ext uri="{FF2B5EF4-FFF2-40B4-BE49-F238E27FC236}">
                <a16:creationId xmlns:a16="http://schemas.microsoft.com/office/drawing/2014/main" id="{FF772D5E-22B1-7F46-8A7D-D23BC0A94281}"/>
              </a:ext>
            </a:extLst>
          </p:cNvPr>
          <p:cNvSpPr>
            <a:spLocks noGrp="1"/>
          </p:cNvSpPr>
          <p:nvPr>
            <p:ph type="title" hasCustomPrompt="1"/>
          </p:nvPr>
        </p:nvSpPr>
        <p:spPr>
          <a:xfrm>
            <a:off x="609600" y="1453535"/>
            <a:ext cx="8305801" cy="2057400"/>
          </a:xfrm>
        </p:spPr>
        <p:txBody>
          <a:bodyPr wrap="square" anchor="b"/>
          <a:lstStyle>
            <a:lvl1pPr>
              <a:defRPr sz="4000"/>
            </a:lvl1pPr>
          </a:lstStyle>
          <a:p>
            <a:r>
              <a:rPr lang="en-US" dirty="0"/>
              <a:t>Title Goes Here &amp; Each Word Should</a:t>
            </a:r>
            <a:br>
              <a:rPr lang="en-US" dirty="0"/>
            </a:br>
            <a:r>
              <a:rPr lang="en-US" dirty="0"/>
              <a:t>Be Capitalized</a:t>
            </a:r>
          </a:p>
        </p:txBody>
      </p:sp>
      <p:pic>
        <p:nvPicPr>
          <p:cNvPr id="8" name="Picture 7" descr="A picture containing drawing, light&#10;&#10;Description automatically generated">
            <a:extLst>
              <a:ext uri="{FF2B5EF4-FFF2-40B4-BE49-F238E27FC236}">
                <a16:creationId xmlns:a16="http://schemas.microsoft.com/office/drawing/2014/main" id="{B49470FE-34E0-49EC-AA4F-0B33756404A0}"/>
              </a:ext>
            </a:extLst>
          </p:cNvPr>
          <p:cNvPicPr>
            <a:picLocks noChangeAspect="1"/>
          </p:cNvPicPr>
          <p:nvPr userDrawn="1"/>
        </p:nvPicPr>
        <p:blipFill>
          <a:blip r:embed="rId2"/>
          <a:stretch>
            <a:fillRect/>
          </a:stretch>
        </p:blipFill>
        <p:spPr>
          <a:xfrm>
            <a:off x="473668" y="192042"/>
            <a:ext cx="2991897" cy="1069451"/>
          </a:xfrm>
          <a:prstGeom prst="rect">
            <a:avLst/>
          </a:prstGeom>
        </p:spPr>
      </p:pic>
    </p:spTree>
    <p:extLst>
      <p:ext uri="{BB962C8B-B14F-4D97-AF65-F5344CB8AC3E}">
        <p14:creationId xmlns:p14="http://schemas.microsoft.com/office/powerpoint/2010/main" val="122231102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ver_Default">
    <p:spTree>
      <p:nvGrpSpPr>
        <p:cNvPr id="1" name=""/>
        <p:cNvGrpSpPr/>
        <p:nvPr/>
      </p:nvGrpSpPr>
      <p:grpSpPr>
        <a:xfrm>
          <a:off x="0" y="0"/>
          <a:ext cx="0" cy="0"/>
          <a:chOff x="0" y="0"/>
          <a:chExt cx="0" cy="0"/>
        </a:xfrm>
      </p:grpSpPr>
      <p:pic>
        <p:nvPicPr>
          <p:cNvPr id="5" name="Picture 4" descr="A group of people sitting at a table&#10;&#10;Description automatically generated">
            <a:extLst>
              <a:ext uri="{FF2B5EF4-FFF2-40B4-BE49-F238E27FC236}">
                <a16:creationId xmlns:a16="http://schemas.microsoft.com/office/drawing/2014/main" id="{EA702379-8E22-4877-A323-8B3BA230315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2" name="Picture 11" descr="A picture containing drawing, light&#10;&#10;Description automatically generated">
            <a:extLst>
              <a:ext uri="{FF2B5EF4-FFF2-40B4-BE49-F238E27FC236}">
                <a16:creationId xmlns:a16="http://schemas.microsoft.com/office/drawing/2014/main" id="{5DBD3693-0AE9-4FEA-BFB2-FBEAD06649FD}"/>
              </a:ext>
            </a:extLst>
          </p:cNvPr>
          <p:cNvPicPr>
            <a:picLocks noChangeAspect="1"/>
          </p:cNvPicPr>
          <p:nvPr userDrawn="1"/>
        </p:nvPicPr>
        <p:blipFill>
          <a:blip r:embed="rId3"/>
          <a:stretch>
            <a:fillRect/>
          </a:stretch>
        </p:blipFill>
        <p:spPr>
          <a:xfrm>
            <a:off x="806246" y="1139282"/>
            <a:ext cx="3816129" cy="1364071"/>
          </a:xfrm>
          <a:prstGeom prst="rect">
            <a:avLst/>
          </a:prstGeom>
        </p:spPr>
      </p:pic>
    </p:spTree>
    <p:extLst>
      <p:ext uri="{BB962C8B-B14F-4D97-AF65-F5344CB8AC3E}">
        <p14:creationId xmlns:p14="http://schemas.microsoft.com/office/powerpoint/2010/main" val="46807932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Content_Default">
    <p:spTree>
      <p:nvGrpSpPr>
        <p:cNvPr id="1" name=""/>
        <p:cNvGrpSpPr/>
        <p:nvPr/>
      </p:nvGrpSpPr>
      <p:grpSpPr>
        <a:xfrm>
          <a:off x="0" y="0"/>
          <a:ext cx="0" cy="0"/>
          <a:chOff x="0" y="0"/>
          <a:chExt cx="0" cy="0"/>
        </a:xfrm>
      </p:grpSpPr>
      <p:graphicFrame>
        <p:nvGraphicFramePr>
          <p:cNvPr id="4" name="Object 6"/>
          <p:cNvGraphicFramePr>
            <a:graphicFrameLocks noChangeAspect="1"/>
          </p:cNvGraphicFramePr>
          <p:nvPr userDrawn="1"/>
        </p:nvGraphicFramePr>
        <p:xfrm>
          <a:off x="1524000" y="3346450"/>
          <a:ext cx="9144000" cy="165100"/>
        </p:xfrm>
        <a:graphic>
          <a:graphicData uri="http://schemas.openxmlformats.org/presentationml/2006/ole">
            <mc:AlternateContent xmlns:mc="http://schemas.openxmlformats.org/markup-compatibility/2006">
              <mc:Choice xmlns:v="urn:schemas-microsoft-com:vml" Requires="v">
                <p:oleObj spid="_x0000_s57379" name="Document" r:id="rId3" imgW="6858000" imgH="165100" progId="Word.Document.12">
                  <p:embed/>
                </p:oleObj>
              </mc:Choice>
              <mc:Fallback>
                <p:oleObj name="Document" r:id="rId3" imgW="6858000" imgH="165100" progId="Word.Document.12">
                  <p:embed/>
                  <p:pic>
                    <p:nvPicPr>
                      <p:cNvPr id="4"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346450"/>
                        <a:ext cx="9144000" cy="165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hasCustomPrompt="1"/>
          </p:nvPr>
        </p:nvSpPr>
        <p:spPr>
          <a:xfrm>
            <a:off x="609600" y="369136"/>
            <a:ext cx="10972800" cy="910389"/>
          </a:xfrm>
          <a:prstGeom prst="rect">
            <a:avLst/>
          </a:prstGeom>
        </p:spPr>
        <p:txBody>
          <a:bodyPr/>
          <a:lstStyle>
            <a:lvl1pPr>
              <a:defRPr/>
            </a:lvl1pPr>
          </a:lstStyle>
          <a:p>
            <a:r>
              <a:rPr lang="en-US"/>
              <a:t>Slide Title Here – Initial Caps – Gray</a:t>
            </a:r>
          </a:p>
        </p:txBody>
      </p:sp>
      <p:sp>
        <p:nvSpPr>
          <p:cNvPr id="14" name="Content Placeholder 13">
            <a:extLst>
              <a:ext uri="{FF2B5EF4-FFF2-40B4-BE49-F238E27FC236}">
                <a16:creationId xmlns:a16="http://schemas.microsoft.com/office/drawing/2014/main" id="{CC2AE128-7612-9146-8EDF-D17CDBA8B9AE}"/>
              </a:ext>
            </a:extLst>
          </p:cNvPr>
          <p:cNvSpPr>
            <a:spLocks noGrp="1"/>
          </p:cNvSpPr>
          <p:nvPr>
            <p:ph sz="quarter" idx="10"/>
          </p:nvPr>
        </p:nvSpPr>
        <p:spPr>
          <a:xfrm>
            <a:off x="609600" y="1435608"/>
            <a:ext cx="10972800" cy="4698492"/>
          </a:xfrm>
        </p:spPr>
        <p:txBody>
          <a:bodyPr/>
          <a:lstStyle>
            <a:lvl1pPr indent="-411480">
              <a:defRPr/>
            </a:lvl1pPr>
            <a:lvl2pPr>
              <a:buClr>
                <a:srgbClr val="00C9D3"/>
              </a:buCl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0493125"/>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Content - Two Column">
    <p:spTree>
      <p:nvGrpSpPr>
        <p:cNvPr id="1" name=""/>
        <p:cNvGrpSpPr/>
        <p:nvPr/>
      </p:nvGrpSpPr>
      <p:grpSpPr>
        <a:xfrm>
          <a:off x="0" y="0"/>
          <a:ext cx="0" cy="0"/>
          <a:chOff x="0" y="0"/>
          <a:chExt cx="0" cy="0"/>
        </a:xfrm>
      </p:grpSpPr>
      <p:graphicFrame>
        <p:nvGraphicFramePr>
          <p:cNvPr id="4" name="Object 6"/>
          <p:cNvGraphicFramePr>
            <a:graphicFrameLocks noChangeAspect="1"/>
          </p:cNvGraphicFramePr>
          <p:nvPr userDrawn="1"/>
        </p:nvGraphicFramePr>
        <p:xfrm>
          <a:off x="1524000" y="3346450"/>
          <a:ext cx="9144000" cy="165100"/>
        </p:xfrm>
        <a:graphic>
          <a:graphicData uri="http://schemas.openxmlformats.org/presentationml/2006/ole">
            <mc:AlternateContent xmlns:mc="http://schemas.openxmlformats.org/markup-compatibility/2006">
              <mc:Choice xmlns:v="urn:schemas-microsoft-com:vml" Requires="v">
                <p:oleObj spid="_x0000_s58403" name="Document" r:id="rId3" imgW="6858000" imgH="165100" progId="Word.Document.12">
                  <p:embed/>
                </p:oleObj>
              </mc:Choice>
              <mc:Fallback>
                <p:oleObj name="Document" r:id="rId3" imgW="6858000" imgH="165100" progId="Word.Document.12">
                  <p:embed/>
                  <p:pic>
                    <p:nvPicPr>
                      <p:cNvPr id="4"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346450"/>
                        <a:ext cx="9144000" cy="165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hasCustomPrompt="1"/>
          </p:nvPr>
        </p:nvSpPr>
        <p:spPr>
          <a:xfrm>
            <a:off x="609600" y="384048"/>
            <a:ext cx="10972800" cy="895477"/>
          </a:xfrm>
          <a:prstGeom prst="rect">
            <a:avLst/>
          </a:prstGeom>
        </p:spPr>
        <p:txBody>
          <a:bodyPr/>
          <a:lstStyle>
            <a:lvl1pPr>
              <a:defRPr/>
            </a:lvl1pPr>
          </a:lstStyle>
          <a:p>
            <a:r>
              <a:rPr lang="en-US" dirty="0"/>
              <a:t>Slide Title Here – Initial Caps – Gray</a:t>
            </a:r>
          </a:p>
        </p:txBody>
      </p:sp>
      <p:cxnSp>
        <p:nvCxnSpPr>
          <p:cNvPr id="7" name="Straight Connector 6">
            <a:extLst>
              <a:ext uri="{FF2B5EF4-FFF2-40B4-BE49-F238E27FC236}">
                <a16:creationId xmlns:a16="http://schemas.microsoft.com/office/drawing/2014/main" id="{1F3BBCAD-9A9B-AD40-843C-D32B2E427FDC}"/>
              </a:ext>
            </a:extLst>
          </p:cNvPr>
          <p:cNvCxnSpPr>
            <a:cxnSpLocks/>
          </p:cNvCxnSpPr>
          <p:nvPr userDrawn="1"/>
        </p:nvCxnSpPr>
        <p:spPr>
          <a:xfrm>
            <a:off x="6096000" y="1443714"/>
            <a:ext cx="0" cy="469038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BEA54DC5-9353-FA4B-BB88-0DF304D99EF0}"/>
              </a:ext>
            </a:extLst>
          </p:cNvPr>
          <p:cNvSpPr>
            <a:spLocks noGrp="1"/>
          </p:cNvSpPr>
          <p:nvPr>
            <p:ph sz="quarter" idx="10"/>
          </p:nvPr>
        </p:nvSpPr>
        <p:spPr>
          <a:xfrm>
            <a:off x="609600" y="1447164"/>
            <a:ext cx="5181597" cy="4686936"/>
          </a:xfrm>
        </p:spPr>
        <p:txBody>
          <a:bodyPr/>
          <a:lstStyle>
            <a:lvl2pPr>
              <a:buClr>
                <a:srgbClr val="00C9D3"/>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a:extLst>
              <a:ext uri="{FF2B5EF4-FFF2-40B4-BE49-F238E27FC236}">
                <a16:creationId xmlns:a16="http://schemas.microsoft.com/office/drawing/2014/main" id="{B2E8A623-AA1C-8947-8775-3B0B81C02142}"/>
              </a:ext>
            </a:extLst>
          </p:cNvPr>
          <p:cNvSpPr>
            <a:spLocks noGrp="1"/>
          </p:cNvSpPr>
          <p:nvPr>
            <p:ph sz="quarter" idx="11"/>
          </p:nvPr>
        </p:nvSpPr>
        <p:spPr>
          <a:xfrm>
            <a:off x="6417276" y="1447164"/>
            <a:ext cx="5181597" cy="4686936"/>
          </a:xfrm>
        </p:spPr>
        <p:txBody>
          <a:bodyPr/>
          <a:lstStyle>
            <a:lvl2pPr>
              <a:buClr>
                <a:srgbClr val="00C9D3"/>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150924"/>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515378" y="3525889"/>
            <a:ext cx="9226756" cy="917427"/>
          </a:xfrm>
          <a:prstGeom prst="rect">
            <a:avLst/>
          </a:prstGeom>
        </p:spPr>
        <p:txBody>
          <a:bodyPr>
            <a:normAutofit/>
          </a:bodyPr>
          <a:lstStyle>
            <a:lvl1pPr algn="l">
              <a:defRPr sz="4800" b="1" i="0" baseline="0">
                <a:solidFill>
                  <a:srgbClr val="434445"/>
                </a:solidFill>
                <a:latin typeface="Arial"/>
                <a:cs typeface="Arial"/>
              </a:defRPr>
            </a:lvl1pPr>
          </a:lstStyle>
          <a:p>
            <a:r>
              <a:rPr lang="en-US"/>
              <a:t>TITLE GOES HERE</a:t>
            </a:r>
          </a:p>
        </p:txBody>
      </p:sp>
      <p:sp>
        <p:nvSpPr>
          <p:cNvPr id="3" name="Subtitle 2"/>
          <p:cNvSpPr>
            <a:spLocks noGrp="1"/>
          </p:cNvSpPr>
          <p:nvPr>
            <p:ph type="subTitle" idx="1" hasCustomPrompt="1"/>
          </p:nvPr>
        </p:nvSpPr>
        <p:spPr>
          <a:xfrm>
            <a:off x="2515376" y="4536141"/>
            <a:ext cx="8534400" cy="696975"/>
          </a:xfrm>
          <a:prstGeom prst="rect">
            <a:avLst/>
          </a:prstGeom>
        </p:spPr>
        <p:txBody>
          <a:bodyPr>
            <a:normAutofit/>
          </a:bodyPr>
          <a:lstStyle>
            <a:lvl1pPr marL="0" indent="0" algn="l">
              <a:buNone/>
              <a:defRPr sz="3200" b="0" i="0" baseline="0">
                <a:solidFill>
                  <a:schemeClr val="tx1">
                    <a:tint val="75000"/>
                  </a:schemeClr>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 Goes Here</a:t>
            </a:r>
          </a:p>
        </p:txBody>
      </p:sp>
      <p:sp>
        <p:nvSpPr>
          <p:cNvPr id="11" name="Footer Placeholder 5"/>
          <p:cNvSpPr>
            <a:spLocks noGrp="1"/>
          </p:cNvSpPr>
          <p:nvPr>
            <p:ph type="ftr" sz="quarter" idx="3"/>
          </p:nvPr>
        </p:nvSpPr>
        <p:spPr>
          <a:xfrm>
            <a:off x="7592109" y="6436501"/>
            <a:ext cx="3860800" cy="284687"/>
          </a:xfrm>
          <a:prstGeom prst="rect">
            <a:avLst/>
          </a:prstGeom>
        </p:spPr>
        <p:txBody>
          <a:bodyPr/>
          <a:lstStyle>
            <a:lvl1pPr>
              <a:defRPr sz="2000">
                <a:solidFill>
                  <a:srgbClr val="7F7F7F"/>
                </a:solidFill>
                <a:latin typeface="Arial"/>
                <a:cs typeface="Arial"/>
              </a:defRPr>
            </a:lvl1pPr>
          </a:lstStyle>
          <a:p>
            <a:endParaRPr lang="en-US"/>
          </a:p>
        </p:txBody>
      </p:sp>
      <p:sp>
        <p:nvSpPr>
          <p:cNvPr id="12" name="Date Placeholder 4"/>
          <p:cNvSpPr>
            <a:spLocks noGrp="1"/>
          </p:cNvSpPr>
          <p:nvPr>
            <p:ph type="dt" sz="half" idx="2"/>
          </p:nvPr>
        </p:nvSpPr>
        <p:spPr>
          <a:xfrm>
            <a:off x="290856" y="6436501"/>
            <a:ext cx="2844800" cy="284687"/>
          </a:xfrm>
          <a:prstGeom prst="rect">
            <a:avLst/>
          </a:prstGeom>
        </p:spPr>
        <p:txBody>
          <a:bodyPr/>
          <a:lstStyle>
            <a:lvl1pPr>
              <a:defRPr sz="2000">
                <a:solidFill>
                  <a:schemeClr val="bg1">
                    <a:lumMod val="50000"/>
                  </a:schemeClr>
                </a:solidFill>
                <a:latin typeface="Arial"/>
                <a:cs typeface="Arial"/>
              </a:defRPr>
            </a:lvl1pPr>
          </a:lstStyle>
          <a:p>
            <a:endParaRPr lang="en-US">
              <a:solidFill>
                <a:prstClr val="white">
                  <a:lumMod val="50000"/>
                </a:prstClr>
              </a:solidFill>
            </a:endParaRPr>
          </a:p>
        </p:txBody>
      </p:sp>
    </p:spTree>
    <p:extLst>
      <p:ext uri="{BB962C8B-B14F-4D97-AF65-F5344CB8AC3E}">
        <p14:creationId xmlns:p14="http://schemas.microsoft.com/office/powerpoint/2010/main" val="5406944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ntent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774523"/>
          </a:xfrm>
          <a:prstGeom prst="rect">
            <a:avLst/>
          </a:prstGeom>
        </p:spPr>
        <p:txBody>
          <a:bodyPr/>
          <a:lstStyle>
            <a:lvl1pPr algn="l">
              <a:defRPr sz="4267" b="1" i="0" u="none" cap="all" baseline="0">
                <a:solidFill>
                  <a:srgbClr val="434445"/>
                </a:solidFill>
                <a:latin typeface="Arial"/>
                <a:cs typeface="Arial"/>
              </a:defRPr>
            </a:lvl1pPr>
          </a:lstStyle>
          <a:p>
            <a:r>
              <a:rPr lang="en-US"/>
              <a:t>SLIDE TITLE GOES HERE</a:t>
            </a:r>
          </a:p>
        </p:txBody>
      </p:sp>
      <p:sp>
        <p:nvSpPr>
          <p:cNvPr id="12" name="Content Placeholder 2"/>
          <p:cNvSpPr>
            <a:spLocks noGrp="1"/>
          </p:cNvSpPr>
          <p:nvPr>
            <p:ph sz="half" idx="15"/>
          </p:nvPr>
        </p:nvSpPr>
        <p:spPr>
          <a:xfrm>
            <a:off x="609600" y="1797353"/>
            <a:ext cx="10972800" cy="4525963"/>
          </a:xfrm>
          <a:prstGeom prst="rect">
            <a:avLst/>
          </a:prstGeom>
        </p:spPr>
        <p:txBody>
          <a:bodyPr/>
          <a:lstStyle>
            <a:lvl1pPr>
              <a:buClr>
                <a:srgbClr val="AC0D1C"/>
              </a:buClr>
              <a:defRPr sz="3200">
                <a:solidFill>
                  <a:srgbClr val="434445"/>
                </a:solidFill>
                <a:latin typeface="Arial"/>
                <a:cs typeface="Arial"/>
              </a:defRPr>
            </a:lvl1pPr>
            <a:lvl2pPr>
              <a:buClr>
                <a:srgbClr val="AC0D1C"/>
              </a:buClr>
              <a:defRPr sz="2667">
                <a:solidFill>
                  <a:srgbClr val="434445"/>
                </a:solidFill>
                <a:latin typeface="Arial"/>
                <a:cs typeface="Arial"/>
              </a:defRPr>
            </a:lvl2pPr>
            <a:lvl3pPr>
              <a:buClr>
                <a:srgbClr val="AC0D1C"/>
              </a:buClr>
              <a:defRPr sz="2400">
                <a:solidFill>
                  <a:srgbClr val="434445"/>
                </a:solidFill>
                <a:latin typeface="Arial"/>
                <a:cs typeface="Arial"/>
              </a:defRPr>
            </a:lvl3pPr>
            <a:lvl4pPr>
              <a:buClr>
                <a:srgbClr val="AC0D1C"/>
              </a:buClr>
              <a:defRPr sz="2133">
                <a:solidFill>
                  <a:srgbClr val="434445"/>
                </a:solidFill>
                <a:latin typeface="Arial"/>
                <a:cs typeface="Arial"/>
              </a:defRPr>
            </a:lvl4pPr>
            <a:lvl5pPr>
              <a:buClr>
                <a:srgbClr val="AC0D1C"/>
              </a:buClr>
              <a:defRPr sz="2133">
                <a:solidFill>
                  <a:srgbClr val="434445"/>
                </a:solidFill>
                <a:latin typeface="Arial"/>
                <a:cs typeface="Aria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p:cNvSpPr>
            <a:spLocks noGrp="1"/>
          </p:cNvSpPr>
          <p:nvPr>
            <p:ph type="body" idx="1" hasCustomPrompt="1"/>
          </p:nvPr>
        </p:nvSpPr>
        <p:spPr>
          <a:xfrm>
            <a:off x="609600" y="1056929"/>
            <a:ext cx="10972800" cy="639763"/>
          </a:xfrm>
          <a:prstGeom prst="rect">
            <a:avLst/>
          </a:prstGeom>
        </p:spPr>
        <p:txBody>
          <a:bodyPr anchor="b"/>
          <a:lstStyle>
            <a:lvl1pPr marL="0" indent="0">
              <a:buNone/>
              <a:defRPr sz="3200" b="1" baseline="0">
                <a:solidFill>
                  <a:srgbClr val="AC0D1C"/>
                </a:solidFill>
                <a:latin typeface="Arial"/>
                <a:cs typeface="Aria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a:t>
            </a:r>
            <a:r>
              <a:rPr lang="mr-IN"/>
              <a:t>–</a:t>
            </a:r>
            <a:r>
              <a:rPr lang="en-US"/>
              <a:t> optional subhead</a:t>
            </a:r>
          </a:p>
        </p:txBody>
      </p:sp>
      <p:sp>
        <p:nvSpPr>
          <p:cNvPr id="8" name="Footer Placeholder 5"/>
          <p:cNvSpPr>
            <a:spLocks noGrp="1"/>
          </p:cNvSpPr>
          <p:nvPr>
            <p:ph type="ftr" sz="quarter" idx="3"/>
          </p:nvPr>
        </p:nvSpPr>
        <p:spPr>
          <a:xfrm>
            <a:off x="7592109" y="6436501"/>
            <a:ext cx="3860800" cy="284687"/>
          </a:xfrm>
          <a:prstGeom prst="rect">
            <a:avLst/>
          </a:prstGeom>
        </p:spPr>
        <p:txBody>
          <a:bodyPr/>
          <a:lstStyle>
            <a:lvl1pPr>
              <a:defRPr sz="2000">
                <a:solidFill>
                  <a:srgbClr val="7F7F7F"/>
                </a:solidFill>
                <a:latin typeface="Arial"/>
                <a:cs typeface="Arial"/>
              </a:defRPr>
            </a:lvl1pPr>
          </a:lstStyle>
          <a:p>
            <a:endParaRPr lang="en-US"/>
          </a:p>
        </p:txBody>
      </p:sp>
      <p:sp>
        <p:nvSpPr>
          <p:cNvPr id="9" name="Date Placeholder 4"/>
          <p:cNvSpPr>
            <a:spLocks noGrp="1"/>
          </p:cNvSpPr>
          <p:nvPr>
            <p:ph type="dt" sz="half" idx="2"/>
          </p:nvPr>
        </p:nvSpPr>
        <p:spPr>
          <a:xfrm>
            <a:off x="290856" y="6436501"/>
            <a:ext cx="2844800" cy="284687"/>
          </a:xfrm>
          <a:prstGeom prst="rect">
            <a:avLst/>
          </a:prstGeom>
        </p:spPr>
        <p:txBody>
          <a:bodyPr/>
          <a:lstStyle>
            <a:lvl1pPr>
              <a:defRPr sz="2000">
                <a:solidFill>
                  <a:schemeClr val="bg1">
                    <a:lumMod val="50000"/>
                  </a:schemeClr>
                </a:solidFill>
                <a:latin typeface="Arial"/>
                <a:cs typeface="Arial"/>
              </a:defRPr>
            </a:lvl1pPr>
          </a:lstStyle>
          <a:p>
            <a:endParaRPr lang="en-US">
              <a:solidFill>
                <a:prstClr val="white">
                  <a:lumMod val="50000"/>
                </a:prstClr>
              </a:solidFill>
            </a:endParaRPr>
          </a:p>
        </p:txBody>
      </p:sp>
    </p:spTree>
    <p:extLst>
      <p:ext uri="{BB962C8B-B14F-4D97-AF65-F5344CB8AC3E}">
        <p14:creationId xmlns:p14="http://schemas.microsoft.com/office/powerpoint/2010/main" val="39584822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09600" y="274639"/>
            <a:ext cx="10972800" cy="774523"/>
          </a:xfrm>
          <a:prstGeom prst="rect">
            <a:avLst/>
          </a:prstGeom>
        </p:spPr>
        <p:txBody>
          <a:bodyPr/>
          <a:lstStyle>
            <a:lvl1pPr algn="l">
              <a:defRPr sz="4267" b="1" i="0" u="none" cap="all" baseline="0">
                <a:solidFill>
                  <a:srgbClr val="434445"/>
                </a:solidFill>
                <a:latin typeface="Arial"/>
                <a:cs typeface="Arial"/>
              </a:defRPr>
            </a:lvl1pPr>
          </a:lstStyle>
          <a:p>
            <a:r>
              <a:rPr lang="en-US"/>
              <a:t>SLIDE TITLE GOES HERE</a:t>
            </a:r>
          </a:p>
        </p:txBody>
      </p:sp>
      <p:sp>
        <p:nvSpPr>
          <p:cNvPr id="5" name="Footer Placeholder 5"/>
          <p:cNvSpPr>
            <a:spLocks noGrp="1"/>
          </p:cNvSpPr>
          <p:nvPr>
            <p:ph type="ftr" sz="quarter" idx="3"/>
          </p:nvPr>
        </p:nvSpPr>
        <p:spPr>
          <a:xfrm>
            <a:off x="7592109" y="6436501"/>
            <a:ext cx="3860800" cy="284687"/>
          </a:xfrm>
          <a:prstGeom prst="rect">
            <a:avLst/>
          </a:prstGeom>
        </p:spPr>
        <p:txBody>
          <a:bodyPr/>
          <a:lstStyle>
            <a:lvl1pPr>
              <a:defRPr sz="2000">
                <a:solidFill>
                  <a:srgbClr val="7F7F7F"/>
                </a:solidFill>
                <a:latin typeface="Arial"/>
                <a:cs typeface="Arial"/>
              </a:defRPr>
            </a:lvl1pPr>
          </a:lstStyle>
          <a:p>
            <a:endParaRPr lang="en-US"/>
          </a:p>
        </p:txBody>
      </p:sp>
      <p:sp>
        <p:nvSpPr>
          <p:cNvPr id="9" name="Date Placeholder 4"/>
          <p:cNvSpPr>
            <a:spLocks noGrp="1"/>
          </p:cNvSpPr>
          <p:nvPr>
            <p:ph type="dt" sz="half" idx="2"/>
          </p:nvPr>
        </p:nvSpPr>
        <p:spPr>
          <a:xfrm>
            <a:off x="290856" y="6436501"/>
            <a:ext cx="2844800" cy="284687"/>
          </a:xfrm>
          <a:prstGeom prst="rect">
            <a:avLst/>
          </a:prstGeom>
        </p:spPr>
        <p:txBody>
          <a:bodyPr/>
          <a:lstStyle>
            <a:lvl1pPr>
              <a:defRPr sz="2000">
                <a:solidFill>
                  <a:schemeClr val="bg1">
                    <a:lumMod val="50000"/>
                  </a:schemeClr>
                </a:solidFill>
                <a:latin typeface="Arial"/>
                <a:cs typeface="Arial"/>
              </a:defRPr>
            </a:lvl1pPr>
          </a:lstStyle>
          <a:p>
            <a:endParaRPr lang="en-US">
              <a:solidFill>
                <a:prstClr val="white">
                  <a:lumMod val="50000"/>
                </a:prstClr>
              </a:solidFill>
            </a:endParaRPr>
          </a:p>
        </p:txBody>
      </p:sp>
    </p:spTree>
    <p:extLst>
      <p:ext uri="{BB962C8B-B14F-4D97-AF65-F5344CB8AC3E}">
        <p14:creationId xmlns:p14="http://schemas.microsoft.com/office/powerpoint/2010/main" val="7391899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7592109" y="6436501"/>
            <a:ext cx="3860800" cy="284687"/>
          </a:xfrm>
          <a:prstGeom prst="rect">
            <a:avLst/>
          </a:prstGeom>
        </p:spPr>
        <p:txBody>
          <a:bodyPr/>
          <a:lstStyle>
            <a:lvl1pPr>
              <a:defRPr sz="2000">
                <a:solidFill>
                  <a:srgbClr val="7F7F7F"/>
                </a:solidFill>
                <a:latin typeface="Arial"/>
                <a:cs typeface="Arial"/>
              </a:defRPr>
            </a:lvl1pPr>
          </a:lstStyle>
          <a:p>
            <a:endParaRPr lang="en-US"/>
          </a:p>
        </p:txBody>
      </p:sp>
      <p:sp>
        <p:nvSpPr>
          <p:cNvPr id="5" name="Date Placeholder 4"/>
          <p:cNvSpPr>
            <a:spLocks noGrp="1"/>
          </p:cNvSpPr>
          <p:nvPr>
            <p:ph type="dt" sz="half" idx="2"/>
          </p:nvPr>
        </p:nvSpPr>
        <p:spPr>
          <a:xfrm>
            <a:off x="290856" y="6436501"/>
            <a:ext cx="2844800" cy="284687"/>
          </a:xfrm>
          <a:prstGeom prst="rect">
            <a:avLst/>
          </a:prstGeom>
        </p:spPr>
        <p:txBody>
          <a:bodyPr/>
          <a:lstStyle>
            <a:lvl1pPr>
              <a:defRPr sz="2000">
                <a:solidFill>
                  <a:schemeClr val="bg1">
                    <a:lumMod val="50000"/>
                  </a:schemeClr>
                </a:solidFill>
                <a:latin typeface="Arial"/>
                <a:cs typeface="Arial"/>
              </a:defRPr>
            </a:lvl1pPr>
          </a:lstStyle>
          <a:p>
            <a:endParaRPr lang="en-US">
              <a:solidFill>
                <a:prstClr val="white">
                  <a:lumMod val="50000"/>
                </a:prstClr>
              </a:solidFill>
            </a:endParaRPr>
          </a:p>
        </p:txBody>
      </p:sp>
    </p:spTree>
    <p:extLst>
      <p:ext uri="{BB962C8B-B14F-4D97-AF65-F5344CB8AC3E}">
        <p14:creationId xmlns:p14="http://schemas.microsoft.com/office/powerpoint/2010/main" val="23049571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961983"/>
            <a:ext cx="5386917" cy="639763"/>
          </a:xfrm>
          <a:prstGeom prst="rect">
            <a:avLst/>
          </a:prstGeom>
        </p:spPr>
        <p:txBody>
          <a:bodyPr anchor="b"/>
          <a:lstStyle>
            <a:lvl1pPr marL="0" indent="0">
              <a:buNone/>
              <a:defRPr sz="2667" b="1">
                <a:solidFill>
                  <a:srgbClr val="AC0D1C"/>
                </a:solidFill>
                <a:latin typeface="Arial"/>
                <a:cs typeface="Aria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1601745"/>
            <a:ext cx="5386917" cy="3951288"/>
          </a:xfrm>
          <a:prstGeom prst="rect">
            <a:avLst/>
          </a:prstGeom>
        </p:spPr>
        <p:txBody>
          <a:bodyPr/>
          <a:lstStyle>
            <a:lvl1pPr>
              <a:buClr>
                <a:srgbClr val="AC0D1C"/>
              </a:buClr>
              <a:defRPr sz="2667">
                <a:solidFill>
                  <a:srgbClr val="434445"/>
                </a:solidFill>
                <a:latin typeface="Arial"/>
                <a:cs typeface="Arial"/>
              </a:defRPr>
            </a:lvl1pPr>
            <a:lvl2pPr>
              <a:buClr>
                <a:srgbClr val="AC0D1C"/>
              </a:buClr>
              <a:defRPr sz="2400">
                <a:solidFill>
                  <a:srgbClr val="434445"/>
                </a:solidFill>
                <a:latin typeface="Arial"/>
                <a:cs typeface="Arial"/>
              </a:defRPr>
            </a:lvl2pPr>
            <a:lvl3pPr>
              <a:buClr>
                <a:srgbClr val="AC0D1C"/>
              </a:buClr>
              <a:defRPr sz="2400">
                <a:solidFill>
                  <a:srgbClr val="434445"/>
                </a:solidFill>
                <a:latin typeface="Arial"/>
                <a:cs typeface="Arial"/>
              </a:defRPr>
            </a:lvl3pPr>
            <a:lvl4pPr>
              <a:buClr>
                <a:srgbClr val="AC0D1C"/>
              </a:buClr>
              <a:defRPr sz="2133">
                <a:solidFill>
                  <a:srgbClr val="434445"/>
                </a:solidFill>
                <a:latin typeface="Arial"/>
                <a:cs typeface="Arial"/>
              </a:defRPr>
            </a:lvl4pPr>
            <a:lvl5pPr>
              <a:buClr>
                <a:srgbClr val="AC0D1C"/>
              </a:buClr>
              <a:defRPr sz="2133">
                <a:solidFill>
                  <a:srgbClr val="434445"/>
                </a:solidFill>
                <a:latin typeface="Arial"/>
                <a:cs typeface="Aria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961983"/>
            <a:ext cx="5389033" cy="639763"/>
          </a:xfrm>
          <a:prstGeom prst="rect">
            <a:avLst/>
          </a:prstGeom>
        </p:spPr>
        <p:txBody>
          <a:bodyPr anchor="b"/>
          <a:lstStyle>
            <a:lvl1pPr marL="0" indent="0">
              <a:buNone/>
              <a:defRPr sz="2667" b="1">
                <a:solidFill>
                  <a:srgbClr val="AC0D1C"/>
                </a:solidFill>
                <a:latin typeface="Arial"/>
                <a:cs typeface="Aria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1601745"/>
            <a:ext cx="5389033" cy="3951288"/>
          </a:xfrm>
          <a:prstGeom prst="rect">
            <a:avLst/>
          </a:prstGeom>
        </p:spPr>
        <p:txBody>
          <a:bodyPr/>
          <a:lstStyle>
            <a:lvl1pPr marL="457189" marR="0" indent="-457189" algn="l" defTabSz="609585" rtl="0" eaLnBrk="1" fontAlgn="auto" latinLnBrk="0" hangingPunct="1">
              <a:lnSpc>
                <a:spcPct val="100000"/>
              </a:lnSpc>
              <a:spcBef>
                <a:spcPct val="20000"/>
              </a:spcBef>
              <a:spcAft>
                <a:spcPts val="0"/>
              </a:spcAft>
              <a:buClr>
                <a:srgbClr val="AC0D1C"/>
              </a:buClr>
              <a:buSzTx/>
              <a:buFont typeface="Arial"/>
              <a:buChar char="•"/>
              <a:tabLst/>
              <a:defRPr sz="2667">
                <a:latin typeface="Arial"/>
                <a:cs typeface="Arial"/>
              </a:defRPr>
            </a:lvl1pPr>
            <a:lvl2pPr marL="990575" marR="0" indent="-380990" algn="l" defTabSz="609585" rtl="0" eaLnBrk="1" fontAlgn="auto" latinLnBrk="0" hangingPunct="1">
              <a:lnSpc>
                <a:spcPct val="100000"/>
              </a:lnSpc>
              <a:spcBef>
                <a:spcPct val="20000"/>
              </a:spcBef>
              <a:spcAft>
                <a:spcPts val="0"/>
              </a:spcAft>
              <a:buClr>
                <a:srgbClr val="AC0D1C"/>
              </a:buClr>
              <a:buSzTx/>
              <a:buFont typeface="Arial"/>
              <a:buChar char="–"/>
              <a:tabLst/>
              <a:defRPr sz="2400">
                <a:latin typeface="Arial"/>
                <a:cs typeface="Arial"/>
              </a:defRPr>
            </a:lvl2pPr>
            <a:lvl3pPr marL="1523962" marR="0" indent="-304792" algn="l" defTabSz="609585" rtl="0" eaLnBrk="1" fontAlgn="auto" latinLnBrk="0" hangingPunct="1">
              <a:lnSpc>
                <a:spcPct val="100000"/>
              </a:lnSpc>
              <a:spcBef>
                <a:spcPct val="20000"/>
              </a:spcBef>
              <a:spcAft>
                <a:spcPts val="0"/>
              </a:spcAft>
              <a:buClr>
                <a:srgbClr val="AC0D1C"/>
              </a:buClr>
              <a:buSzTx/>
              <a:buFont typeface="Arial"/>
              <a:buChar char="•"/>
              <a:tabLst/>
              <a:defRPr sz="2400">
                <a:latin typeface="Arial"/>
                <a:cs typeface="Arial"/>
              </a:defRPr>
            </a:lvl3pPr>
            <a:lvl4pPr marL="2133547" marR="0" indent="-304792" algn="l" defTabSz="609585" rtl="0" eaLnBrk="1" fontAlgn="auto" latinLnBrk="0" hangingPunct="1">
              <a:lnSpc>
                <a:spcPct val="100000"/>
              </a:lnSpc>
              <a:spcBef>
                <a:spcPct val="20000"/>
              </a:spcBef>
              <a:spcAft>
                <a:spcPts val="0"/>
              </a:spcAft>
              <a:buClr>
                <a:srgbClr val="AC0D1C"/>
              </a:buClr>
              <a:buSzTx/>
              <a:buFont typeface="Arial"/>
              <a:buChar char="–"/>
              <a:tabLst/>
              <a:defRPr sz="2133">
                <a:latin typeface="Arial"/>
                <a:cs typeface="Arial"/>
              </a:defRPr>
            </a:lvl4pPr>
            <a:lvl5pPr marL="2743131" marR="0" indent="-304792" algn="l" defTabSz="609585" rtl="0" eaLnBrk="1" fontAlgn="auto" latinLnBrk="0" hangingPunct="1">
              <a:lnSpc>
                <a:spcPct val="100000"/>
              </a:lnSpc>
              <a:spcBef>
                <a:spcPct val="20000"/>
              </a:spcBef>
              <a:spcAft>
                <a:spcPts val="0"/>
              </a:spcAft>
              <a:buClr>
                <a:srgbClr val="AC0D1C"/>
              </a:buClr>
              <a:buSzTx/>
              <a:buFont typeface="Arial"/>
              <a:buChar char="»"/>
              <a:tabLst/>
              <a:defRPr sz="2133">
                <a:latin typeface="Arial"/>
                <a:cs typeface="Arial"/>
              </a:defRPr>
            </a:lvl5pPr>
            <a:lvl6pPr>
              <a:defRPr sz="2133"/>
            </a:lvl6pPr>
            <a:lvl7pPr>
              <a:defRPr sz="2133"/>
            </a:lvl7pPr>
            <a:lvl8pPr>
              <a:defRPr sz="2133"/>
            </a:lvl8pPr>
            <a:lvl9pPr>
              <a:defRPr sz="2133"/>
            </a:lvl9pPr>
          </a:lstStyle>
          <a:p>
            <a:pPr marL="457189" marR="0" lvl="0" indent="-457189" algn="l" defTabSz="609585" rtl="0" eaLnBrk="1" fontAlgn="auto" latinLnBrk="0" hangingPunct="1">
              <a:lnSpc>
                <a:spcPct val="100000"/>
              </a:lnSpc>
              <a:spcBef>
                <a:spcPct val="20000"/>
              </a:spcBef>
              <a:spcAft>
                <a:spcPts val="0"/>
              </a:spcAft>
              <a:buClrTx/>
              <a:buSzTx/>
              <a:buFont typeface="Arial"/>
              <a:buChar char="•"/>
              <a:tabLst/>
              <a:defRPr/>
            </a:pPr>
            <a:r>
              <a:rPr lang="en-US"/>
              <a:t>Click to edit Master text styles</a:t>
            </a:r>
          </a:p>
          <a:p>
            <a:pPr marL="457189" marR="0" lvl="1" indent="-457189" algn="l" defTabSz="609585" rtl="0" eaLnBrk="1" fontAlgn="auto" latinLnBrk="0" hangingPunct="1">
              <a:lnSpc>
                <a:spcPct val="100000"/>
              </a:lnSpc>
              <a:spcBef>
                <a:spcPct val="20000"/>
              </a:spcBef>
              <a:spcAft>
                <a:spcPts val="0"/>
              </a:spcAft>
              <a:buClrTx/>
              <a:buSzTx/>
              <a:buFont typeface="Arial"/>
              <a:buChar char="•"/>
              <a:tabLst/>
              <a:defRPr/>
            </a:pPr>
            <a:r>
              <a:rPr lang="en-US"/>
              <a:t>Second level</a:t>
            </a:r>
          </a:p>
          <a:p>
            <a:pPr marL="457189" marR="0" lvl="2" indent="-457189" algn="l" defTabSz="609585" rtl="0" eaLnBrk="1" fontAlgn="auto" latinLnBrk="0" hangingPunct="1">
              <a:lnSpc>
                <a:spcPct val="100000"/>
              </a:lnSpc>
              <a:spcBef>
                <a:spcPct val="20000"/>
              </a:spcBef>
              <a:spcAft>
                <a:spcPts val="0"/>
              </a:spcAft>
              <a:buClrTx/>
              <a:buSzTx/>
              <a:buFont typeface="Arial"/>
              <a:buChar char="•"/>
              <a:tabLst/>
              <a:defRPr/>
            </a:pPr>
            <a:r>
              <a:rPr lang="en-US"/>
              <a:t>Third level</a:t>
            </a:r>
          </a:p>
          <a:p>
            <a:pPr marL="457189" marR="0" lvl="3" indent="-457189" algn="l" defTabSz="609585" rtl="0" eaLnBrk="1" fontAlgn="auto" latinLnBrk="0" hangingPunct="1">
              <a:lnSpc>
                <a:spcPct val="100000"/>
              </a:lnSpc>
              <a:spcBef>
                <a:spcPct val="20000"/>
              </a:spcBef>
              <a:spcAft>
                <a:spcPts val="0"/>
              </a:spcAft>
              <a:buClrTx/>
              <a:buSzTx/>
              <a:buFont typeface="Arial"/>
              <a:buChar char="•"/>
              <a:tabLst/>
              <a:defRPr/>
            </a:pPr>
            <a:r>
              <a:rPr lang="en-US"/>
              <a:t>Fourth level</a:t>
            </a:r>
          </a:p>
          <a:p>
            <a:pPr marL="457189" marR="0" lvl="4" indent="-457189" algn="l" defTabSz="609585" rtl="0" eaLnBrk="1" fontAlgn="auto" latinLnBrk="0" hangingPunct="1">
              <a:lnSpc>
                <a:spcPct val="100000"/>
              </a:lnSpc>
              <a:spcBef>
                <a:spcPct val="20000"/>
              </a:spcBef>
              <a:spcAft>
                <a:spcPts val="0"/>
              </a:spcAft>
              <a:buClrTx/>
              <a:buSzTx/>
              <a:buFont typeface="Arial"/>
              <a:buChar char="•"/>
              <a:tabLst/>
              <a:defRPr/>
            </a:pPr>
            <a:r>
              <a:rPr lang="en-US"/>
              <a:t>Fifth level</a:t>
            </a:r>
          </a:p>
        </p:txBody>
      </p:sp>
      <p:sp>
        <p:nvSpPr>
          <p:cNvPr id="12" name="Title 1"/>
          <p:cNvSpPr txBox="1">
            <a:spLocks/>
          </p:cNvSpPr>
          <p:nvPr/>
        </p:nvSpPr>
        <p:spPr>
          <a:xfrm>
            <a:off x="609600" y="274639"/>
            <a:ext cx="10972800" cy="774523"/>
          </a:xfrm>
          <a:prstGeom prst="rect">
            <a:avLst/>
          </a:prstGeom>
        </p:spPr>
        <p:txBody>
          <a:bodyPr/>
          <a:lstStyle>
            <a:lvl1pPr algn="l" defTabSz="457200" rtl="0" eaLnBrk="1" latinLnBrk="0" hangingPunct="1">
              <a:spcBef>
                <a:spcPct val="0"/>
              </a:spcBef>
              <a:buNone/>
              <a:defRPr sz="3600" b="1" i="0" u="none" kern="1200" cap="all" baseline="0">
                <a:solidFill>
                  <a:srgbClr val="434445"/>
                </a:solidFill>
                <a:latin typeface="Arial"/>
                <a:ea typeface="+mj-ea"/>
                <a:cs typeface="Arial"/>
              </a:defRPr>
            </a:lvl1pPr>
          </a:lstStyle>
          <a:p>
            <a:r>
              <a:rPr lang="en-US" sz="4267" dirty="0"/>
              <a:t>SLIDE TITLE GOES HERE</a:t>
            </a:r>
          </a:p>
        </p:txBody>
      </p:sp>
      <p:sp>
        <p:nvSpPr>
          <p:cNvPr id="9" name="Footer Placeholder 5"/>
          <p:cNvSpPr>
            <a:spLocks noGrp="1"/>
          </p:cNvSpPr>
          <p:nvPr>
            <p:ph type="ftr" sz="quarter" idx="10"/>
          </p:nvPr>
        </p:nvSpPr>
        <p:spPr>
          <a:xfrm>
            <a:off x="7592109" y="6436501"/>
            <a:ext cx="3860800" cy="284687"/>
          </a:xfrm>
          <a:prstGeom prst="rect">
            <a:avLst/>
          </a:prstGeom>
        </p:spPr>
        <p:txBody>
          <a:bodyPr/>
          <a:lstStyle>
            <a:lvl1pPr>
              <a:defRPr sz="2000">
                <a:solidFill>
                  <a:srgbClr val="7F7F7F"/>
                </a:solidFill>
                <a:latin typeface="Arial"/>
                <a:cs typeface="Arial"/>
              </a:defRPr>
            </a:lvl1pPr>
          </a:lstStyle>
          <a:p>
            <a:endParaRPr lang="en-US"/>
          </a:p>
        </p:txBody>
      </p:sp>
      <p:sp>
        <p:nvSpPr>
          <p:cNvPr id="13" name="Date Placeholder 4"/>
          <p:cNvSpPr>
            <a:spLocks noGrp="1"/>
          </p:cNvSpPr>
          <p:nvPr>
            <p:ph type="dt" sz="half" idx="11"/>
          </p:nvPr>
        </p:nvSpPr>
        <p:spPr>
          <a:xfrm>
            <a:off x="290856" y="6436501"/>
            <a:ext cx="2844800" cy="284687"/>
          </a:xfrm>
          <a:prstGeom prst="rect">
            <a:avLst/>
          </a:prstGeom>
        </p:spPr>
        <p:txBody>
          <a:bodyPr/>
          <a:lstStyle>
            <a:lvl1pPr>
              <a:defRPr sz="2000">
                <a:solidFill>
                  <a:schemeClr val="bg1">
                    <a:lumMod val="50000"/>
                  </a:schemeClr>
                </a:solidFill>
                <a:latin typeface="Arial"/>
                <a:cs typeface="Arial"/>
              </a:defRPr>
            </a:lvl1pPr>
          </a:lstStyle>
          <a:p>
            <a:endParaRPr lang="en-US">
              <a:solidFill>
                <a:prstClr val="white">
                  <a:lumMod val="50000"/>
                </a:prstClr>
              </a:solidFill>
            </a:endParaRPr>
          </a:p>
        </p:txBody>
      </p:sp>
    </p:spTree>
    <p:extLst>
      <p:ext uri="{BB962C8B-B14F-4D97-AF65-F5344CB8AC3E}">
        <p14:creationId xmlns:p14="http://schemas.microsoft.com/office/powerpoint/2010/main" val="10414697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2_Content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63663"/>
            <a:ext cx="10972800" cy="774523"/>
          </a:xfrm>
          <a:prstGeom prst="rect">
            <a:avLst/>
          </a:prstGeom>
        </p:spPr>
        <p:txBody>
          <a:bodyPr/>
          <a:lstStyle>
            <a:lvl1pPr algn="l">
              <a:defRPr sz="5333" b="1" i="0" u="none" cap="all" baseline="0">
                <a:solidFill>
                  <a:srgbClr val="434445"/>
                </a:solidFill>
                <a:latin typeface="Arial"/>
                <a:cs typeface="Arial"/>
              </a:defRPr>
            </a:lvl1pPr>
          </a:lstStyle>
          <a:p>
            <a:r>
              <a:rPr lang="en-US"/>
              <a:t>SECTION TITLE GOES HERE</a:t>
            </a:r>
          </a:p>
        </p:txBody>
      </p:sp>
      <p:sp>
        <p:nvSpPr>
          <p:cNvPr id="3" name="Content Placeholder 2"/>
          <p:cNvSpPr>
            <a:spLocks noGrp="1"/>
          </p:cNvSpPr>
          <p:nvPr>
            <p:ph idx="1" hasCustomPrompt="1"/>
          </p:nvPr>
        </p:nvSpPr>
        <p:spPr>
          <a:xfrm>
            <a:off x="609600" y="3598483"/>
            <a:ext cx="10972800" cy="2307628"/>
          </a:xfrm>
          <a:prstGeom prst="rect">
            <a:avLst/>
          </a:prstGeom>
        </p:spPr>
        <p:txBody>
          <a:bodyPr/>
          <a:lstStyle>
            <a:lvl1pPr marL="731502" indent="-243834">
              <a:buClr>
                <a:srgbClr val="AC0D1C"/>
              </a:buClr>
              <a:buSzPct val="75000"/>
              <a:buFont typeface="Arial"/>
              <a:buChar char="•"/>
              <a:defRPr sz="2400" b="0" i="0">
                <a:latin typeface="Arial"/>
                <a:cs typeface="Arial"/>
              </a:defRPr>
            </a:lvl1pPr>
            <a:lvl2pPr marL="1219170" indent="-243834">
              <a:buClr>
                <a:srgbClr val="AC0D1C"/>
              </a:buClr>
              <a:defRPr sz="2400" b="0" i="0">
                <a:solidFill>
                  <a:schemeClr val="tx1">
                    <a:lumMod val="50000"/>
                    <a:lumOff val="50000"/>
                  </a:schemeClr>
                </a:solidFill>
                <a:latin typeface="Arial"/>
                <a:cs typeface="Arial"/>
              </a:defRPr>
            </a:lvl2pPr>
            <a:lvl3pPr marL="1584920" indent="-243834">
              <a:buClr>
                <a:srgbClr val="AC0D1C"/>
              </a:buClr>
              <a:buSzPct val="50000"/>
              <a:buFont typeface="Wingdings" charset="2"/>
              <a:buChar char="v"/>
              <a:defRPr sz="2400" b="0" i="0">
                <a:solidFill>
                  <a:schemeClr val="tx1">
                    <a:lumMod val="50000"/>
                    <a:lumOff val="50000"/>
                  </a:schemeClr>
                </a:solidFill>
                <a:latin typeface="Arial"/>
                <a:cs typeface="Arial"/>
              </a:defRPr>
            </a:lvl3pPr>
            <a:lvl4pPr marL="1950671" indent="-243834">
              <a:buClr>
                <a:srgbClr val="AC0D1C"/>
              </a:buClr>
              <a:buSzPct val="75000"/>
              <a:buFont typeface="Wingdings" charset="2"/>
              <a:buChar char="Ø"/>
              <a:defRPr sz="2400" b="0" i="0">
                <a:solidFill>
                  <a:schemeClr val="tx1">
                    <a:lumMod val="50000"/>
                    <a:lumOff val="50000"/>
                  </a:schemeClr>
                </a:solidFill>
                <a:latin typeface="Arial"/>
                <a:cs typeface="Arial"/>
              </a:defRPr>
            </a:lvl4pPr>
            <a:lvl5pPr marL="2316422" indent="-243834">
              <a:buClr>
                <a:srgbClr val="AC0D1C"/>
              </a:buClr>
              <a:buSzPct val="75000"/>
              <a:defRPr sz="2400" b="0" i="0">
                <a:solidFill>
                  <a:schemeClr val="tx1">
                    <a:lumMod val="50000"/>
                    <a:lumOff val="50000"/>
                  </a:schemeClr>
                </a:solidFill>
                <a:latin typeface="Arial"/>
                <a:cs typeface="Arial"/>
              </a:defRPr>
            </a:lvl5pPr>
          </a:lstStyle>
          <a:p>
            <a:pPr lvl="0"/>
            <a:r>
              <a:rPr lang="en-US"/>
              <a:t>Example of bullet treatment</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idx="13" hasCustomPrompt="1"/>
          </p:nvPr>
        </p:nvSpPr>
        <p:spPr>
          <a:xfrm>
            <a:off x="609600" y="1644019"/>
            <a:ext cx="10972800" cy="648893"/>
          </a:xfrm>
          <a:prstGeom prst="rect">
            <a:avLst/>
          </a:prstGeom>
        </p:spPr>
        <p:txBody>
          <a:bodyPr/>
          <a:lstStyle>
            <a:lvl1pPr marL="0" indent="0">
              <a:buNone/>
              <a:defRPr sz="3467" b="1" i="0" cap="all">
                <a:solidFill>
                  <a:srgbClr val="AC0D1C"/>
                </a:solidFill>
                <a:latin typeface="Arial"/>
                <a:cs typeface="Arial"/>
              </a:defRPr>
            </a:lvl1pPr>
            <a:lvl2pPr marL="609585" indent="0">
              <a:buNone/>
              <a:defRPr b="0" i="0">
                <a:latin typeface="Arial"/>
                <a:cs typeface="Arial"/>
              </a:defRPr>
            </a:lvl2pPr>
            <a:lvl3pPr>
              <a:defRPr b="0" i="0">
                <a:latin typeface="Arial"/>
                <a:cs typeface="Arial"/>
              </a:defRPr>
            </a:lvl3pPr>
            <a:lvl4pPr>
              <a:defRPr b="0" i="0">
                <a:latin typeface="Arial"/>
                <a:cs typeface="Arial"/>
              </a:defRPr>
            </a:lvl4pPr>
            <a:lvl5pPr>
              <a:defRPr b="0" i="0">
                <a:latin typeface="Arial"/>
                <a:cs typeface="Arial"/>
              </a:defRPr>
            </a:lvl5pPr>
          </a:lstStyle>
          <a:p>
            <a:pPr lvl="0"/>
            <a:r>
              <a:rPr lang="en-US"/>
              <a:t>SECTION HEADER </a:t>
            </a:r>
          </a:p>
        </p:txBody>
      </p:sp>
      <p:sp>
        <p:nvSpPr>
          <p:cNvPr id="8" name="Content Placeholder 2"/>
          <p:cNvSpPr>
            <a:spLocks noGrp="1"/>
          </p:cNvSpPr>
          <p:nvPr>
            <p:ph idx="14" hasCustomPrompt="1"/>
          </p:nvPr>
        </p:nvSpPr>
        <p:spPr>
          <a:xfrm>
            <a:off x="609600" y="2407345"/>
            <a:ext cx="10972800" cy="1082887"/>
          </a:xfrm>
          <a:prstGeom prst="rect">
            <a:avLst/>
          </a:prstGeom>
        </p:spPr>
        <p:txBody>
          <a:bodyPr/>
          <a:lstStyle>
            <a:lvl1pPr marL="0" indent="0">
              <a:buNone/>
              <a:defRPr sz="2400" b="0" i="0" baseline="0">
                <a:solidFill>
                  <a:schemeClr val="tx1"/>
                </a:solidFill>
                <a:latin typeface="Arial"/>
                <a:cs typeface="Arial"/>
              </a:defRPr>
            </a:lvl1pPr>
            <a:lvl2pPr marL="609585" indent="0">
              <a:buNone/>
              <a:defRPr b="0" i="0">
                <a:latin typeface="Arial"/>
                <a:cs typeface="Arial"/>
              </a:defRPr>
            </a:lvl2pPr>
            <a:lvl3pPr>
              <a:defRPr b="0" i="0">
                <a:latin typeface="Arial"/>
                <a:cs typeface="Arial"/>
              </a:defRPr>
            </a:lvl3pPr>
            <a:lvl4pPr>
              <a:defRPr b="0" i="0">
                <a:latin typeface="Arial"/>
                <a:cs typeface="Arial"/>
              </a:defRPr>
            </a:lvl4pPr>
            <a:lvl5pPr>
              <a:defRPr b="0" i="0">
                <a:latin typeface="Arial"/>
                <a:cs typeface="Arial"/>
              </a:defRPr>
            </a:lvl5pPr>
          </a:lstStyle>
          <a:p>
            <a:pPr lvl="0"/>
            <a:r>
              <a:rPr lang="en-US"/>
              <a:t>Body copy goes here</a:t>
            </a:r>
          </a:p>
        </p:txBody>
      </p:sp>
    </p:spTree>
    <p:extLst>
      <p:ext uri="{BB962C8B-B14F-4D97-AF65-F5344CB8AC3E}">
        <p14:creationId xmlns:p14="http://schemas.microsoft.com/office/powerpoint/2010/main" val="20663659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670844-D388-4A71-BC92-960437845655}" type="slidenum">
              <a:rPr lang="en-US" smtClean="0"/>
              <a:t>‹#›</a:t>
            </a:fld>
            <a:endParaRPr lang="en-US"/>
          </a:p>
        </p:txBody>
      </p:sp>
    </p:spTree>
    <p:extLst>
      <p:ext uri="{BB962C8B-B14F-4D97-AF65-F5344CB8AC3E}">
        <p14:creationId xmlns:p14="http://schemas.microsoft.com/office/powerpoint/2010/main" val="21655516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585"/>
            <a:endParaRPr lang="en-US">
              <a:solidFill>
                <a:prstClr val="white">
                  <a:lumMod val="50000"/>
                </a:prstClr>
              </a:solidFill>
            </a:endParaRPr>
          </a:p>
        </p:txBody>
      </p:sp>
      <p:sp>
        <p:nvSpPr>
          <p:cNvPr id="5" name="Footer Placeholder 4"/>
          <p:cNvSpPr>
            <a:spLocks noGrp="1"/>
          </p:cNvSpPr>
          <p:nvPr>
            <p:ph type="ftr" sz="quarter" idx="11"/>
          </p:nvPr>
        </p:nvSpPr>
        <p:spPr/>
        <p:txBody>
          <a:bodyPr/>
          <a:lstStyle/>
          <a:p>
            <a:pPr defTabSz="609585"/>
            <a:endParaRPr lang="en-US"/>
          </a:p>
        </p:txBody>
      </p:sp>
      <p:sp>
        <p:nvSpPr>
          <p:cNvPr id="6" name="Slide Number Placeholder 5"/>
          <p:cNvSpPr>
            <a:spLocks noGrp="1"/>
          </p:cNvSpPr>
          <p:nvPr>
            <p:ph type="sldNum" sz="quarter" idx="12"/>
          </p:nvPr>
        </p:nvSpPr>
        <p:spPr/>
        <p:txBody>
          <a:bodyPr/>
          <a:lstStyle/>
          <a:p>
            <a:pPr defTabSz="609585"/>
            <a:fld id="{8EA43C24-870D-D440-AED7-D2226A4A8CF1}" type="slidenum">
              <a:rPr lang="en-US" smtClean="0">
                <a:solidFill>
                  <a:prstClr val="black">
                    <a:tint val="75000"/>
                  </a:prstClr>
                </a:solidFill>
              </a:rPr>
              <a:pPr defTabSz="609585"/>
              <a:t>‹#›</a:t>
            </a:fld>
            <a:endParaRPr lang="en-US">
              <a:solidFill>
                <a:prstClr val="black">
                  <a:tint val="75000"/>
                </a:prstClr>
              </a:solidFill>
            </a:endParaRPr>
          </a:p>
        </p:txBody>
      </p:sp>
    </p:spTree>
    <p:extLst>
      <p:ext uri="{BB962C8B-B14F-4D97-AF65-F5344CB8AC3E}">
        <p14:creationId xmlns:p14="http://schemas.microsoft.com/office/powerpoint/2010/main" val="1782915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_Defaul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D75593-59E9-0D43-B05B-6775426361D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5" name="Picture 4" descr="A picture containing drawing, light&#10;&#10;Description automatically generated">
            <a:extLst>
              <a:ext uri="{FF2B5EF4-FFF2-40B4-BE49-F238E27FC236}">
                <a16:creationId xmlns:a16="http://schemas.microsoft.com/office/drawing/2014/main" id="{DDED6D50-602F-4EF4-92B5-51AFBAD7D1F3}"/>
              </a:ext>
            </a:extLst>
          </p:cNvPr>
          <p:cNvPicPr>
            <a:picLocks noChangeAspect="1"/>
          </p:cNvPicPr>
          <p:nvPr userDrawn="1"/>
        </p:nvPicPr>
        <p:blipFill>
          <a:blip r:embed="rId3"/>
          <a:stretch>
            <a:fillRect/>
          </a:stretch>
        </p:blipFill>
        <p:spPr>
          <a:xfrm>
            <a:off x="806246" y="1139282"/>
            <a:ext cx="3816129" cy="1364071"/>
          </a:xfrm>
          <a:prstGeom prst="rect">
            <a:avLst/>
          </a:prstGeom>
        </p:spPr>
      </p:pic>
    </p:spTree>
    <p:extLst>
      <p:ext uri="{BB962C8B-B14F-4D97-AF65-F5344CB8AC3E}">
        <p14:creationId xmlns:p14="http://schemas.microsoft.com/office/powerpoint/2010/main" val="1752118517"/>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r>
              <a:rPr lang="en-US"/>
              <a:t>‹#›</a:t>
            </a:r>
          </a:p>
        </p:txBody>
      </p:sp>
    </p:spTree>
    <p:extLst>
      <p:ext uri="{BB962C8B-B14F-4D97-AF65-F5344CB8AC3E}">
        <p14:creationId xmlns:p14="http://schemas.microsoft.com/office/powerpoint/2010/main" val="31304650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r>
              <a:rPr lang="en-US"/>
              <a:t>‹#›</a:t>
            </a:r>
          </a:p>
        </p:txBody>
      </p:sp>
    </p:spTree>
    <p:extLst>
      <p:ext uri="{BB962C8B-B14F-4D97-AF65-F5344CB8AC3E}">
        <p14:creationId xmlns:p14="http://schemas.microsoft.com/office/powerpoint/2010/main" val="36294159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r>
              <a:rPr lang="en-US"/>
              <a:t>‹#›</a:t>
            </a:r>
          </a:p>
        </p:txBody>
      </p:sp>
    </p:spTree>
    <p:extLst>
      <p:ext uri="{BB962C8B-B14F-4D97-AF65-F5344CB8AC3E}">
        <p14:creationId xmlns:p14="http://schemas.microsoft.com/office/powerpoint/2010/main" val="31686885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3_Content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63663"/>
            <a:ext cx="10972800" cy="774523"/>
          </a:xfrm>
          <a:prstGeom prst="rect">
            <a:avLst/>
          </a:prstGeom>
        </p:spPr>
        <p:txBody>
          <a:bodyPr/>
          <a:lstStyle>
            <a:lvl1pPr algn="l">
              <a:defRPr sz="5333" b="1" i="0" u="none" cap="all" baseline="0">
                <a:solidFill>
                  <a:srgbClr val="434445"/>
                </a:solidFill>
                <a:latin typeface="Arial"/>
                <a:cs typeface="Arial"/>
              </a:defRPr>
            </a:lvl1pPr>
          </a:lstStyle>
          <a:p>
            <a:r>
              <a:rPr lang="en-US"/>
              <a:t>SECTION TITLE GOES HERE</a:t>
            </a:r>
          </a:p>
        </p:txBody>
      </p:sp>
      <p:sp>
        <p:nvSpPr>
          <p:cNvPr id="3" name="Content Placeholder 2"/>
          <p:cNvSpPr>
            <a:spLocks noGrp="1"/>
          </p:cNvSpPr>
          <p:nvPr>
            <p:ph idx="1" hasCustomPrompt="1"/>
          </p:nvPr>
        </p:nvSpPr>
        <p:spPr>
          <a:xfrm>
            <a:off x="609600" y="3598483"/>
            <a:ext cx="10972800" cy="2307628"/>
          </a:xfrm>
          <a:prstGeom prst="rect">
            <a:avLst/>
          </a:prstGeom>
        </p:spPr>
        <p:txBody>
          <a:bodyPr/>
          <a:lstStyle>
            <a:lvl1pPr marL="731502" indent="-243834">
              <a:buClr>
                <a:srgbClr val="AC0D1C"/>
              </a:buClr>
              <a:buSzPct val="75000"/>
              <a:buFont typeface="Arial"/>
              <a:buChar char="•"/>
              <a:defRPr sz="2400" b="0" i="0">
                <a:latin typeface="Arial"/>
                <a:cs typeface="Arial"/>
              </a:defRPr>
            </a:lvl1pPr>
            <a:lvl2pPr marL="1219170" indent="-243834">
              <a:buClr>
                <a:srgbClr val="AC0D1C"/>
              </a:buClr>
              <a:defRPr sz="2400" b="0" i="0">
                <a:solidFill>
                  <a:schemeClr val="tx1">
                    <a:lumMod val="50000"/>
                    <a:lumOff val="50000"/>
                  </a:schemeClr>
                </a:solidFill>
                <a:latin typeface="Arial"/>
                <a:cs typeface="Arial"/>
              </a:defRPr>
            </a:lvl2pPr>
            <a:lvl3pPr marL="1584920" indent="-243834">
              <a:buClr>
                <a:srgbClr val="AC0D1C"/>
              </a:buClr>
              <a:buSzPct val="50000"/>
              <a:buFont typeface="Wingdings" charset="2"/>
              <a:buChar char="v"/>
              <a:defRPr sz="2400" b="0" i="0">
                <a:solidFill>
                  <a:schemeClr val="tx1">
                    <a:lumMod val="50000"/>
                    <a:lumOff val="50000"/>
                  </a:schemeClr>
                </a:solidFill>
                <a:latin typeface="Arial"/>
                <a:cs typeface="Arial"/>
              </a:defRPr>
            </a:lvl3pPr>
            <a:lvl4pPr marL="1950671" indent="-243834">
              <a:buClr>
                <a:srgbClr val="AC0D1C"/>
              </a:buClr>
              <a:buSzPct val="75000"/>
              <a:buFont typeface="Wingdings" charset="2"/>
              <a:buChar char="Ø"/>
              <a:defRPr sz="2400" b="0" i="0">
                <a:solidFill>
                  <a:schemeClr val="tx1">
                    <a:lumMod val="50000"/>
                    <a:lumOff val="50000"/>
                  </a:schemeClr>
                </a:solidFill>
                <a:latin typeface="Arial"/>
                <a:cs typeface="Arial"/>
              </a:defRPr>
            </a:lvl4pPr>
            <a:lvl5pPr marL="2316422" indent="-243834">
              <a:buClr>
                <a:srgbClr val="AC0D1C"/>
              </a:buClr>
              <a:buSzPct val="75000"/>
              <a:defRPr sz="2400" b="0" i="0">
                <a:solidFill>
                  <a:schemeClr val="tx1">
                    <a:lumMod val="50000"/>
                    <a:lumOff val="50000"/>
                  </a:schemeClr>
                </a:solidFill>
                <a:latin typeface="Arial"/>
                <a:cs typeface="Arial"/>
              </a:defRPr>
            </a:lvl5pPr>
          </a:lstStyle>
          <a:p>
            <a:pPr lvl="0"/>
            <a:r>
              <a:rPr lang="en-US"/>
              <a:t>Example of bullet treatment</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idx="13" hasCustomPrompt="1"/>
          </p:nvPr>
        </p:nvSpPr>
        <p:spPr>
          <a:xfrm>
            <a:off x="609600" y="1644019"/>
            <a:ext cx="10972800" cy="648893"/>
          </a:xfrm>
          <a:prstGeom prst="rect">
            <a:avLst/>
          </a:prstGeom>
        </p:spPr>
        <p:txBody>
          <a:bodyPr/>
          <a:lstStyle>
            <a:lvl1pPr marL="0" indent="0">
              <a:buNone/>
              <a:defRPr sz="3467" b="1" i="0" cap="all">
                <a:solidFill>
                  <a:srgbClr val="AC0D1C"/>
                </a:solidFill>
                <a:latin typeface="Arial"/>
                <a:cs typeface="Arial"/>
              </a:defRPr>
            </a:lvl1pPr>
            <a:lvl2pPr marL="609585" indent="0">
              <a:buNone/>
              <a:defRPr b="0" i="0">
                <a:latin typeface="Arial"/>
                <a:cs typeface="Arial"/>
              </a:defRPr>
            </a:lvl2pPr>
            <a:lvl3pPr>
              <a:defRPr b="0" i="0">
                <a:latin typeface="Arial"/>
                <a:cs typeface="Arial"/>
              </a:defRPr>
            </a:lvl3pPr>
            <a:lvl4pPr>
              <a:defRPr b="0" i="0">
                <a:latin typeface="Arial"/>
                <a:cs typeface="Arial"/>
              </a:defRPr>
            </a:lvl4pPr>
            <a:lvl5pPr>
              <a:defRPr b="0" i="0">
                <a:latin typeface="Arial"/>
                <a:cs typeface="Arial"/>
              </a:defRPr>
            </a:lvl5pPr>
          </a:lstStyle>
          <a:p>
            <a:pPr lvl="0"/>
            <a:r>
              <a:rPr lang="en-US"/>
              <a:t>SECTION HEADER </a:t>
            </a:r>
          </a:p>
        </p:txBody>
      </p:sp>
      <p:sp>
        <p:nvSpPr>
          <p:cNvPr id="8" name="Content Placeholder 2"/>
          <p:cNvSpPr>
            <a:spLocks noGrp="1"/>
          </p:cNvSpPr>
          <p:nvPr>
            <p:ph idx="14" hasCustomPrompt="1"/>
          </p:nvPr>
        </p:nvSpPr>
        <p:spPr>
          <a:xfrm>
            <a:off x="609600" y="2407345"/>
            <a:ext cx="10972800" cy="1082887"/>
          </a:xfrm>
          <a:prstGeom prst="rect">
            <a:avLst/>
          </a:prstGeom>
        </p:spPr>
        <p:txBody>
          <a:bodyPr/>
          <a:lstStyle>
            <a:lvl1pPr marL="0" indent="0">
              <a:buNone/>
              <a:defRPr sz="2400" b="0" i="0" baseline="0">
                <a:solidFill>
                  <a:schemeClr val="tx1"/>
                </a:solidFill>
                <a:latin typeface="Arial"/>
                <a:cs typeface="Arial"/>
              </a:defRPr>
            </a:lvl1pPr>
            <a:lvl2pPr marL="609585" indent="0">
              <a:buNone/>
              <a:defRPr b="0" i="0">
                <a:latin typeface="Arial"/>
                <a:cs typeface="Arial"/>
              </a:defRPr>
            </a:lvl2pPr>
            <a:lvl3pPr>
              <a:defRPr b="0" i="0">
                <a:latin typeface="Arial"/>
                <a:cs typeface="Arial"/>
              </a:defRPr>
            </a:lvl3pPr>
            <a:lvl4pPr>
              <a:defRPr b="0" i="0">
                <a:latin typeface="Arial"/>
                <a:cs typeface="Arial"/>
              </a:defRPr>
            </a:lvl4pPr>
            <a:lvl5pPr>
              <a:defRPr b="0" i="0">
                <a:latin typeface="Arial"/>
                <a:cs typeface="Arial"/>
              </a:defRPr>
            </a:lvl5pPr>
          </a:lstStyle>
          <a:p>
            <a:pPr lvl="0"/>
            <a:r>
              <a:rPr lang="en-US"/>
              <a:t>Body copy goes here</a:t>
            </a:r>
          </a:p>
        </p:txBody>
      </p:sp>
    </p:spTree>
    <p:extLst>
      <p:ext uri="{BB962C8B-B14F-4D97-AF65-F5344CB8AC3E}">
        <p14:creationId xmlns:p14="http://schemas.microsoft.com/office/powerpoint/2010/main" val="37295506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ontent_Default">
    <p:spTree>
      <p:nvGrpSpPr>
        <p:cNvPr id="1" name=""/>
        <p:cNvGrpSpPr/>
        <p:nvPr/>
      </p:nvGrpSpPr>
      <p:grpSpPr>
        <a:xfrm>
          <a:off x="0" y="0"/>
          <a:ext cx="0" cy="0"/>
          <a:chOff x="0" y="0"/>
          <a:chExt cx="0" cy="0"/>
        </a:xfrm>
      </p:grpSpPr>
      <p:graphicFrame>
        <p:nvGraphicFramePr>
          <p:cNvPr id="4" name="Object 6"/>
          <p:cNvGraphicFramePr>
            <a:graphicFrameLocks noChangeAspect="1"/>
          </p:cNvGraphicFramePr>
          <p:nvPr userDrawn="1"/>
        </p:nvGraphicFramePr>
        <p:xfrm>
          <a:off x="1524000" y="3346450"/>
          <a:ext cx="9144000" cy="165100"/>
        </p:xfrm>
        <a:graphic>
          <a:graphicData uri="http://schemas.openxmlformats.org/presentationml/2006/ole">
            <mc:AlternateContent xmlns:mc="http://schemas.openxmlformats.org/markup-compatibility/2006">
              <mc:Choice xmlns:v="urn:schemas-microsoft-com:vml" Requires="v">
                <p:oleObj spid="_x0000_s61463" name="Document" r:id="rId3" imgW="6858000" imgH="165100" progId="Word.Document.12">
                  <p:embed/>
                </p:oleObj>
              </mc:Choice>
              <mc:Fallback>
                <p:oleObj name="Document" r:id="rId3" imgW="6858000" imgH="165100" progId="Word.Document.12">
                  <p:embed/>
                  <p:pic>
                    <p:nvPicPr>
                      <p:cNvPr id="4"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346450"/>
                        <a:ext cx="9144000" cy="165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hasCustomPrompt="1"/>
          </p:nvPr>
        </p:nvSpPr>
        <p:spPr>
          <a:xfrm>
            <a:off x="609600" y="369136"/>
            <a:ext cx="10972800" cy="910389"/>
          </a:xfrm>
          <a:prstGeom prst="rect">
            <a:avLst/>
          </a:prstGeom>
        </p:spPr>
        <p:txBody>
          <a:bodyPr/>
          <a:lstStyle>
            <a:lvl1pPr>
              <a:defRPr/>
            </a:lvl1pPr>
          </a:lstStyle>
          <a:p>
            <a:r>
              <a:rPr lang="en-US"/>
              <a:t>Slide Title Here – Initial Caps – Gray</a:t>
            </a:r>
          </a:p>
        </p:txBody>
      </p:sp>
      <p:sp>
        <p:nvSpPr>
          <p:cNvPr id="14" name="Content Placeholder 13">
            <a:extLst>
              <a:ext uri="{FF2B5EF4-FFF2-40B4-BE49-F238E27FC236}">
                <a16:creationId xmlns:a16="http://schemas.microsoft.com/office/drawing/2014/main" id="{CC2AE128-7612-9146-8EDF-D17CDBA8B9AE}"/>
              </a:ext>
            </a:extLst>
          </p:cNvPr>
          <p:cNvSpPr>
            <a:spLocks noGrp="1"/>
          </p:cNvSpPr>
          <p:nvPr>
            <p:ph sz="quarter" idx="10"/>
          </p:nvPr>
        </p:nvSpPr>
        <p:spPr>
          <a:xfrm>
            <a:off x="609600" y="1435608"/>
            <a:ext cx="10972800" cy="4698492"/>
          </a:xfrm>
        </p:spPr>
        <p:txBody>
          <a:bodyPr/>
          <a:lstStyle>
            <a:lvl1pPr indent="-411480">
              <a:defRPr/>
            </a:lvl1pPr>
            <a:lvl2pPr>
              <a:buClr>
                <a:srgbClr val="00C9D3"/>
              </a:buCl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5457714"/>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 Column">
    <p:spTree>
      <p:nvGrpSpPr>
        <p:cNvPr id="1" name=""/>
        <p:cNvGrpSpPr/>
        <p:nvPr/>
      </p:nvGrpSpPr>
      <p:grpSpPr>
        <a:xfrm>
          <a:off x="0" y="0"/>
          <a:ext cx="0" cy="0"/>
          <a:chOff x="0" y="0"/>
          <a:chExt cx="0" cy="0"/>
        </a:xfrm>
      </p:grpSpPr>
      <p:sp>
        <p:nvSpPr>
          <p:cNvPr id="3" name="Content Placeholder 2"/>
          <p:cNvSpPr>
            <a:spLocks noGrp="1"/>
          </p:cNvSpPr>
          <p:nvPr>
            <p:ph sz="quarter" idx="20"/>
          </p:nvPr>
        </p:nvSpPr>
        <p:spPr>
          <a:xfrm>
            <a:off x="579972" y="1454152"/>
            <a:ext cx="5333153" cy="4021137"/>
          </a:xfrm>
        </p:spPr>
        <p:txBody>
          <a:bodyPr/>
          <a:lstStyle>
            <a:lvl1pPr>
              <a:defRPr sz="2000"/>
            </a:lvl1pPr>
            <a:lvl2pPr>
              <a:buFont typeface="Arial" pitchFamily="34" charset="0"/>
              <a:buChar char="•"/>
              <a:defRPr sz="2200"/>
            </a:lvl2pPr>
            <a:lvl3pPr>
              <a:defRPr sz="2000"/>
            </a:lvl3pPr>
          </a:lstStyle>
          <a:p>
            <a:pPr lvl="0"/>
            <a:r>
              <a:rPr lang="en-US" dirty="0"/>
              <a:t>Click to edit Master text</a:t>
            </a:r>
          </a:p>
          <a:p>
            <a:pPr lvl="2"/>
            <a:r>
              <a:rPr lang="en-US" dirty="0"/>
              <a:t>Second level</a:t>
            </a:r>
          </a:p>
          <a:p>
            <a:pPr lvl="3"/>
            <a:r>
              <a:rPr lang="en-US" dirty="0"/>
              <a:t>Third level</a:t>
            </a:r>
          </a:p>
          <a:p>
            <a:pPr lvl="4"/>
            <a:r>
              <a:rPr lang="en-US" dirty="0"/>
              <a:t>Fourth level</a:t>
            </a:r>
          </a:p>
        </p:txBody>
      </p:sp>
      <p:sp>
        <p:nvSpPr>
          <p:cNvPr id="7" name="Title Placeholder 1"/>
          <p:cNvSpPr>
            <a:spLocks noGrp="1"/>
          </p:cNvSpPr>
          <p:nvPr>
            <p:ph type="title"/>
          </p:nvPr>
        </p:nvSpPr>
        <p:spPr bwMode="auto">
          <a:xfrm>
            <a:off x="579967" y="156878"/>
            <a:ext cx="11032067" cy="949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spAutoFit/>
          </a:bodyPr>
          <a:lstStyle>
            <a:lvl1pPr>
              <a:defRPr b="0" i="0">
                <a:latin typeface="+mj-lt"/>
              </a:defRPr>
            </a:lvl1pPr>
          </a:lstStyle>
          <a:p>
            <a:pPr lvl="0"/>
            <a:r>
              <a:rPr lang="en-US" altLang="en-US" dirty="0"/>
              <a:t>Click to edit Master title style</a:t>
            </a:r>
          </a:p>
        </p:txBody>
      </p:sp>
      <p:sp>
        <p:nvSpPr>
          <p:cNvPr id="6" name="Content Placeholder 2"/>
          <p:cNvSpPr>
            <a:spLocks noGrp="1"/>
          </p:cNvSpPr>
          <p:nvPr>
            <p:ph sz="quarter" idx="21"/>
          </p:nvPr>
        </p:nvSpPr>
        <p:spPr>
          <a:xfrm>
            <a:off x="6278885" y="1454152"/>
            <a:ext cx="5333153" cy="4021137"/>
          </a:xfrm>
        </p:spPr>
        <p:txBody>
          <a:bodyPr/>
          <a:lstStyle>
            <a:lvl1pPr>
              <a:defRPr sz="2000"/>
            </a:lvl1pPr>
            <a:lvl2pPr>
              <a:buFont typeface="Arial" pitchFamily="34" charset="0"/>
              <a:buChar char="•"/>
              <a:defRPr sz="2200"/>
            </a:lvl2pPr>
            <a:lvl3pPr>
              <a:defRPr sz="2000"/>
            </a:lvl3pPr>
          </a:lstStyle>
          <a:p>
            <a:pPr lvl="0"/>
            <a:r>
              <a:rPr lang="en-US" dirty="0"/>
              <a:t>Click to edit Master text</a:t>
            </a:r>
          </a:p>
          <a:p>
            <a:pPr lvl="2"/>
            <a:r>
              <a:rPr lang="en-US" dirty="0"/>
              <a:t>Second level</a:t>
            </a:r>
          </a:p>
          <a:p>
            <a:pPr lvl="3"/>
            <a:r>
              <a:rPr lang="en-US" dirty="0"/>
              <a:t>Third level</a:t>
            </a:r>
          </a:p>
          <a:p>
            <a:pPr lvl="4"/>
            <a:r>
              <a:rPr lang="en-US" dirty="0"/>
              <a:t>Fourth level</a:t>
            </a:r>
          </a:p>
        </p:txBody>
      </p:sp>
      <p:sp>
        <p:nvSpPr>
          <p:cNvPr id="9" name="Text Placeholder 3"/>
          <p:cNvSpPr>
            <a:spLocks noGrp="1"/>
          </p:cNvSpPr>
          <p:nvPr>
            <p:ph type="body" sz="quarter" idx="22" hasCustomPrompt="1"/>
          </p:nvPr>
        </p:nvSpPr>
        <p:spPr>
          <a:xfrm>
            <a:off x="579968" y="6019801"/>
            <a:ext cx="8970433" cy="62894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noAutofit/>
          </a:bodyPr>
          <a:lstStyle>
            <a:lvl1pPr>
              <a:defRPr lang="en-US" sz="1400" b="0" baseline="0" dirty="0" smtClean="0">
                <a:solidFill>
                  <a:schemeClr val="tx1"/>
                </a:solidFill>
              </a:defRPr>
            </a:lvl1pPr>
            <a:lvl2pPr>
              <a:defRPr lang="en-US" dirty="0" smtClean="0"/>
            </a:lvl2pPr>
            <a:lvl3pPr>
              <a:defRPr lang="en-US" dirty="0" smtClean="0"/>
            </a:lvl3pPr>
            <a:lvl4pPr>
              <a:defRPr lang="en-US" dirty="0" smtClean="0"/>
            </a:lvl4pPr>
            <a:lvl5pPr>
              <a:defRPr lang="en-US" dirty="0"/>
            </a:lvl5pPr>
          </a:lstStyle>
          <a:p>
            <a:pPr lvl="0"/>
            <a:r>
              <a:rPr lang="en-US" dirty="0"/>
              <a:t>Footnote/Source:</a:t>
            </a:r>
          </a:p>
        </p:txBody>
      </p:sp>
    </p:spTree>
    <p:extLst>
      <p:ext uri="{BB962C8B-B14F-4D97-AF65-F5344CB8AC3E}">
        <p14:creationId xmlns:p14="http://schemas.microsoft.com/office/powerpoint/2010/main" val="13476414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Content - Two Column">
    <p:spTree>
      <p:nvGrpSpPr>
        <p:cNvPr id="1" name=""/>
        <p:cNvGrpSpPr/>
        <p:nvPr/>
      </p:nvGrpSpPr>
      <p:grpSpPr>
        <a:xfrm>
          <a:off x="0" y="0"/>
          <a:ext cx="0" cy="0"/>
          <a:chOff x="0" y="0"/>
          <a:chExt cx="0" cy="0"/>
        </a:xfrm>
      </p:grpSpPr>
      <p:graphicFrame>
        <p:nvGraphicFramePr>
          <p:cNvPr id="4" name="Object 6"/>
          <p:cNvGraphicFramePr>
            <a:graphicFrameLocks noChangeAspect="1"/>
          </p:cNvGraphicFramePr>
          <p:nvPr userDrawn="1"/>
        </p:nvGraphicFramePr>
        <p:xfrm>
          <a:off x="1524000" y="3346450"/>
          <a:ext cx="9144000" cy="165100"/>
        </p:xfrm>
        <a:graphic>
          <a:graphicData uri="http://schemas.openxmlformats.org/presentationml/2006/ole">
            <mc:AlternateContent xmlns:mc="http://schemas.openxmlformats.org/markup-compatibility/2006">
              <mc:Choice xmlns:v="urn:schemas-microsoft-com:vml" Requires="v">
                <p:oleObj spid="_x0000_s62485" name="Document" r:id="rId3" imgW="6858000" imgH="165100" progId="Word.Document.12">
                  <p:embed/>
                </p:oleObj>
              </mc:Choice>
              <mc:Fallback>
                <p:oleObj name="Document" r:id="rId3" imgW="6858000" imgH="165100" progId="Word.Document.12">
                  <p:embed/>
                  <p:pic>
                    <p:nvPicPr>
                      <p:cNvPr id="4"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346450"/>
                        <a:ext cx="9144000" cy="165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hasCustomPrompt="1"/>
          </p:nvPr>
        </p:nvSpPr>
        <p:spPr>
          <a:xfrm>
            <a:off x="609600" y="384048"/>
            <a:ext cx="10972800" cy="895477"/>
          </a:xfrm>
          <a:prstGeom prst="rect">
            <a:avLst/>
          </a:prstGeom>
        </p:spPr>
        <p:txBody>
          <a:bodyPr/>
          <a:lstStyle>
            <a:lvl1pPr>
              <a:defRPr/>
            </a:lvl1pPr>
          </a:lstStyle>
          <a:p>
            <a:r>
              <a:rPr lang="en-US" dirty="0"/>
              <a:t>Slide Title Here – Initial Caps – Gray</a:t>
            </a:r>
          </a:p>
        </p:txBody>
      </p:sp>
      <p:cxnSp>
        <p:nvCxnSpPr>
          <p:cNvPr id="7" name="Straight Connector 6">
            <a:extLst>
              <a:ext uri="{FF2B5EF4-FFF2-40B4-BE49-F238E27FC236}">
                <a16:creationId xmlns:a16="http://schemas.microsoft.com/office/drawing/2014/main" id="{1F3BBCAD-9A9B-AD40-843C-D32B2E427FDC}"/>
              </a:ext>
            </a:extLst>
          </p:cNvPr>
          <p:cNvCxnSpPr>
            <a:cxnSpLocks/>
          </p:cNvCxnSpPr>
          <p:nvPr userDrawn="1"/>
        </p:nvCxnSpPr>
        <p:spPr>
          <a:xfrm>
            <a:off x="6096000" y="1443714"/>
            <a:ext cx="0" cy="469038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BEA54DC5-9353-FA4B-BB88-0DF304D99EF0}"/>
              </a:ext>
            </a:extLst>
          </p:cNvPr>
          <p:cNvSpPr>
            <a:spLocks noGrp="1"/>
          </p:cNvSpPr>
          <p:nvPr>
            <p:ph sz="quarter" idx="10"/>
          </p:nvPr>
        </p:nvSpPr>
        <p:spPr>
          <a:xfrm>
            <a:off x="609600" y="1447164"/>
            <a:ext cx="5181597" cy="4686936"/>
          </a:xfrm>
        </p:spPr>
        <p:txBody>
          <a:bodyPr/>
          <a:lstStyle>
            <a:lvl2pPr>
              <a:buClr>
                <a:srgbClr val="00C9D3"/>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a:extLst>
              <a:ext uri="{FF2B5EF4-FFF2-40B4-BE49-F238E27FC236}">
                <a16:creationId xmlns:a16="http://schemas.microsoft.com/office/drawing/2014/main" id="{B2E8A623-AA1C-8947-8775-3B0B81C02142}"/>
              </a:ext>
            </a:extLst>
          </p:cNvPr>
          <p:cNvSpPr>
            <a:spLocks noGrp="1"/>
          </p:cNvSpPr>
          <p:nvPr>
            <p:ph sz="quarter" idx="11"/>
          </p:nvPr>
        </p:nvSpPr>
        <p:spPr>
          <a:xfrm>
            <a:off x="6417276" y="1447164"/>
            <a:ext cx="5181597" cy="4686936"/>
          </a:xfrm>
        </p:spPr>
        <p:txBody>
          <a:bodyPr/>
          <a:lstStyle>
            <a:lvl2pPr>
              <a:buClr>
                <a:srgbClr val="00C9D3"/>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5">
            <a:extLst>
              <a:ext uri="{FF2B5EF4-FFF2-40B4-BE49-F238E27FC236}">
                <a16:creationId xmlns:a16="http://schemas.microsoft.com/office/drawing/2014/main" id="{A30CE939-C260-43BD-954F-56FF4E9E1AAB}"/>
              </a:ext>
            </a:extLst>
          </p:cNvPr>
          <p:cNvSpPr txBox="1">
            <a:spLocks/>
          </p:cNvSpPr>
          <p:nvPr userDrawn="1"/>
        </p:nvSpPr>
        <p:spPr>
          <a:xfrm>
            <a:off x="1619250" y="6346415"/>
            <a:ext cx="3860800" cy="284687"/>
          </a:xfrm>
          <a:prstGeom prst="rect">
            <a:avLst/>
          </a:prstGeom>
        </p:spPr>
        <p:txBody>
          <a:bodyPr/>
          <a:lstStyle>
            <a:defPPr>
              <a:defRPr lang="en-US"/>
            </a:defPPr>
            <a:lvl1pPr marL="0" algn="l" defTabSz="914400" rtl="0" eaLnBrk="1" latinLnBrk="0" hangingPunct="1">
              <a:lnSpc>
                <a:spcPct val="80000"/>
              </a:lnSpc>
              <a:defRPr sz="1000" kern="1200">
                <a:solidFill>
                  <a:srgbClr val="7F7F7F"/>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00000"/>
              </a:lnSpc>
              <a:spcBef>
                <a:spcPct val="0"/>
              </a:spcBef>
              <a:spcAft>
                <a:spcPct val="0"/>
              </a:spcAft>
              <a:defRPr/>
            </a:pPr>
            <a:r>
              <a:rPr lang="en-US" kern="600" dirty="0">
                <a:solidFill>
                  <a:srgbClr val="69737B"/>
                </a:solidFill>
                <a:latin typeface="Franklin Gothic Book" panose="020B0503020102020204" pitchFamily="34" charset="0"/>
                <a:ea typeface="ＭＳ Ｐゴシック" charset="0"/>
              </a:rPr>
              <a:t>©2020 ISMP    </a:t>
            </a:r>
            <a:r>
              <a:rPr lang="en-US" kern="600" dirty="0">
                <a:solidFill>
                  <a:srgbClr val="005AD3"/>
                </a:solidFill>
                <a:latin typeface="Franklin Gothic Book" panose="020B0503020102020204" pitchFamily="34" charset="0"/>
                <a:ea typeface="ＭＳ Ｐゴシック" charset="0"/>
              </a:rPr>
              <a:t>| </a:t>
            </a:r>
            <a:r>
              <a:rPr lang="en-US" kern="600" dirty="0">
                <a:solidFill>
                  <a:srgbClr val="69737B"/>
                </a:solidFill>
                <a:latin typeface="Franklin Gothic Book" panose="020B0503020102020204" pitchFamily="34" charset="0"/>
                <a:ea typeface="ＭＳ Ｐゴシック" charset="0"/>
              </a:rPr>
              <a:t>   </a:t>
            </a:r>
            <a:r>
              <a:rPr lang="en-US" kern="600" dirty="0">
                <a:solidFill>
                  <a:srgbClr val="69737B"/>
                </a:solidFill>
                <a:latin typeface="Franklin Gothic Book" panose="020B0503020102020204" pitchFamily="34" charset="0"/>
                <a:ea typeface="Arial"/>
              </a:rPr>
              <a:t>www.ismp.org     </a:t>
            </a:r>
          </a:p>
        </p:txBody>
      </p:sp>
    </p:spTree>
    <p:extLst>
      <p:ext uri="{BB962C8B-B14F-4D97-AF65-F5344CB8AC3E}">
        <p14:creationId xmlns:p14="http://schemas.microsoft.com/office/powerpoint/2010/main" val="333481990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 Description_Defaul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D75593-59E9-0D43-B05B-6775426361D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Rectangle 1">
            <a:extLst>
              <a:ext uri="{FF2B5EF4-FFF2-40B4-BE49-F238E27FC236}">
                <a16:creationId xmlns:a16="http://schemas.microsoft.com/office/drawing/2014/main" id="{047362B0-7BDD-F548-A6CA-1B69F27A82E3}"/>
              </a:ext>
            </a:extLst>
          </p:cNvPr>
          <p:cNvSpPr/>
          <p:nvPr userDrawn="1"/>
        </p:nvSpPr>
        <p:spPr>
          <a:xfrm>
            <a:off x="0" y="0"/>
            <a:ext cx="5171607"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600" b="1" dirty="0">
              <a:solidFill>
                <a:srgbClr val="FFFFFF"/>
              </a:solidFill>
            </a:endParaRPr>
          </a:p>
        </p:txBody>
      </p:sp>
      <p:cxnSp>
        <p:nvCxnSpPr>
          <p:cNvPr id="4" name="Straight Connector 3">
            <a:extLst>
              <a:ext uri="{FF2B5EF4-FFF2-40B4-BE49-F238E27FC236}">
                <a16:creationId xmlns:a16="http://schemas.microsoft.com/office/drawing/2014/main" id="{EB3A6F15-8FDD-7C4B-8BB4-54E74CB9757A}"/>
              </a:ext>
            </a:extLst>
          </p:cNvPr>
          <p:cNvCxnSpPr>
            <a:cxnSpLocks/>
          </p:cNvCxnSpPr>
          <p:nvPr userDrawn="1"/>
        </p:nvCxnSpPr>
        <p:spPr>
          <a:xfrm>
            <a:off x="614288" y="3708793"/>
            <a:ext cx="5481712"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6" name="Text Placeholder 14">
            <a:extLst>
              <a:ext uri="{FF2B5EF4-FFF2-40B4-BE49-F238E27FC236}">
                <a16:creationId xmlns:a16="http://schemas.microsoft.com/office/drawing/2014/main" id="{EA7E83F2-81ED-7D4A-BBE7-BE1B4CBB5F7E}"/>
              </a:ext>
            </a:extLst>
          </p:cNvPr>
          <p:cNvSpPr>
            <a:spLocks noGrp="1"/>
          </p:cNvSpPr>
          <p:nvPr>
            <p:ph type="body" sz="quarter" idx="10" hasCustomPrompt="1"/>
          </p:nvPr>
        </p:nvSpPr>
        <p:spPr>
          <a:xfrm>
            <a:off x="609599" y="3906650"/>
            <a:ext cx="5486400" cy="2004572"/>
          </a:xfrm>
          <a:prstGeom prst="rect">
            <a:avLst/>
          </a:prstGeom>
        </p:spPr>
        <p:txBody>
          <a:bodyPr/>
          <a:lstStyle>
            <a:lvl1pPr marL="0" indent="0">
              <a:lnSpc>
                <a:spcPts val="2200"/>
              </a:lnSpc>
              <a:spcBef>
                <a:spcPts val="0"/>
              </a:spcBef>
              <a:spcAft>
                <a:spcPts val="1200"/>
              </a:spcAft>
              <a:buNone/>
              <a:defRPr sz="2000" b="0" i="0">
                <a:solidFill>
                  <a:schemeClr val="accent2"/>
                </a:solidFill>
                <a:latin typeface="+mn-lt"/>
              </a:defRPr>
            </a:lvl1pPr>
            <a:lvl2pPr marL="457200" indent="0">
              <a:buNone/>
              <a:defRPr/>
            </a:lvl2pPr>
            <a:lvl3pPr marL="914400" indent="0">
              <a:buNone/>
              <a:defRPr/>
            </a:lvl3pPr>
            <a:lvl4pPr marL="1371600" indent="0">
              <a:buNone/>
              <a:defRPr/>
            </a:lvl4pPr>
            <a:lvl5pPr marL="2347913" indent="0">
              <a:buFont typeface="Arial" panose="020B0604020202020204" pitchFamily="34" charset="0"/>
              <a:buNone/>
              <a:defRPr/>
            </a:lvl5pPr>
          </a:lstStyle>
          <a:p>
            <a:pPr lvl="0"/>
            <a:r>
              <a:rPr lang="en-US" dirty="0"/>
              <a:t>Additional sentence case details here in gray. This could be the presenter’s name and title or additional clarifying information. Use this area as a flexible component.</a:t>
            </a:r>
          </a:p>
        </p:txBody>
      </p:sp>
      <p:sp>
        <p:nvSpPr>
          <p:cNvPr id="7" name="Title 1">
            <a:extLst>
              <a:ext uri="{FF2B5EF4-FFF2-40B4-BE49-F238E27FC236}">
                <a16:creationId xmlns:a16="http://schemas.microsoft.com/office/drawing/2014/main" id="{4EF5D3BF-87F7-4C47-A02C-3CEF9FF26B89}"/>
              </a:ext>
            </a:extLst>
          </p:cNvPr>
          <p:cNvSpPr>
            <a:spLocks noGrp="1"/>
          </p:cNvSpPr>
          <p:nvPr>
            <p:ph type="title" hasCustomPrompt="1"/>
          </p:nvPr>
        </p:nvSpPr>
        <p:spPr>
          <a:xfrm>
            <a:off x="609599" y="1453535"/>
            <a:ext cx="5486400" cy="2057400"/>
          </a:xfrm>
        </p:spPr>
        <p:txBody>
          <a:bodyPr wrap="square" anchor="b"/>
          <a:lstStyle>
            <a:lvl1pPr>
              <a:defRPr sz="4000"/>
            </a:lvl1pPr>
          </a:lstStyle>
          <a:p>
            <a:r>
              <a:rPr lang="en-US" dirty="0"/>
              <a:t>Title Goes Here &amp;</a:t>
            </a:r>
            <a:br>
              <a:rPr lang="en-US" dirty="0"/>
            </a:br>
            <a:r>
              <a:rPr lang="en-US" dirty="0"/>
              <a:t>Each Word Should</a:t>
            </a:r>
            <a:br>
              <a:rPr lang="en-US" dirty="0"/>
            </a:br>
            <a:r>
              <a:rPr lang="en-US" dirty="0"/>
              <a:t>Be Capitalized</a:t>
            </a:r>
          </a:p>
        </p:txBody>
      </p:sp>
      <p:sp>
        <p:nvSpPr>
          <p:cNvPr id="9" name="Footer Placeholder 4">
            <a:extLst>
              <a:ext uri="{FF2B5EF4-FFF2-40B4-BE49-F238E27FC236}">
                <a16:creationId xmlns:a16="http://schemas.microsoft.com/office/drawing/2014/main" id="{B12F3711-A042-594F-9C03-7C6DF3A0B3F2}"/>
              </a:ext>
            </a:extLst>
          </p:cNvPr>
          <p:cNvSpPr txBox="1">
            <a:spLocks/>
          </p:cNvSpPr>
          <p:nvPr userDrawn="1"/>
        </p:nvSpPr>
        <p:spPr>
          <a:xfrm>
            <a:off x="609600" y="6400801"/>
            <a:ext cx="3962400" cy="468314"/>
          </a:xfrm>
          <a:prstGeom prst="rect">
            <a:avLst/>
          </a:prstGeom>
        </p:spPr>
        <p:txBody>
          <a:bodyPr lIns="0" tIns="0" rIns="0" bIns="0" anchor="ctr"/>
          <a:lstStyle>
            <a:defPPr>
              <a:defRPr lang="en-US"/>
            </a:defPPr>
            <a:lvl1pPr marL="0" algn="r" defTabSz="914400" rtl="0" eaLnBrk="1" latinLnBrk="0" hangingPunct="1">
              <a:defRPr sz="800" b="1" kern="1200" baseline="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r>
              <a:rPr lang="en-US" sz="750" b="0" i="0" kern="600" baseline="0" dirty="0">
                <a:solidFill>
                  <a:schemeClr val="accent1"/>
                </a:solidFill>
                <a:latin typeface="Franklin Gothic Book" panose="020B0503020102020204" pitchFamily="34" charset="0"/>
              </a:rPr>
              <a:t>ISMP Confidential</a:t>
            </a:r>
            <a:endParaRPr lang="en-US" sz="750" b="0" i="0" kern="600" dirty="0">
              <a:solidFill>
                <a:schemeClr val="accent1"/>
              </a:solidFill>
              <a:latin typeface="Franklin Gothic Book" panose="020B0503020102020204" pitchFamily="34" charset="0"/>
            </a:endParaRPr>
          </a:p>
        </p:txBody>
      </p:sp>
      <p:pic>
        <p:nvPicPr>
          <p:cNvPr id="10" name="Picture 9" descr="A picture containing drawing, light&#10;&#10;Description automatically generated">
            <a:extLst>
              <a:ext uri="{FF2B5EF4-FFF2-40B4-BE49-F238E27FC236}">
                <a16:creationId xmlns:a16="http://schemas.microsoft.com/office/drawing/2014/main" id="{BA1AA6B0-A50C-4038-952E-8A28097C051D}"/>
              </a:ext>
            </a:extLst>
          </p:cNvPr>
          <p:cNvPicPr>
            <a:picLocks noChangeAspect="1"/>
          </p:cNvPicPr>
          <p:nvPr userDrawn="1"/>
        </p:nvPicPr>
        <p:blipFill>
          <a:blip r:embed="rId3"/>
          <a:stretch>
            <a:fillRect/>
          </a:stretch>
        </p:blipFill>
        <p:spPr>
          <a:xfrm>
            <a:off x="473668" y="192042"/>
            <a:ext cx="2991897" cy="1069451"/>
          </a:xfrm>
          <a:prstGeom prst="rect">
            <a:avLst/>
          </a:prstGeom>
        </p:spPr>
      </p:pic>
    </p:spTree>
    <p:extLst>
      <p:ext uri="{BB962C8B-B14F-4D97-AF65-F5344CB8AC3E}">
        <p14:creationId xmlns:p14="http://schemas.microsoft.com/office/powerpoint/2010/main" val="47818446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Defaul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7F9624-DAEA-AB4E-89C8-3C2E22B56D2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9" name="Rectangle 8">
            <a:extLst>
              <a:ext uri="{FF2B5EF4-FFF2-40B4-BE49-F238E27FC236}">
                <a16:creationId xmlns:a16="http://schemas.microsoft.com/office/drawing/2014/main" id="{4E306C12-9D78-134B-8B73-551E60717874}"/>
              </a:ext>
            </a:extLst>
          </p:cNvPr>
          <p:cNvSpPr/>
          <p:nvPr userDrawn="1"/>
        </p:nvSpPr>
        <p:spPr>
          <a:xfrm>
            <a:off x="0" y="0"/>
            <a:ext cx="5171607"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600" b="1" dirty="0">
              <a:solidFill>
                <a:srgbClr val="FFFFFF"/>
              </a:solidFill>
            </a:endParaRPr>
          </a:p>
        </p:txBody>
      </p:sp>
      <p:sp>
        <p:nvSpPr>
          <p:cNvPr id="13" name="Footer Placeholder 4">
            <a:extLst>
              <a:ext uri="{FF2B5EF4-FFF2-40B4-BE49-F238E27FC236}">
                <a16:creationId xmlns:a16="http://schemas.microsoft.com/office/drawing/2014/main" id="{C0255F1F-045D-0D45-834D-306C18A46BD6}"/>
              </a:ext>
            </a:extLst>
          </p:cNvPr>
          <p:cNvSpPr txBox="1">
            <a:spLocks/>
          </p:cNvSpPr>
          <p:nvPr userDrawn="1"/>
        </p:nvSpPr>
        <p:spPr>
          <a:xfrm>
            <a:off x="609600" y="6400801"/>
            <a:ext cx="3962400" cy="468314"/>
          </a:xfrm>
          <a:prstGeom prst="rect">
            <a:avLst/>
          </a:prstGeom>
        </p:spPr>
        <p:txBody>
          <a:bodyPr lIns="0" tIns="0" rIns="0" bIns="0" anchor="ctr"/>
          <a:lstStyle>
            <a:defPPr>
              <a:defRPr lang="en-US"/>
            </a:defPPr>
            <a:lvl1pPr marL="0" algn="r" defTabSz="914400" rtl="0" eaLnBrk="1" latinLnBrk="0" hangingPunct="1">
              <a:defRPr sz="800" b="1" kern="1200" baseline="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r>
              <a:rPr lang="en-US" sz="750" b="0" i="0" kern="600" baseline="0" dirty="0">
                <a:solidFill>
                  <a:schemeClr val="accent1"/>
                </a:solidFill>
                <a:latin typeface="Franklin Gothic Book" panose="020B0503020102020204" pitchFamily="34" charset="0"/>
              </a:rPr>
              <a:t>ISMP Confidential</a:t>
            </a:r>
            <a:endParaRPr lang="en-US" sz="750" b="0" i="0" kern="600" dirty="0">
              <a:solidFill>
                <a:schemeClr val="accent1"/>
              </a:solidFill>
              <a:latin typeface="Franklin Gothic Book" panose="020B0503020102020204" pitchFamily="34" charset="0"/>
            </a:endParaRPr>
          </a:p>
        </p:txBody>
      </p:sp>
      <p:sp>
        <p:nvSpPr>
          <p:cNvPr id="8" name="Title 1">
            <a:extLst>
              <a:ext uri="{FF2B5EF4-FFF2-40B4-BE49-F238E27FC236}">
                <a16:creationId xmlns:a16="http://schemas.microsoft.com/office/drawing/2014/main" id="{BFC95AD6-59E3-C249-B27D-EC323ABE1620}"/>
              </a:ext>
            </a:extLst>
          </p:cNvPr>
          <p:cNvSpPr>
            <a:spLocks noGrp="1"/>
          </p:cNvSpPr>
          <p:nvPr>
            <p:ph type="title" hasCustomPrompt="1"/>
          </p:nvPr>
        </p:nvSpPr>
        <p:spPr>
          <a:xfrm>
            <a:off x="609600" y="1730913"/>
            <a:ext cx="5481711" cy="3396174"/>
          </a:xfrm>
        </p:spPr>
        <p:txBody>
          <a:bodyPr wrap="square">
            <a:noAutofit/>
          </a:bodyPr>
          <a:lstStyle>
            <a:lvl1pPr>
              <a:defRPr sz="4400"/>
            </a:lvl1pPr>
          </a:lstStyle>
          <a:p>
            <a:r>
              <a:rPr lang="en-US" dirty="0"/>
              <a:t>Title Goes Here &amp; Each Word Should</a:t>
            </a:r>
            <a:br>
              <a:rPr lang="en-US" dirty="0"/>
            </a:br>
            <a:r>
              <a:rPr lang="en-US" dirty="0"/>
              <a:t>Be Capitalized</a:t>
            </a:r>
          </a:p>
        </p:txBody>
      </p:sp>
      <p:pic>
        <p:nvPicPr>
          <p:cNvPr id="10" name="Picture 9" descr="A picture containing drawing, light&#10;&#10;Description automatically generated">
            <a:extLst>
              <a:ext uri="{FF2B5EF4-FFF2-40B4-BE49-F238E27FC236}">
                <a16:creationId xmlns:a16="http://schemas.microsoft.com/office/drawing/2014/main" id="{69E00DA8-5DE6-481E-A187-CF16AB4459CE}"/>
              </a:ext>
            </a:extLst>
          </p:cNvPr>
          <p:cNvPicPr>
            <a:picLocks noChangeAspect="1"/>
          </p:cNvPicPr>
          <p:nvPr userDrawn="1"/>
        </p:nvPicPr>
        <p:blipFill>
          <a:blip r:embed="rId3"/>
          <a:stretch>
            <a:fillRect/>
          </a:stretch>
        </p:blipFill>
        <p:spPr>
          <a:xfrm>
            <a:off x="473668" y="192042"/>
            <a:ext cx="2991897" cy="1069451"/>
          </a:xfrm>
          <a:prstGeom prst="rect">
            <a:avLst/>
          </a:prstGeom>
        </p:spPr>
      </p:pic>
    </p:spTree>
    <p:extLst>
      <p:ext uri="{BB962C8B-B14F-4D97-AF65-F5344CB8AC3E}">
        <p14:creationId xmlns:p14="http://schemas.microsoft.com/office/powerpoint/2010/main" val="329353316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w/ Sub_Defaul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7F9624-DAEA-AB4E-89C8-3C2E22B56D2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9" name="Rectangle 8">
            <a:extLst>
              <a:ext uri="{FF2B5EF4-FFF2-40B4-BE49-F238E27FC236}">
                <a16:creationId xmlns:a16="http://schemas.microsoft.com/office/drawing/2014/main" id="{4E306C12-9D78-134B-8B73-551E60717874}"/>
              </a:ext>
            </a:extLst>
          </p:cNvPr>
          <p:cNvSpPr/>
          <p:nvPr userDrawn="1"/>
        </p:nvSpPr>
        <p:spPr>
          <a:xfrm>
            <a:off x="129396" y="0"/>
            <a:ext cx="5171607"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600" b="1" dirty="0">
              <a:solidFill>
                <a:srgbClr val="FFFFFF"/>
              </a:solidFill>
            </a:endParaRPr>
          </a:p>
        </p:txBody>
      </p:sp>
      <p:sp>
        <p:nvSpPr>
          <p:cNvPr id="13" name="Footer Placeholder 4">
            <a:extLst>
              <a:ext uri="{FF2B5EF4-FFF2-40B4-BE49-F238E27FC236}">
                <a16:creationId xmlns:a16="http://schemas.microsoft.com/office/drawing/2014/main" id="{C0255F1F-045D-0D45-834D-306C18A46BD6}"/>
              </a:ext>
            </a:extLst>
          </p:cNvPr>
          <p:cNvSpPr txBox="1">
            <a:spLocks/>
          </p:cNvSpPr>
          <p:nvPr userDrawn="1"/>
        </p:nvSpPr>
        <p:spPr>
          <a:xfrm>
            <a:off x="609600" y="6400801"/>
            <a:ext cx="3962400" cy="468314"/>
          </a:xfrm>
          <a:prstGeom prst="rect">
            <a:avLst/>
          </a:prstGeom>
        </p:spPr>
        <p:txBody>
          <a:bodyPr lIns="0" tIns="0" rIns="0" bIns="0" anchor="ctr"/>
          <a:lstStyle>
            <a:defPPr>
              <a:defRPr lang="en-US"/>
            </a:defPPr>
            <a:lvl1pPr marL="0" algn="r" defTabSz="914400" rtl="0" eaLnBrk="1" latinLnBrk="0" hangingPunct="1">
              <a:defRPr sz="800" b="1" kern="1200" baseline="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r>
              <a:rPr lang="en-US" sz="750" b="0" i="0" kern="600" baseline="0" dirty="0">
                <a:solidFill>
                  <a:schemeClr val="accent1"/>
                </a:solidFill>
                <a:latin typeface="Franklin Gothic Book" panose="020B0503020102020204" pitchFamily="34" charset="0"/>
              </a:rPr>
              <a:t>ISMP Confidential</a:t>
            </a:r>
            <a:endParaRPr lang="en-US" sz="750" b="0" i="0" kern="600" dirty="0">
              <a:solidFill>
                <a:schemeClr val="accent1"/>
              </a:solidFill>
              <a:latin typeface="Franklin Gothic Book" panose="020B0503020102020204" pitchFamily="34" charset="0"/>
            </a:endParaRPr>
          </a:p>
        </p:txBody>
      </p:sp>
      <p:sp>
        <p:nvSpPr>
          <p:cNvPr id="10" name="Title 1">
            <a:extLst>
              <a:ext uri="{FF2B5EF4-FFF2-40B4-BE49-F238E27FC236}">
                <a16:creationId xmlns:a16="http://schemas.microsoft.com/office/drawing/2014/main" id="{94CBBE8A-AC11-7C4F-978F-93F4A1ED530F}"/>
              </a:ext>
            </a:extLst>
          </p:cNvPr>
          <p:cNvSpPr>
            <a:spLocks noGrp="1"/>
          </p:cNvSpPr>
          <p:nvPr>
            <p:ph type="title"/>
          </p:nvPr>
        </p:nvSpPr>
        <p:spPr>
          <a:xfrm>
            <a:off x="609600" y="2059900"/>
            <a:ext cx="5481711" cy="1219200"/>
          </a:xfrm>
          <a:prstGeom prst="rect">
            <a:avLst/>
          </a:prstGeom>
          <a:noFill/>
        </p:spPr>
        <p:txBody>
          <a:bodyPr wrap="square" lIns="0" tIns="0" rIns="0" bIns="0"/>
          <a:lstStyle>
            <a:lvl1pPr algn="l">
              <a:defRPr sz="4000" b="0" cap="none" baseline="0">
                <a:solidFill>
                  <a:schemeClr val="accent2"/>
                </a:solidFill>
              </a:defRPr>
            </a:lvl1pPr>
          </a:lstStyle>
          <a:p>
            <a:r>
              <a:rPr lang="en-US" dirty="0"/>
              <a:t>Click to edit Master title style</a:t>
            </a:r>
          </a:p>
        </p:txBody>
      </p:sp>
      <p:sp>
        <p:nvSpPr>
          <p:cNvPr id="12" name="Text Placeholder 2">
            <a:extLst>
              <a:ext uri="{FF2B5EF4-FFF2-40B4-BE49-F238E27FC236}">
                <a16:creationId xmlns:a16="http://schemas.microsoft.com/office/drawing/2014/main" id="{275452F8-FE45-4043-832D-DDED8822305A}"/>
              </a:ext>
            </a:extLst>
          </p:cNvPr>
          <p:cNvSpPr>
            <a:spLocks noGrp="1"/>
          </p:cNvSpPr>
          <p:nvPr>
            <p:ph type="body" idx="1"/>
          </p:nvPr>
        </p:nvSpPr>
        <p:spPr>
          <a:xfrm>
            <a:off x="609600" y="3429000"/>
            <a:ext cx="5491091" cy="2705100"/>
          </a:xfrm>
          <a:prstGeom prst="rect">
            <a:avLst/>
          </a:prstGeom>
        </p:spPr>
        <p:txBody>
          <a:bodyPr lIns="0" tIns="0" rIns="0" bIns="0">
            <a:normAutofit/>
          </a:bodyPr>
          <a:lstStyle>
            <a:lvl1pPr marL="0" indent="0">
              <a:lnSpc>
                <a:spcPct val="100000"/>
              </a:lnSpc>
              <a:spcBef>
                <a:spcPts val="1200"/>
              </a:spcBef>
              <a:spcAft>
                <a:spcPts val="0"/>
              </a:spcAft>
              <a:buNone/>
              <a:defRPr sz="2400" b="0"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8" name="Picture 7" descr="A picture containing drawing, light&#10;&#10;Description automatically generated">
            <a:extLst>
              <a:ext uri="{FF2B5EF4-FFF2-40B4-BE49-F238E27FC236}">
                <a16:creationId xmlns:a16="http://schemas.microsoft.com/office/drawing/2014/main" id="{6A8DFC1F-0B74-4A73-BF41-59AC22729C98}"/>
              </a:ext>
            </a:extLst>
          </p:cNvPr>
          <p:cNvPicPr>
            <a:picLocks noChangeAspect="1"/>
          </p:cNvPicPr>
          <p:nvPr userDrawn="1"/>
        </p:nvPicPr>
        <p:blipFill>
          <a:blip r:embed="rId3"/>
          <a:stretch>
            <a:fillRect/>
          </a:stretch>
        </p:blipFill>
        <p:spPr>
          <a:xfrm>
            <a:off x="473668" y="192042"/>
            <a:ext cx="2991897" cy="1069451"/>
          </a:xfrm>
          <a:prstGeom prst="rect">
            <a:avLst/>
          </a:prstGeom>
        </p:spPr>
      </p:pic>
    </p:spTree>
    <p:extLst>
      <p:ext uri="{BB962C8B-B14F-4D97-AF65-F5344CB8AC3E}">
        <p14:creationId xmlns:p14="http://schemas.microsoft.com/office/powerpoint/2010/main" val="440726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_Provider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48C849-AB32-0F4C-9AF5-B765932405D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5" name="Picture 4" descr="A picture containing drawing, light&#10;&#10;Description automatically generated">
            <a:extLst>
              <a:ext uri="{FF2B5EF4-FFF2-40B4-BE49-F238E27FC236}">
                <a16:creationId xmlns:a16="http://schemas.microsoft.com/office/drawing/2014/main" id="{DBEB6132-9FB1-4D63-8509-99FDFFD77B5E}"/>
              </a:ext>
            </a:extLst>
          </p:cNvPr>
          <p:cNvPicPr>
            <a:picLocks noChangeAspect="1"/>
          </p:cNvPicPr>
          <p:nvPr userDrawn="1"/>
        </p:nvPicPr>
        <p:blipFill>
          <a:blip r:embed="rId3"/>
          <a:stretch>
            <a:fillRect/>
          </a:stretch>
        </p:blipFill>
        <p:spPr>
          <a:xfrm>
            <a:off x="806246" y="1139282"/>
            <a:ext cx="3816129" cy="1364071"/>
          </a:xfrm>
          <a:prstGeom prst="rect">
            <a:avLst/>
          </a:prstGeom>
        </p:spPr>
      </p:pic>
    </p:spTree>
    <p:extLst>
      <p:ext uri="{BB962C8B-B14F-4D97-AF65-F5344CB8AC3E}">
        <p14:creationId xmlns:p14="http://schemas.microsoft.com/office/powerpoint/2010/main" val="272818792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10" Type="http://schemas.openxmlformats.org/officeDocument/2006/relationships/image" Target="../media/image1.png"/><Relationship Id="rId4" Type="http://schemas.openxmlformats.org/officeDocument/2006/relationships/slideLayout" Target="../slideLayouts/slideLayout37.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image" Target="../media/image1.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image" Target="../media/image14.jpeg"/><Relationship Id="rId2" Type="http://schemas.openxmlformats.org/officeDocument/2006/relationships/slideLayout" Target="../slideLayouts/slideLayout43.xml"/><Relationship Id="rId16" Type="http://schemas.openxmlformats.org/officeDocument/2006/relationships/theme" Target="../theme/theme4.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Footer Placeholder 4">
            <a:extLst>
              <a:ext uri="{FF2B5EF4-FFF2-40B4-BE49-F238E27FC236}">
                <a16:creationId xmlns:a16="http://schemas.microsoft.com/office/drawing/2014/main" id="{5D88B434-5D7D-E842-BE7E-171C7CDD90AD}"/>
              </a:ext>
            </a:extLst>
          </p:cNvPr>
          <p:cNvSpPr txBox="1">
            <a:spLocks/>
          </p:cNvSpPr>
          <p:nvPr userDrawn="1"/>
        </p:nvSpPr>
        <p:spPr>
          <a:xfrm>
            <a:off x="7643446" y="6400801"/>
            <a:ext cx="3962400" cy="468314"/>
          </a:xfrm>
          <a:prstGeom prst="rect">
            <a:avLst/>
          </a:prstGeom>
        </p:spPr>
        <p:txBody>
          <a:bodyPr lIns="0" tIns="0" rIns="0" bIns="0" anchor="ctr"/>
          <a:lstStyle>
            <a:defPPr>
              <a:defRPr lang="en-US"/>
            </a:defPPr>
            <a:lvl1pPr marL="0" algn="r" defTabSz="914400" rtl="0" eaLnBrk="1" latinLnBrk="0" hangingPunct="1">
              <a:defRPr sz="800" b="1" kern="1200" baseline="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750" b="0" i="0" kern="600" dirty="0">
                <a:solidFill>
                  <a:schemeClr val="accent2"/>
                </a:solidFill>
                <a:latin typeface="Franklin Gothic Book" panose="020B0503020102020204" pitchFamily="34" charset="0"/>
              </a:rPr>
              <a:t>©2020 ISMP    </a:t>
            </a:r>
            <a:r>
              <a:rPr lang="en-US" sz="750" b="0" i="0" kern="600" dirty="0">
                <a:solidFill>
                  <a:schemeClr val="accent1"/>
                </a:solidFill>
                <a:latin typeface="Franklin Gothic Book" panose="020B0503020102020204" pitchFamily="34" charset="0"/>
              </a:rPr>
              <a:t>| </a:t>
            </a:r>
            <a:r>
              <a:rPr lang="en-US" sz="750" b="0" i="0" kern="600" dirty="0">
                <a:solidFill>
                  <a:schemeClr val="accent2"/>
                </a:solidFill>
                <a:latin typeface="Franklin Gothic Book" panose="020B0503020102020204" pitchFamily="34" charset="0"/>
              </a:rPr>
              <a:t>   </a:t>
            </a:r>
            <a:r>
              <a:rPr lang="en-US" sz="750" b="0" i="0" kern="600" dirty="0">
                <a:solidFill>
                  <a:schemeClr val="accent2"/>
                </a:solidFill>
                <a:latin typeface="Franklin Gothic Book" panose="020B0503020102020204" pitchFamily="34" charset="0"/>
                <a:ea typeface="Arial"/>
                <a:cs typeface="Arial"/>
              </a:rPr>
              <a:t>www.ismp.org     </a:t>
            </a:r>
            <a:r>
              <a:rPr lang="en-US" sz="750" b="0" i="0" kern="600" dirty="0">
                <a:solidFill>
                  <a:schemeClr val="accent1"/>
                </a:solidFill>
                <a:latin typeface="Franklin Gothic Book" panose="020B0503020102020204" pitchFamily="34" charset="0"/>
                <a:ea typeface="Arial"/>
                <a:cs typeface="Arial"/>
              </a:rPr>
              <a:t>|</a:t>
            </a:r>
            <a:r>
              <a:rPr lang="en-US" sz="750" b="0" i="0" kern="600" dirty="0">
                <a:solidFill>
                  <a:schemeClr val="accent2"/>
                </a:solidFill>
                <a:latin typeface="Franklin Gothic Book" panose="020B0503020102020204" pitchFamily="34" charset="0"/>
                <a:ea typeface="Arial"/>
                <a:cs typeface="Arial"/>
              </a:rPr>
              <a:t>    </a:t>
            </a:r>
            <a:fld id="{D8292873-8C02-8745-A080-AABD95D9BE32}" type="slidenum">
              <a:rPr lang="en-US" sz="750" b="0" i="0" kern="600" smtClean="0">
                <a:solidFill>
                  <a:schemeClr val="accent2"/>
                </a:solidFill>
                <a:latin typeface="Franklin Gothic Book" panose="020B0503020102020204" pitchFamily="34" charset="0"/>
                <a:ea typeface="Arial"/>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r>
              <a:rPr lang="en-US" sz="750" b="0" i="0" kern="600" dirty="0">
                <a:solidFill>
                  <a:schemeClr val="accent2"/>
                </a:solidFill>
                <a:latin typeface="Franklin Gothic Book" panose="020B0503020102020204" pitchFamily="34" charset="0"/>
                <a:ea typeface="Arial"/>
                <a:cs typeface="Arial"/>
              </a:rPr>
              <a:t>   </a:t>
            </a:r>
          </a:p>
        </p:txBody>
      </p:sp>
      <p:sp>
        <p:nvSpPr>
          <p:cNvPr id="12" name="Title Placeholder 11">
            <a:extLst>
              <a:ext uri="{FF2B5EF4-FFF2-40B4-BE49-F238E27FC236}">
                <a16:creationId xmlns:a16="http://schemas.microsoft.com/office/drawing/2014/main" id="{61578FF3-515F-BA44-B9F5-4703913F355D}"/>
              </a:ext>
            </a:extLst>
          </p:cNvPr>
          <p:cNvSpPr>
            <a:spLocks noGrp="1"/>
          </p:cNvSpPr>
          <p:nvPr>
            <p:ph type="title"/>
          </p:nvPr>
        </p:nvSpPr>
        <p:spPr>
          <a:xfrm>
            <a:off x="629653" y="365125"/>
            <a:ext cx="10972800" cy="914400"/>
          </a:xfrm>
          <a:prstGeom prst="rect">
            <a:avLst/>
          </a:prstGeom>
        </p:spPr>
        <p:txBody>
          <a:bodyPr vert="horz" wrap="none" lIns="91440" tIns="45720" rIns="91440" bIns="45720" rtlCol="0" anchor="ctr">
            <a:noAutofit/>
          </a:bodyPr>
          <a:lstStyle/>
          <a:p>
            <a:r>
              <a:rPr lang="en-US" dirty="0"/>
              <a:t>Click to edit Master title style</a:t>
            </a:r>
          </a:p>
        </p:txBody>
      </p:sp>
      <p:sp>
        <p:nvSpPr>
          <p:cNvPr id="26" name="Text Placeholder 2">
            <a:extLst>
              <a:ext uri="{FF2B5EF4-FFF2-40B4-BE49-F238E27FC236}">
                <a16:creationId xmlns:a16="http://schemas.microsoft.com/office/drawing/2014/main" id="{CE242DD3-1A8F-2A4F-A218-84C71CC3F6AF}"/>
              </a:ext>
            </a:extLst>
          </p:cNvPr>
          <p:cNvSpPr>
            <a:spLocks noGrp="1"/>
          </p:cNvSpPr>
          <p:nvPr>
            <p:ph type="body" idx="1"/>
          </p:nvPr>
        </p:nvSpPr>
        <p:spPr>
          <a:xfrm>
            <a:off x="629653" y="1438238"/>
            <a:ext cx="10972800" cy="46958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4">
            <a:extLst>
              <a:ext uri="{FF2B5EF4-FFF2-40B4-BE49-F238E27FC236}">
                <a16:creationId xmlns:a16="http://schemas.microsoft.com/office/drawing/2014/main" id="{0321991C-24B9-644F-A371-E9E9225283B8}"/>
              </a:ext>
            </a:extLst>
          </p:cNvPr>
          <p:cNvSpPr txBox="1">
            <a:spLocks/>
          </p:cNvSpPr>
          <p:nvPr userDrawn="1"/>
        </p:nvSpPr>
        <p:spPr>
          <a:xfrm>
            <a:off x="4794738" y="6400801"/>
            <a:ext cx="2602523" cy="468314"/>
          </a:xfrm>
          <a:prstGeom prst="rect">
            <a:avLst/>
          </a:prstGeom>
        </p:spPr>
        <p:txBody>
          <a:bodyPr lIns="0" tIns="0" rIns="0" bIns="0" anchor="ctr"/>
          <a:lstStyle>
            <a:defPPr>
              <a:defRPr lang="en-US"/>
            </a:defPPr>
            <a:lvl1pPr marL="0" algn="r" defTabSz="914400" rtl="0" eaLnBrk="1" latinLnBrk="0" hangingPunct="1">
              <a:defRPr sz="800" b="1" kern="1200" baseline="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750" b="0" i="0" kern="600" baseline="0" dirty="0">
                <a:solidFill>
                  <a:schemeClr val="accent1"/>
                </a:solidFill>
                <a:latin typeface="Franklin Gothic Book" panose="020B0503020102020204" pitchFamily="34" charset="0"/>
              </a:rPr>
              <a:t>ISMP Confidential</a:t>
            </a:r>
            <a:endParaRPr lang="en-US" sz="750" b="0" i="0" kern="600" dirty="0">
              <a:solidFill>
                <a:schemeClr val="accent1"/>
              </a:solidFill>
              <a:latin typeface="Franklin Gothic Book" panose="020B0503020102020204" pitchFamily="34" charset="0"/>
            </a:endParaRPr>
          </a:p>
        </p:txBody>
      </p:sp>
      <p:sp>
        <p:nvSpPr>
          <p:cNvPr id="5" name="TextBox 4">
            <a:extLst>
              <a:ext uri="{FF2B5EF4-FFF2-40B4-BE49-F238E27FC236}">
                <a16:creationId xmlns:a16="http://schemas.microsoft.com/office/drawing/2014/main" id="{59586822-A5E2-2641-A170-1163DEBA7FF3}"/>
              </a:ext>
            </a:extLst>
          </p:cNvPr>
          <p:cNvSpPr txBox="1"/>
          <p:nvPr userDrawn="1"/>
        </p:nvSpPr>
        <p:spPr>
          <a:xfrm>
            <a:off x="11963400" y="5867400"/>
            <a:ext cx="184731" cy="369332"/>
          </a:xfrm>
          <a:prstGeom prst="rect">
            <a:avLst/>
          </a:prstGeom>
          <a:noFill/>
        </p:spPr>
        <p:txBody>
          <a:bodyPr wrap="none" rtlCol="0">
            <a:spAutoFit/>
          </a:bodyPr>
          <a:lstStyle/>
          <a:p>
            <a:endParaRPr lang="en-US" dirty="0"/>
          </a:p>
        </p:txBody>
      </p:sp>
      <p:pic>
        <p:nvPicPr>
          <p:cNvPr id="3" name="Picture 2" descr="A picture containing object, clock, drawing&#10;&#10;Description automatically generated">
            <a:extLst>
              <a:ext uri="{FF2B5EF4-FFF2-40B4-BE49-F238E27FC236}">
                <a16:creationId xmlns:a16="http://schemas.microsoft.com/office/drawing/2014/main" id="{2F9AA726-1F4C-46AB-83E9-EB2A837D0B4D}"/>
              </a:ext>
            </a:extLst>
          </p:cNvPr>
          <p:cNvPicPr>
            <a:picLocks noChangeAspect="1"/>
          </p:cNvPicPr>
          <p:nvPr userDrawn="1"/>
        </p:nvPicPr>
        <p:blipFill>
          <a:blip r:embed="rId34"/>
          <a:stretch>
            <a:fillRect/>
          </a:stretch>
        </p:blipFill>
        <p:spPr>
          <a:xfrm>
            <a:off x="124382" y="6189468"/>
            <a:ext cx="1438783" cy="606813"/>
          </a:xfrm>
          <a:prstGeom prst="rect">
            <a:avLst/>
          </a:prstGeom>
        </p:spPr>
      </p:pic>
    </p:spTree>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1" r:id="rId4"/>
    <p:sldLayoutId id="2147483842" r:id="rId5"/>
    <p:sldLayoutId id="2147483885" r:id="rId6"/>
    <p:sldLayoutId id="2147483891" r:id="rId7"/>
    <p:sldLayoutId id="2147483892" r:id="rId8"/>
    <p:sldLayoutId id="2147483881" r:id="rId9"/>
    <p:sldLayoutId id="2147483887" r:id="rId10"/>
    <p:sldLayoutId id="2147483893" r:id="rId11"/>
    <p:sldLayoutId id="2147483894" r:id="rId12"/>
    <p:sldLayoutId id="2147483882" r:id="rId13"/>
    <p:sldLayoutId id="2147483888" r:id="rId14"/>
    <p:sldLayoutId id="2147483895" r:id="rId15"/>
    <p:sldLayoutId id="2147483896" r:id="rId16"/>
    <p:sldLayoutId id="2147483883" r:id="rId17"/>
    <p:sldLayoutId id="2147483889" r:id="rId18"/>
    <p:sldLayoutId id="2147483897" r:id="rId19"/>
    <p:sldLayoutId id="2147483898" r:id="rId20"/>
    <p:sldLayoutId id="2147483884" r:id="rId21"/>
    <p:sldLayoutId id="2147483890" r:id="rId22"/>
    <p:sldLayoutId id="2147483899" r:id="rId23"/>
    <p:sldLayoutId id="2147483900" r:id="rId24"/>
    <p:sldLayoutId id="2147483877" r:id="rId25"/>
    <p:sldLayoutId id="2147483849" r:id="rId26"/>
    <p:sldLayoutId id="2147483841" r:id="rId27"/>
    <p:sldLayoutId id="2147483873" r:id="rId28"/>
    <p:sldLayoutId id="2147483874" r:id="rId29"/>
    <p:sldLayoutId id="2147483879" r:id="rId30"/>
    <p:sldLayoutId id="2147483872" r:id="rId31"/>
    <p:sldLayoutId id="2147483909" r:id="rId32"/>
  </p:sldLayoutIdLst>
  <p:transition>
    <p:fade/>
  </p:transition>
  <p:hf hdr="0" dt="0"/>
  <p:txStyles>
    <p:titleStyle>
      <a:lvl1pPr algn="l" rtl="0" eaLnBrk="1" fontAlgn="base" hangingPunct="1">
        <a:lnSpc>
          <a:spcPct val="90000"/>
        </a:lnSpc>
        <a:spcBef>
          <a:spcPct val="0"/>
        </a:spcBef>
        <a:spcAft>
          <a:spcPct val="0"/>
        </a:spcAft>
        <a:defRPr sz="3600" kern="1200">
          <a:solidFill>
            <a:schemeClr val="accent2"/>
          </a:solidFill>
          <a:latin typeface="+mj-lt"/>
          <a:ea typeface="Franklin Gothic Medium" panose="020B0603020102020204" pitchFamily="34" charset="0"/>
          <a:cs typeface="Arial" pitchFamily="34" charset="0"/>
        </a:defRPr>
      </a:lvl1pPr>
      <a:lvl2pPr algn="l" rtl="0" eaLnBrk="1" fontAlgn="base" hangingPunct="1">
        <a:lnSpc>
          <a:spcPct val="90000"/>
        </a:lnSpc>
        <a:spcBef>
          <a:spcPct val="0"/>
        </a:spcBef>
        <a:spcAft>
          <a:spcPct val="0"/>
        </a:spcAft>
        <a:defRPr sz="3600">
          <a:solidFill>
            <a:srgbClr val="5A7E96"/>
          </a:solidFill>
          <a:latin typeface="Arial" charset="0"/>
          <a:ea typeface="ＭＳ Ｐゴシック" charset="0"/>
        </a:defRPr>
      </a:lvl2pPr>
      <a:lvl3pPr algn="l" rtl="0" eaLnBrk="1" fontAlgn="base" hangingPunct="1">
        <a:lnSpc>
          <a:spcPct val="90000"/>
        </a:lnSpc>
        <a:spcBef>
          <a:spcPct val="0"/>
        </a:spcBef>
        <a:spcAft>
          <a:spcPct val="0"/>
        </a:spcAft>
        <a:defRPr sz="3600">
          <a:solidFill>
            <a:srgbClr val="5A7E96"/>
          </a:solidFill>
          <a:latin typeface="Arial" charset="0"/>
          <a:ea typeface="ＭＳ Ｐゴシック" charset="0"/>
        </a:defRPr>
      </a:lvl3pPr>
      <a:lvl4pPr algn="l" rtl="0" eaLnBrk="1" fontAlgn="base" hangingPunct="1">
        <a:lnSpc>
          <a:spcPct val="90000"/>
        </a:lnSpc>
        <a:spcBef>
          <a:spcPct val="0"/>
        </a:spcBef>
        <a:spcAft>
          <a:spcPct val="0"/>
        </a:spcAft>
        <a:defRPr sz="3600">
          <a:solidFill>
            <a:srgbClr val="5A7E96"/>
          </a:solidFill>
          <a:latin typeface="Arial" charset="0"/>
          <a:ea typeface="ＭＳ Ｐゴシック" charset="0"/>
        </a:defRPr>
      </a:lvl4pPr>
      <a:lvl5pPr algn="l" rtl="0" eaLnBrk="1" fontAlgn="base" hangingPunct="1">
        <a:lnSpc>
          <a:spcPct val="90000"/>
        </a:lnSpc>
        <a:spcBef>
          <a:spcPct val="0"/>
        </a:spcBef>
        <a:spcAft>
          <a:spcPct val="0"/>
        </a:spcAft>
        <a:defRPr sz="3600">
          <a:solidFill>
            <a:srgbClr val="5A7E96"/>
          </a:solidFill>
          <a:latin typeface="Arial" charset="0"/>
          <a:ea typeface="ＭＳ Ｐゴシック" charset="0"/>
        </a:defRPr>
      </a:lvl5pPr>
      <a:lvl6pPr marL="457200" algn="l" rtl="0" eaLnBrk="1" fontAlgn="base" hangingPunct="1">
        <a:spcBef>
          <a:spcPct val="0"/>
        </a:spcBef>
        <a:spcAft>
          <a:spcPct val="0"/>
        </a:spcAft>
        <a:defRPr sz="3600">
          <a:solidFill>
            <a:srgbClr val="5A7E96"/>
          </a:solidFill>
          <a:latin typeface="Arial" charset="0"/>
          <a:ea typeface="ＭＳ Ｐゴシック" charset="0"/>
        </a:defRPr>
      </a:lvl6pPr>
      <a:lvl7pPr marL="914400" algn="l" rtl="0" eaLnBrk="1" fontAlgn="base" hangingPunct="1">
        <a:spcBef>
          <a:spcPct val="0"/>
        </a:spcBef>
        <a:spcAft>
          <a:spcPct val="0"/>
        </a:spcAft>
        <a:defRPr sz="3600">
          <a:solidFill>
            <a:srgbClr val="5A7E96"/>
          </a:solidFill>
          <a:latin typeface="Arial" charset="0"/>
          <a:ea typeface="ＭＳ Ｐゴシック" charset="0"/>
        </a:defRPr>
      </a:lvl7pPr>
      <a:lvl8pPr marL="1371600" algn="l" rtl="0" eaLnBrk="1" fontAlgn="base" hangingPunct="1">
        <a:spcBef>
          <a:spcPct val="0"/>
        </a:spcBef>
        <a:spcAft>
          <a:spcPct val="0"/>
        </a:spcAft>
        <a:defRPr sz="3600">
          <a:solidFill>
            <a:srgbClr val="5A7E96"/>
          </a:solidFill>
          <a:latin typeface="Arial" charset="0"/>
          <a:ea typeface="ＭＳ Ｐゴシック" charset="0"/>
        </a:defRPr>
      </a:lvl8pPr>
      <a:lvl9pPr marL="1828800" algn="l" rtl="0" eaLnBrk="1" fontAlgn="base" hangingPunct="1">
        <a:spcBef>
          <a:spcPct val="0"/>
        </a:spcBef>
        <a:spcAft>
          <a:spcPct val="0"/>
        </a:spcAft>
        <a:defRPr sz="3600">
          <a:solidFill>
            <a:srgbClr val="5A7E96"/>
          </a:solidFill>
          <a:latin typeface="Arial" charset="0"/>
          <a:ea typeface="ＭＳ Ｐゴシック" charset="0"/>
        </a:defRPr>
      </a:lvl9pPr>
    </p:titleStyle>
    <p:bodyStyle>
      <a:lvl1pPr marL="411480" marR="0" indent="-411480" algn="l" defTabSz="914400" rtl="0" eaLnBrk="1" fontAlgn="base" latinLnBrk="0" hangingPunct="1">
        <a:lnSpc>
          <a:spcPct val="100000"/>
        </a:lnSpc>
        <a:spcBef>
          <a:spcPts val="2400"/>
        </a:spcBef>
        <a:spcAft>
          <a:spcPct val="0"/>
        </a:spcAft>
        <a:buClr>
          <a:srgbClr val="005AD3"/>
        </a:buClr>
        <a:buSzTx/>
        <a:buFont typeface="System Font Regular"/>
        <a:buChar char="—"/>
        <a:tabLst/>
        <a:defRPr sz="2400" b="0" kern="1200">
          <a:solidFill>
            <a:schemeClr val="accent2"/>
          </a:solidFill>
          <a:latin typeface="+mn-lt"/>
          <a:ea typeface="Arial"/>
          <a:cs typeface="Arial" pitchFamily="34" charset="0"/>
        </a:defRPr>
      </a:lvl1pPr>
      <a:lvl2pPr marL="685800" marR="0" indent="-228600" algn="l" defTabSz="914400" rtl="0" eaLnBrk="1" fontAlgn="base" latinLnBrk="0" hangingPunct="1">
        <a:lnSpc>
          <a:spcPct val="100000"/>
        </a:lnSpc>
        <a:spcBef>
          <a:spcPts val="1200"/>
        </a:spcBef>
        <a:spcAft>
          <a:spcPct val="0"/>
        </a:spcAft>
        <a:buClr>
          <a:srgbClr val="00C9D3"/>
        </a:buClr>
        <a:buSzTx/>
        <a:buFont typeface="System Font Regular"/>
        <a:buChar char="•"/>
        <a:tabLst/>
        <a:defRPr sz="2000" b="0" kern="1200">
          <a:solidFill>
            <a:schemeClr val="accent2"/>
          </a:solidFill>
          <a:latin typeface="+mj-lt"/>
          <a:ea typeface="Arial" panose="020B0604020202020204" pitchFamily="34" charset="0"/>
          <a:cs typeface="Arial" pitchFamily="34" charset="0"/>
        </a:defRPr>
      </a:lvl2pPr>
      <a:lvl3pPr marL="1143000" marR="0" indent="-228600" algn="l" defTabSz="914400" rtl="0" eaLnBrk="1" fontAlgn="base" latinLnBrk="0" hangingPunct="1">
        <a:lnSpc>
          <a:spcPct val="90000"/>
        </a:lnSpc>
        <a:spcBef>
          <a:spcPts val="1200"/>
        </a:spcBef>
        <a:spcAft>
          <a:spcPct val="0"/>
        </a:spcAft>
        <a:buClr>
          <a:schemeClr val="accent2">
            <a:lumMod val="60000"/>
            <a:lumOff val="40000"/>
          </a:schemeClr>
        </a:buClr>
        <a:buSzTx/>
        <a:buFont typeface="System Font Regular"/>
        <a:buChar char="◦"/>
        <a:tabLst/>
        <a:defRPr sz="1600" b="0" i="0" kern="1200">
          <a:solidFill>
            <a:schemeClr val="accent2"/>
          </a:solidFill>
          <a:latin typeface="+mn-lt"/>
          <a:ea typeface="Franklin Gothic Book" panose="020B0503020102020204" pitchFamily="34" charset="0"/>
          <a:cs typeface="Arial" pitchFamily="34" charset="0"/>
        </a:defRPr>
      </a:lvl3pPr>
      <a:lvl4pPr marL="1600200" marR="0" indent="-228600" algn="l" defTabSz="914400" rtl="0" eaLnBrk="1" fontAlgn="base" latinLnBrk="0" hangingPunct="1">
        <a:lnSpc>
          <a:spcPct val="100000"/>
        </a:lnSpc>
        <a:spcBef>
          <a:spcPts val="1200"/>
        </a:spcBef>
        <a:spcAft>
          <a:spcPct val="0"/>
        </a:spcAft>
        <a:buClr>
          <a:schemeClr val="accent2">
            <a:lumMod val="60000"/>
            <a:lumOff val="40000"/>
          </a:schemeClr>
        </a:buClr>
        <a:buSzTx/>
        <a:buFont typeface="System Font Regular"/>
        <a:buChar char="–"/>
        <a:tabLst/>
        <a:defRPr lang="en-US" sz="1400" kern="1200" baseline="0" dirty="0" smtClean="0">
          <a:solidFill>
            <a:schemeClr val="accent2"/>
          </a:solidFill>
          <a:latin typeface="+mn-lt"/>
          <a:ea typeface="ＭＳ Ｐゴシック" charset="0"/>
          <a:cs typeface="Arial" pitchFamily="34" charset="0"/>
        </a:defRPr>
      </a:lvl4pPr>
      <a:lvl5pPr marL="2267903" indent="-285750" algn="l" rtl="0" eaLnBrk="1" fontAlgn="base" hangingPunct="1">
        <a:lnSpc>
          <a:spcPct val="100000"/>
        </a:lnSpc>
        <a:spcBef>
          <a:spcPts val="1200"/>
        </a:spcBef>
        <a:spcAft>
          <a:spcPct val="0"/>
        </a:spcAft>
        <a:buClr>
          <a:srgbClr val="CCCCCC"/>
        </a:buClr>
        <a:buFont typeface="Arial" panose="020B0604020202020204" pitchFamily="34" charset="0"/>
        <a:buChar char="•"/>
        <a:defRPr sz="1400" i="0" kern="1200">
          <a:solidFill>
            <a:schemeClr val="accent2"/>
          </a:solidFill>
          <a:latin typeface="+mn-lt"/>
          <a:ea typeface="Arial"/>
          <a:cs typeface="Arial" pitchFamily="34" charset="0"/>
        </a:defRPr>
      </a:lvl5pPr>
      <a:lvl6pPr marL="2857500" marR="0" indent="0" algn="l" defTabSz="914400" rtl="0" eaLnBrk="1" fontAlgn="auto" latinLnBrk="0" hangingPunct="1">
        <a:lnSpc>
          <a:spcPct val="100000"/>
        </a:lnSpc>
        <a:spcBef>
          <a:spcPts val="1200"/>
        </a:spcBef>
        <a:spcAft>
          <a:spcPts val="0"/>
        </a:spcAft>
        <a:buClr>
          <a:schemeClr val="bg1">
            <a:lumMod val="65000"/>
          </a:schemeClr>
        </a:buClr>
        <a:buSzTx/>
        <a:buFontTx/>
        <a:buNone/>
        <a:tabLst/>
        <a:defRPr sz="1400" kern="1200">
          <a:solidFill>
            <a:srgbClr val="595959"/>
          </a:solidFill>
          <a:latin typeface="+mn-lt"/>
          <a:ea typeface="+mn-ea"/>
          <a:cs typeface="+mn-cs"/>
        </a:defRPr>
      </a:lvl6pPr>
      <a:lvl7pPr marL="3424238" indent="0" algn="l" defTabSz="914400" rtl="0" eaLnBrk="1" latinLnBrk="0" hangingPunct="1">
        <a:lnSpc>
          <a:spcPct val="100000"/>
        </a:lnSpc>
        <a:spcBef>
          <a:spcPts val="600"/>
        </a:spcBef>
        <a:buClr>
          <a:schemeClr val="accent2"/>
        </a:buClr>
        <a:buFontTx/>
        <a:buNone/>
        <a:defRPr sz="1800" kern="1200" baseline="0">
          <a:solidFill>
            <a:srgbClr val="595959"/>
          </a:solidFill>
          <a:latin typeface="+mn-lt"/>
          <a:ea typeface="+mn-ea"/>
          <a:cs typeface="+mn-cs"/>
        </a:defRPr>
      </a:lvl7pPr>
      <a:lvl8pPr marL="3200400" indent="0" algn="l" defTabSz="914400" rtl="0" eaLnBrk="1" latinLnBrk="0" hangingPunct="1">
        <a:spcBef>
          <a:spcPts val="1200"/>
        </a:spcBef>
        <a:buFontTx/>
        <a:buNone/>
        <a:defRPr sz="1400" kern="1200" baseline="0">
          <a:solidFill>
            <a:srgbClr val="595959"/>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84" userDrawn="1">
          <p15:clr>
            <a:srgbClr val="C35EA4"/>
          </p15:clr>
        </p15:guide>
        <p15:guide id="4" orient="horz" pos="216" userDrawn="1">
          <p15:clr>
            <a:srgbClr val="C35EA4"/>
          </p15:clr>
        </p15:guide>
        <p15:guide id="5" pos="7320" userDrawn="1">
          <p15:clr>
            <a:srgbClr val="C35EA4"/>
          </p15:clr>
        </p15:guide>
        <p15:guide id="6" orient="horz" pos="386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Footer Placeholder 4">
            <a:extLst>
              <a:ext uri="{FF2B5EF4-FFF2-40B4-BE49-F238E27FC236}">
                <a16:creationId xmlns:a16="http://schemas.microsoft.com/office/drawing/2014/main" id="{5D88B434-5D7D-E842-BE7E-171C7CDD90AD}"/>
              </a:ext>
            </a:extLst>
          </p:cNvPr>
          <p:cNvSpPr txBox="1">
            <a:spLocks/>
          </p:cNvSpPr>
          <p:nvPr userDrawn="1"/>
        </p:nvSpPr>
        <p:spPr>
          <a:xfrm>
            <a:off x="7643446" y="6400801"/>
            <a:ext cx="3962400" cy="468314"/>
          </a:xfrm>
          <a:prstGeom prst="rect">
            <a:avLst/>
          </a:prstGeom>
        </p:spPr>
        <p:txBody>
          <a:bodyPr lIns="0" tIns="0" rIns="0" bIns="0" anchor="ctr"/>
          <a:lstStyle>
            <a:defPPr>
              <a:defRPr lang="en-US"/>
            </a:defPPr>
            <a:lvl1pPr marL="0" algn="r" defTabSz="914400" rtl="0" eaLnBrk="1" latinLnBrk="0" hangingPunct="1">
              <a:defRPr sz="800" b="1" kern="1200" baseline="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750" b="0" i="0" kern="600" dirty="0">
                <a:solidFill>
                  <a:schemeClr val="accent2"/>
                </a:solidFill>
                <a:latin typeface="Franklin Gothic Book" panose="020B0503020102020204" pitchFamily="34" charset="0"/>
              </a:rPr>
              <a:t>©2020 ISMP    </a:t>
            </a:r>
            <a:r>
              <a:rPr lang="en-US" sz="750" b="0" i="0" kern="600" dirty="0">
                <a:solidFill>
                  <a:schemeClr val="accent1"/>
                </a:solidFill>
                <a:latin typeface="Franklin Gothic Book" panose="020B0503020102020204" pitchFamily="34" charset="0"/>
              </a:rPr>
              <a:t>| </a:t>
            </a:r>
            <a:r>
              <a:rPr lang="en-US" sz="750" b="0" i="0" kern="600" dirty="0">
                <a:solidFill>
                  <a:schemeClr val="accent2"/>
                </a:solidFill>
                <a:latin typeface="Franklin Gothic Book" panose="020B0503020102020204" pitchFamily="34" charset="0"/>
              </a:rPr>
              <a:t>   </a:t>
            </a:r>
            <a:r>
              <a:rPr lang="en-US" sz="750" b="0" i="0" kern="600" dirty="0">
                <a:solidFill>
                  <a:schemeClr val="accent2"/>
                </a:solidFill>
                <a:latin typeface="Franklin Gothic Book" panose="020B0503020102020204" pitchFamily="34" charset="0"/>
                <a:ea typeface="Arial"/>
                <a:cs typeface="Arial"/>
              </a:rPr>
              <a:t>www.ismp.org     </a:t>
            </a:r>
            <a:r>
              <a:rPr lang="en-US" sz="750" b="0" i="0" kern="600" dirty="0">
                <a:solidFill>
                  <a:schemeClr val="accent1"/>
                </a:solidFill>
                <a:latin typeface="Franklin Gothic Book" panose="020B0503020102020204" pitchFamily="34" charset="0"/>
                <a:ea typeface="Arial"/>
                <a:cs typeface="Arial"/>
              </a:rPr>
              <a:t>|</a:t>
            </a:r>
            <a:r>
              <a:rPr lang="en-US" sz="750" b="0" i="0" kern="600" dirty="0">
                <a:solidFill>
                  <a:schemeClr val="accent2"/>
                </a:solidFill>
                <a:latin typeface="Franklin Gothic Book" panose="020B0503020102020204" pitchFamily="34" charset="0"/>
                <a:ea typeface="Arial"/>
                <a:cs typeface="Arial"/>
              </a:rPr>
              <a:t>    </a:t>
            </a:r>
            <a:fld id="{D8292873-8C02-8745-A080-AABD95D9BE32}" type="slidenum">
              <a:rPr lang="en-US" sz="750" b="0" i="0" kern="600" smtClean="0">
                <a:solidFill>
                  <a:schemeClr val="accent2"/>
                </a:solidFill>
                <a:latin typeface="Franklin Gothic Book" panose="020B0503020102020204" pitchFamily="34" charset="0"/>
                <a:ea typeface="Arial"/>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r>
              <a:rPr lang="en-US" sz="750" b="0" i="0" kern="600" dirty="0">
                <a:solidFill>
                  <a:schemeClr val="accent2"/>
                </a:solidFill>
                <a:latin typeface="Franklin Gothic Book" panose="020B0503020102020204" pitchFamily="34" charset="0"/>
                <a:ea typeface="Arial"/>
                <a:cs typeface="Arial"/>
              </a:rPr>
              <a:t>   </a:t>
            </a:r>
          </a:p>
        </p:txBody>
      </p:sp>
      <p:sp>
        <p:nvSpPr>
          <p:cNvPr id="12" name="Title Placeholder 11">
            <a:extLst>
              <a:ext uri="{FF2B5EF4-FFF2-40B4-BE49-F238E27FC236}">
                <a16:creationId xmlns:a16="http://schemas.microsoft.com/office/drawing/2014/main" id="{61578FF3-515F-BA44-B9F5-4703913F355D}"/>
              </a:ext>
            </a:extLst>
          </p:cNvPr>
          <p:cNvSpPr>
            <a:spLocks noGrp="1"/>
          </p:cNvSpPr>
          <p:nvPr>
            <p:ph type="title"/>
          </p:nvPr>
        </p:nvSpPr>
        <p:spPr>
          <a:xfrm>
            <a:off x="629653" y="365125"/>
            <a:ext cx="10972800" cy="914400"/>
          </a:xfrm>
          <a:prstGeom prst="rect">
            <a:avLst/>
          </a:prstGeom>
        </p:spPr>
        <p:txBody>
          <a:bodyPr vert="horz" wrap="none" lIns="91440" tIns="45720" rIns="91440" bIns="45720" rtlCol="0" anchor="ctr">
            <a:noAutofit/>
          </a:bodyPr>
          <a:lstStyle/>
          <a:p>
            <a:r>
              <a:rPr lang="en-US"/>
              <a:t>Click to edit Master title style</a:t>
            </a:r>
          </a:p>
        </p:txBody>
      </p:sp>
      <p:sp>
        <p:nvSpPr>
          <p:cNvPr id="26" name="Text Placeholder 2">
            <a:extLst>
              <a:ext uri="{FF2B5EF4-FFF2-40B4-BE49-F238E27FC236}">
                <a16:creationId xmlns:a16="http://schemas.microsoft.com/office/drawing/2014/main" id="{CE242DD3-1A8F-2A4F-A218-84C71CC3F6AF}"/>
              </a:ext>
            </a:extLst>
          </p:cNvPr>
          <p:cNvSpPr>
            <a:spLocks noGrp="1"/>
          </p:cNvSpPr>
          <p:nvPr>
            <p:ph type="body" idx="1"/>
          </p:nvPr>
        </p:nvSpPr>
        <p:spPr>
          <a:xfrm>
            <a:off x="629653" y="1438238"/>
            <a:ext cx="10972800" cy="46958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59586822-A5E2-2641-A170-1163DEBA7FF3}"/>
              </a:ext>
            </a:extLst>
          </p:cNvPr>
          <p:cNvSpPr txBox="1"/>
          <p:nvPr userDrawn="1"/>
        </p:nvSpPr>
        <p:spPr>
          <a:xfrm>
            <a:off x="11963400" y="5867400"/>
            <a:ext cx="184731" cy="369332"/>
          </a:xfrm>
          <a:prstGeom prst="rect">
            <a:avLst/>
          </a:prstGeom>
          <a:noFill/>
        </p:spPr>
        <p:txBody>
          <a:bodyPr wrap="none" rtlCol="0">
            <a:spAutoFit/>
          </a:bodyPr>
          <a:lstStyle/>
          <a:p>
            <a:endParaRPr lang="en-US" dirty="0"/>
          </a:p>
        </p:txBody>
      </p:sp>
      <p:pic>
        <p:nvPicPr>
          <p:cNvPr id="7" name="Picture 6" descr="A picture containing object, clock, drawing&#10;&#10;Description automatically generated">
            <a:extLst>
              <a:ext uri="{FF2B5EF4-FFF2-40B4-BE49-F238E27FC236}">
                <a16:creationId xmlns:a16="http://schemas.microsoft.com/office/drawing/2014/main" id="{DCE0A5A6-8162-4212-ABF5-DE7BC95DED9C}"/>
              </a:ext>
            </a:extLst>
          </p:cNvPr>
          <p:cNvPicPr>
            <a:picLocks noChangeAspect="1"/>
          </p:cNvPicPr>
          <p:nvPr userDrawn="1"/>
        </p:nvPicPr>
        <p:blipFill>
          <a:blip r:embed="rId3"/>
          <a:stretch>
            <a:fillRect/>
          </a:stretch>
        </p:blipFill>
        <p:spPr>
          <a:xfrm>
            <a:off x="124382" y="6189468"/>
            <a:ext cx="1438783" cy="606813"/>
          </a:xfrm>
          <a:prstGeom prst="rect">
            <a:avLst/>
          </a:prstGeom>
        </p:spPr>
      </p:pic>
    </p:spTree>
  </p:cSld>
  <p:clrMap bg1="lt1" tx1="dk1" bg2="lt2" tx2="dk2" accent1="accent1" accent2="accent2" accent3="accent3" accent4="accent4" accent5="accent5" accent6="accent6" hlink="hlink" folHlink="folHlink"/>
  <p:sldLayoutIdLst>
    <p:sldLayoutId id="2147483906" r:id="rId1"/>
  </p:sldLayoutIdLst>
  <p:transition>
    <p:fade/>
  </p:transition>
  <p:hf hdr="0" dt="0"/>
  <p:txStyles>
    <p:titleStyle>
      <a:lvl1pPr algn="l" rtl="0" eaLnBrk="1" fontAlgn="base" hangingPunct="1">
        <a:lnSpc>
          <a:spcPct val="90000"/>
        </a:lnSpc>
        <a:spcBef>
          <a:spcPct val="0"/>
        </a:spcBef>
        <a:spcAft>
          <a:spcPct val="0"/>
        </a:spcAft>
        <a:defRPr sz="3600" kern="1200">
          <a:solidFill>
            <a:schemeClr val="accent2"/>
          </a:solidFill>
          <a:latin typeface="+mj-lt"/>
          <a:ea typeface="Franklin Gothic Medium" panose="020B0603020102020204" pitchFamily="34" charset="0"/>
          <a:cs typeface="Arial" pitchFamily="34" charset="0"/>
        </a:defRPr>
      </a:lvl1pPr>
      <a:lvl2pPr algn="l" rtl="0" eaLnBrk="1" fontAlgn="base" hangingPunct="1">
        <a:lnSpc>
          <a:spcPct val="90000"/>
        </a:lnSpc>
        <a:spcBef>
          <a:spcPct val="0"/>
        </a:spcBef>
        <a:spcAft>
          <a:spcPct val="0"/>
        </a:spcAft>
        <a:defRPr sz="3600">
          <a:solidFill>
            <a:srgbClr val="5A7E96"/>
          </a:solidFill>
          <a:latin typeface="Arial" charset="0"/>
          <a:ea typeface="ＭＳ Ｐゴシック" charset="0"/>
        </a:defRPr>
      </a:lvl2pPr>
      <a:lvl3pPr algn="l" rtl="0" eaLnBrk="1" fontAlgn="base" hangingPunct="1">
        <a:lnSpc>
          <a:spcPct val="90000"/>
        </a:lnSpc>
        <a:spcBef>
          <a:spcPct val="0"/>
        </a:spcBef>
        <a:spcAft>
          <a:spcPct val="0"/>
        </a:spcAft>
        <a:defRPr sz="3600">
          <a:solidFill>
            <a:srgbClr val="5A7E96"/>
          </a:solidFill>
          <a:latin typeface="Arial" charset="0"/>
          <a:ea typeface="ＭＳ Ｐゴシック" charset="0"/>
        </a:defRPr>
      </a:lvl3pPr>
      <a:lvl4pPr algn="l" rtl="0" eaLnBrk="1" fontAlgn="base" hangingPunct="1">
        <a:lnSpc>
          <a:spcPct val="90000"/>
        </a:lnSpc>
        <a:spcBef>
          <a:spcPct val="0"/>
        </a:spcBef>
        <a:spcAft>
          <a:spcPct val="0"/>
        </a:spcAft>
        <a:defRPr sz="3600">
          <a:solidFill>
            <a:srgbClr val="5A7E96"/>
          </a:solidFill>
          <a:latin typeface="Arial" charset="0"/>
          <a:ea typeface="ＭＳ Ｐゴシック" charset="0"/>
        </a:defRPr>
      </a:lvl4pPr>
      <a:lvl5pPr algn="l" rtl="0" eaLnBrk="1" fontAlgn="base" hangingPunct="1">
        <a:lnSpc>
          <a:spcPct val="90000"/>
        </a:lnSpc>
        <a:spcBef>
          <a:spcPct val="0"/>
        </a:spcBef>
        <a:spcAft>
          <a:spcPct val="0"/>
        </a:spcAft>
        <a:defRPr sz="3600">
          <a:solidFill>
            <a:srgbClr val="5A7E96"/>
          </a:solidFill>
          <a:latin typeface="Arial" charset="0"/>
          <a:ea typeface="ＭＳ Ｐゴシック" charset="0"/>
        </a:defRPr>
      </a:lvl5pPr>
      <a:lvl6pPr marL="457200" algn="l" rtl="0" eaLnBrk="1" fontAlgn="base" hangingPunct="1">
        <a:spcBef>
          <a:spcPct val="0"/>
        </a:spcBef>
        <a:spcAft>
          <a:spcPct val="0"/>
        </a:spcAft>
        <a:defRPr sz="3600">
          <a:solidFill>
            <a:srgbClr val="5A7E96"/>
          </a:solidFill>
          <a:latin typeface="Arial" charset="0"/>
          <a:ea typeface="ＭＳ Ｐゴシック" charset="0"/>
        </a:defRPr>
      </a:lvl6pPr>
      <a:lvl7pPr marL="914400" algn="l" rtl="0" eaLnBrk="1" fontAlgn="base" hangingPunct="1">
        <a:spcBef>
          <a:spcPct val="0"/>
        </a:spcBef>
        <a:spcAft>
          <a:spcPct val="0"/>
        </a:spcAft>
        <a:defRPr sz="3600">
          <a:solidFill>
            <a:srgbClr val="5A7E96"/>
          </a:solidFill>
          <a:latin typeface="Arial" charset="0"/>
          <a:ea typeface="ＭＳ Ｐゴシック" charset="0"/>
        </a:defRPr>
      </a:lvl7pPr>
      <a:lvl8pPr marL="1371600" algn="l" rtl="0" eaLnBrk="1" fontAlgn="base" hangingPunct="1">
        <a:spcBef>
          <a:spcPct val="0"/>
        </a:spcBef>
        <a:spcAft>
          <a:spcPct val="0"/>
        </a:spcAft>
        <a:defRPr sz="3600">
          <a:solidFill>
            <a:srgbClr val="5A7E96"/>
          </a:solidFill>
          <a:latin typeface="Arial" charset="0"/>
          <a:ea typeface="ＭＳ Ｐゴシック" charset="0"/>
        </a:defRPr>
      </a:lvl8pPr>
      <a:lvl9pPr marL="1828800" algn="l" rtl="0" eaLnBrk="1" fontAlgn="base" hangingPunct="1">
        <a:spcBef>
          <a:spcPct val="0"/>
        </a:spcBef>
        <a:spcAft>
          <a:spcPct val="0"/>
        </a:spcAft>
        <a:defRPr sz="3600">
          <a:solidFill>
            <a:srgbClr val="5A7E96"/>
          </a:solidFill>
          <a:latin typeface="Arial" charset="0"/>
          <a:ea typeface="ＭＳ Ｐゴシック" charset="0"/>
        </a:defRPr>
      </a:lvl9pPr>
    </p:titleStyle>
    <p:bodyStyle>
      <a:lvl1pPr marL="411480" marR="0" indent="-411480" algn="l" defTabSz="914400" rtl="0" eaLnBrk="1" fontAlgn="base" latinLnBrk="0" hangingPunct="1">
        <a:lnSpc>
          <a:spcPct val="100000"/>
        </a:lnSpc>
        <a:spcBef>
          <a:spcPts val="2400"/>
        </a:spcBef>
        <a:spcAft>
          <a:spcPct val="0"/>
        </a:spcAft>
        <a:buClr>
          <a:srgbClr val="005AD3"/>
        </a:buClr>
        <a:buSzTx/>
        <a:buFont typeface="System Font Regular"/>
        <a:buChar char="—"/>
        <a:tabLst/>
        <a:defRPr sz="2400" b="0" kern="1200">
          <a:solidFill>
            <a:schemeClr val="accent2"/>
          </a:solidFill>
          <a:latin typeface="+mn-lt"/>
          <a:ea typeface="Arial"/>
          <a:cs typeface="Arial" pitchFamily="34" charset="0"/>
        </a:defRPr>
      </a:lvl1pPr>
      <a:lvl2pPr marL="685800" marR="0" indent="-228600" algn="l" defTabSz="914400" rtl="0" eaLnBrk="1" fontAlgn="base" latinLnBrk="0" hangingPunct="1">
        <a:lnSpc>
          <a:spcPct val="100000"/>
        </a:lnSpc>
        <a:spcBef>
          <a:spcPts val="1200"/>
        </a:spcBef>
        <a:spcAft>
          <a:spcPct val="0"/>
        </a:spcAft>
        <a:buClr>
          <a:srgbClr val="00C9D3"/>
        </a:buClr>
        <a:buSzTx/>
        <a:buFont typeface="System Font Regular"/>
        <a:buChar char="•"/>
        <a:tabLst/>
        <a:defRPr sz="2000" b="0" kern="1200">
          <a:solidFill>
            <a:schemeClr val="accent2"/>
          </a:solidFill>
          <a:latin typeface="+mj-lt"/>
          <a:ea typeface="Arial" panose="020B0604020202020204" pitchFamily="34" charset="0"/>
          <a:cs typeface="Arial" pitchFamily="34" charset="0"/>
        </a:defRPr>
      </a:lvl2pPr>
      <a:lvl3pPr marL="1143000" marR="0" indent="-228600" algn="l" defTabSz="914400" rtl="0" eaLnBrk="1" fontAlgn="base" latinLnBrk="0" hangingPunct="1">
        <a:lnSpc>
          <a:spcPct val="90000"/>
        </a:lnSpc>
        <a:spcBef>
          <a:spcPts val="1200"/>
        </a:spcBef>
        <a:spcAft>
          <a:spcPct val="0"/>
        </a:spcAft>
        <a:buClr>
          <a:schemeClr val="accent2">
            <a:lumMod val="60000"/>
            <a:lumOff val="40000"/>
          </a:schemeClr>
        </a:buClr>
        <a:buSzTx/>
        <a:buFont typeface="System Font Regular"/>
        <a:buChar char="◦"/>
        <a:tabLst/>
        <a:defRPr sz="1600" b="0" i="0" kern="1200">
          <a:solidFill>
            <a:schemeClr val="accent2"/>
          </a:solidFill>
          <a:latin typeface="+mn-lt"/>
          <a:ea typeface="Franklin Gothic Book" panose="020B0503020102020204" pitchFamily="34" charset="0"/>
          <a:cs typeface="Arial" pitchFamily="34" charset="0"/>
        </a:defRPr>
      </a:lvl3pPr>
      <a:lvl4pPr marL="1600200" marR="0" indent="-228600" algn="l" defTabSz="914400" rtl="0" eaLnBrk="1" fontAlgn="base" latinLnBrk="0" hangingPunct="1">
        <a:lnSpc>
          <a:spcPct val="100000"/>
        </a:lnSpc>
        <a:spcBef>
          <a:spcPts val="1200"/>
        </a:spcBef>
        <a:spcAft>
          <a:spcPct val="0"/>
        </a:spcAft>
        <a:buClr>
          <a:schemeClr val="accent2">
            <a:lumMod val="60000"/>
            <a:lumOff val="40000"/>
          </a:schemeClr>
        </a:buClr>
        <a:buSzTx/>
        <a:buFont typeface="System Font Regular"/>
        <a:buChar char="–"/>
        <a:tabLst/>
        <a:defRPr lang="en-US" sz="1400" kern="1200" baseline="0" dirty="0" smtClean="0">
          <a:solidFill>
            <a:schemeClr val="accent2"/>
          </a:solidFill>
          <a:latin typeface="+mn-lt"/>
          <a:ea typeface="ＭＳ Ｐゴシック" charset="0"/>
          <a:cs typeface="Arial" pitchFamily="34" charset="0"/>
        </a:defRPr>
      </a:lvl4pPr>
      <a:lvl5pPr marL="2267903" indent="-285750" algn="l" rtl="0" eaLnBrk="1" fontAlgn="base" hangingPunct="1">
        <a:lnSpc>
          <a:spcPct val="100000"/>
        </a:lnSpc>
        <a:spcBef>
          <a:spcPts val="1200"/>
        </a:spcBef>
        <a:spcAft>
          <a:spcPct val="0"/>
        </a:spcAft>
        <a:buClr>
          <a:srgbClr val="CCCCCC"/>
        </a:buClr>
        <a:buFont typeface="Arial" panose="020B0604020202020204" pitchFamily="34" charset="0"/>
        <a:buChar char="•"/>
        <a:defRPr sz="1400" i="0" kern="1200">
          <a:solidFill>
            <a:schemeClr val="accent2"/>
          </a:solidFill>
          <a:latin typeface="+mn-lt"/>
          <a:ea typeface="Arial"/>
          <a:cs typeface="Arial" pitchFamily="34" charset="0"/>
        </a:defRPr>
      </a:lvl5pPr>
      <a:lvl6pPr marL="2857500" marR="0" indent="0" algn="l" defTabSz="914400" rtl="0" eaLnBrk="1" fontAlgn="auto" latinLnBrk="0" hangingPunct="1">
        <a:lnSpc>
          <a:spcPct val="100000"/>
        </a:lnSpc>
        <a:spcBef>
          <a:spcPts val="1200"/>
        </a:spcBef>
        <a:spcAft>
          <a:spcPts val="0"/>
        </a:spcAft>
        <a:buClr>
          <a:schemeClr val="bg1">
            <a:lumMod val="65000"/>
          </a:schemeClr>
        </a:buClr>
        <a:buSzTx/>
        <a:buFontTx/>
        <a:buNone/>
        <a:tabLst/>
        <a:defRPr sz="1400" kern="1200">
          <a:solidFill>
            <a:srgbClr val="595959"/>
          </a:solidFill>
          <a:latin typeface="+mn-lt"/>
          <a:ea typeface="+mn-ea"/>
          <a:cs typeface="+mn-cs"/>
        </a:defRPr>
      </a:lvl6pPr>
      <a:lvl7pPr marL="3424238" indent="0" algn="l" defTabSz="914400" rtl="0" eaLnBrk="1" latinLnBrk="0" hangingPunct="1">
        <a:lnSpc>
          <a:spcPct val="100000"/>
        </a:lnSpc>
        <a:spcBef>
          <a:spcPts val="600"/>
        </a:spcBef>
        <a:buClr>
          <a:schemeClr val="accent2"/>
        </a:buClr>
        <a:buFontTx/>
        <a:buNone/>
        <a:defRPr sz="1800" kern="1200" baseline="0">
          <a:solidFill>
            <a:srgbClr val="595959"/>
          </a:solidFill>
          <a:latin typeface="+mn-lt"/>
          <a:ea typeface="+mn-ea"/>
          <a:cs typeface="+mn-cs"/>
        </a:defRPr>
      </a:lvl7pPr>
      <a:lvl8pPr marL="3200400" indent="0" algn="l" defTabSz="914400" rtl="0" eaLnBrk="1" latinLnBrk="0" hangingPunct="1">
        <a:spcBef>
          <a:spcPts val="1200"/>
        </a:spcBef>
        <a:buFontTx/>
        <a:buNone/>
        <a:defRPr sz="1400" kern="1200" baseline="0">
          <a:solidFill>
            <a:srgbClr val="595959"/>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84" userDrawn="1">
          <p15:clr>
            <a:srgbClr val="C35EA4"/>
          </p15:clr>
        </p15:guide>
        <p15:guide id="4" orient="horz" pos="216" userDrawn="1">
          <p15:clr>
            <a:srgbClr val="C35EA4"/>
          </p15:clr>
        </p15:guide>
        <p15:guide id="5" pos="7320" userDrawn="1">
          <p15:clr>
            <a:srgbClr val="C35EA4"/>
          </p15:clr>
        </p15:guide>
        <p15:guide id="6" orient="horz" pos="3864" userDrawn="1">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Footer Placeholder 4">
            <a:extLst>
              <a:ext uri="{FF2B5EF4-FFF2-40B4-BE49-F238E27FC236}">
                <a16:creationId xmlns:a16="http://schemas.microsoft.com/office/drawing/2014/main" id="{5D88B434-5D7D-E842-BE7E-171C7CDD90AD}"/>
              </a:ext>
            </a:extLst>
          </p:cNvPr>
          <p:cNvSpPr txBox="1">
            <a:spLocks/>
          </p:cNvSpPr>
          <p:nvPr userDrawn="1"/>
        </p:nvSpPr>
        <p:spPr>
          <a:xfrm>
            <a:off x="7643446" y="6400801"/>
            <a:ext cx="3962400" cy="468314"/>
          </a:xfrm>
          <a:prstGeom prst="rect">
            <a:avLst/>
          </a:prstGeom>
        </p:spPr>
        <p:txBody>
          <a:bodyPr lIns="0" tIns="0" rIns="0" bIns="0" anchor="ctr"/>
          <a:lstStyle>
            <a:defPPr>
              <a:defRPr lang="en-US"/>
            </a:defPPr>
            <a:lvl1pPr marL="0" algn="r" defTabSz="914400" rtl="0" eaLnBrk="1" latinLnBrk="0" hangingPunct="1">
              <a:defRPr sz="800" b="1" kern="1200" baseline="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750" b="0" i="0" kern="600" dirty="0">
                <a:solidFill>
                  <a:schemeClr val="accent2"/>
                </a:solidFill>
                <a:latin typeface="Franklin Gothic Book" panose="020B0503020102020204" pitchFamily="34" charset="0"/>
              </a:rPr>
              <a:t>©2020 ISMP    </a:t>
            </a:r>
            <a:r>
              <a:rPr lang="en-US" sz="750" b="0" i="0" kern="600" dirty="0">
                <a:solidFill>
                  <a:schemeClr val="accent1"/>
                </a:solidFill>
                <a:latin typeface="Franklin Gothic Book" panose="020B0503020102020204" pitchFamily="34" charset="0"/>
              </a:rPr>
              <a:t>| </a:t>
            </a:r>
            <a:r>
              <a:rPr lang="en-US" sz="750" b="0" i="0" kern="600" dirty="0">
                <a:solidFill>
                  <a:schemeClr val="accent2"/>
                </a:solidFill>
                <a:latin typeface="Franklin Gothic Book" panose="020B0503020102020204" pitchFamily="34" charset="0"/>
              </a:rPr>
              <a:t>   </a:t>
            </a:r>
            <a:r>
              <a:rPr lang="en-US" sz="750" b="0" i="0" kern="600" dirty="0">
                <a:solidFill>
                  <a:schemeClr val="accent2"/>
                </a:solidFill>
                <a:latin typeface="Franklin Gothic Book" panose="020B0503020102020204" pitchFamily="34" charset="0"/>
                <a:ea typeface="Arial"/>
                <a:cs typeface="Arial"/>
              </a:rPr>
              <a:t>www.ismp.org     </a:t>
            </a:r>
            <a:r>
              <a:rPr lang="en-US" sz="750" b="0" i="0" kern="600" dirty="0">
                <a:solidFill>
                  <a:schemeClr val="accent1"/>
                </a:solidFill>
                <a:latin typeface="Franklin Gothic Book" panose="020B0503020102020204" pitchFamily="34" charset="0"/>
                <a:ea typeface="Arial"/>
                <a:cs typeface="Arial"/>
              </a:rPr>
              <a:t>|</a:t>
            </a:r>
            <a:r>
              <a:rPr lang="en-US" sz="750" b="0" i="0" kern="600" dirty="0">
                <a:solidFill>
                  <a:schemeClr val="accent2"/>
                </a:solidFill>
                <a:latin typeface="Franklin Gothic Book" panose="020B0503020102020204" pitchFamily="34" charset="0"/>
                <a:ea typeface="Arial"/>
                <a:cs typeface="Arial"/>
              </a:rPr>
              <a:t>    </a:t>
            </a:r>
            <a:fld id="{D8292873-8C02-8745-A080-AABD95D9BE32}" type="slidenum">
              <a:rPr lang="en-US" sz="750" b="0" i="0" kern="600" smtClean="0">
                <a:solidFill>
                  <a:schemeClr val="accent2"/>
                </a:solidFill>
                <a:latin typeface="Franklin Gothic Book" panose="020B0503020102020204" pitchFamily="34" charset="0"/>
                <a:ea typeface="Arial"/>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r>
              <a:rPr lang="en-US" sz="750" b="0" i="0" kern="600" dirty="0">
                <a:solidFill>
                  <a:schemeClr val="accent2"/>
                </a:solidFill>
                <a:latin typeface="Franklin Gothic Book" panose="020B0503020102020204" pitchFamily="34" charset="0"/>
                <a:ea typeface="Arial"/>
                <a:cs typeface="Arial"/>
              </a:rPr>
              <a:t>   </a:t>
            </a:r>
          </a:p>
        </p:txBody>
      </p:sp>
      <p:sp>
        <p:nvSpPr>
          <p:cNvPr id="12" name="Title Placeholder 11">
            <a:extLst>
              <a:ext uri="{FF2B5EF4-FFF2-40B4-BE49-F238E27FC236}">
                <a16:creationId xmlns:a16="http://schemas.microsoft.com/office/drawing/2014/main" id="{61578FF3-515F-BA44-B9F5-4703913F355D}"/>
              </a:ext>
            </a:extLst>
          </p:cNvPr>
          <p:cNvSpPr>
            <a:spLocks noGrp="1"/>
          </p:cNvSpPr>
          <p:nvPr>
            <p:ph type="title"/>
          </p:nvPr>
        </p:nvSpPr>
        <p:spPr>
          <a:xfrm>
            <a:off x="629653" y="365125"/>
            <a:ext cx="10972800" cy="914400"/>
          </a:xfrm>
          <a:prstGeom prst="rect">
            <a:avLst/>
          </a:prstGeom>
        </p:spPr>
        <p:txBody>
          <a:bodyPr vert="horz" wrap="none" lIns="91440" tIns="45720" rIns="91440" bIns="45720" rtlCol="0" anchor="ctr">
            <a:noAutofit/>
          </a:bodyPr>
          <a:lstStyle/>
          <a:p>
            <a:r>
              <a:rPr lang="en-US"/>
              <a:t>Click to edit Master title style</a:t>
            </a:r>
          </a:p>
        </p:txBody>
      </p:sp>
      <p:sp>
        <p:nvSpPr>
          <p:cNvPr id="26" name="Text Placeholder 2">
            <a:extLst>
              <a:ext uri="{FF2B5EF4-FFF2-40B4-BE49-F238E27FC236}">
                <a16:creationId xmlns:a16="http://schemas.microsoft.com/office/drawing/2014/main" id="{CE242DD3-1A8F-2A4F-A218-84C71CC3F6AF}"/>
              </a:ext>
            </a:extLst>
          </p:cNvPr>
          <p:cNvSpPr>
            <a:spLocks noGrp="1"/>
          </p:cNvSpPr>
          <p:nvPr>
            <p:ph type="body" idx="1"/>
          </p:nvPr>
        </p:nvSpPr>
        <p:spPr>
          <a:xfrm>
            <a:off x="629653" y="1438238"/>
            <a:ext cx="10972800" cy="46958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0321991C-24B9-644F-A371-E9E9225283B8}"/>
              </a:ext>
            </a:extLst>
          </p:cNvPr>
          <p:cNvSpPr txBox="1">
            <a:spLocks/>
          </p:cNvSpPr>
          <p:nvPr userDrawn="1"/>
        </p:nvSpPr>
        <p:spPr>
          <a:xfrm>
            <a:off x="4794738" y="6400801"/>
            <a:ext cx="2602523" cy="468314"/>
          </a:xfrm>
          <a:prstGeom prst="rect">
            <a:avLst/>
          </a:prstGeom>
        </p:spPr>
        <p:txBody>
          <a:bodyPr lIns="0" tIns="0" rIns="0" bIns="0" anchor="ctr"/>
          <a:lstStyle>
            <a:defPPr>
              <a:defRPr lang="en-US"/>
            </a:defPPr>
            <a:lvl1pPr marL="0" algn="r" defTabSz="914400" rtl="0" eaLnBrk="1" latinLnBrk="0" hangingPunct="1">
              <a:defRPr sz="800" b="1" kern="1200" baseline="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750" b="0" i="0" kern="600" baseline="0" dirty="0">
                <a:solidFill>
                  <a:schemeClr val="accent1"/>
                </a:solidFill>
                <a:latin typeface="Franklin Gothic Book" panose="020B0503020102020204" pitchFamily="34" charset="0"/>
              </a:rPr>
              <a:t>ISMP Confidential</a:t>
            </a:r>
            <a:endParaRPr lang="en-US" sz="750" b="0" i="0" kern="600" dirty="0">
              <a:solidFill>
                <a:schemeClr val="accent1"/>
              </a:solidFill>
              <a:latin typeface="Franklin Gothic Book" panose="020B0503020102020204" pitchFamily="34" charset="0"/>
            </a:endParaRPr>
          </a:p>
        </p:txBody>
      </p:sp>
      <p:sp>
        <p:nvSpPr>
          <p:cNvPr id="5" name="TextBox 4">
            <a:extLst>
              <a:ext uri="{FF2B5EF4-FFF2-40B4-BE49-F238E27FC236}">
                <a16:creationId xmlns:a16="http://schemas.microsoft.com/office/drawing/2014/main" id="{59586822-A5E2-2641-A170-1163DEBA7FF3}"/>
              </a:ext>
            </a:extLst>
          </p:cNvPr>
          <p:cNvSpPr txBox="1"/>
          <p:nvPr userDrawn="1"/>
        </p:nvSpPr>
        <p:spPr>
          <a:xfrm>
            <a:off x="11963400" y="5867400"/>
            <a:ext cx="184731" cy="369332"/>
          </a:xfrm>
          <a:prstGeom prst="rect">
            <a:avLst/>
          </a:prstGeom>
          <a:noFill/>
        </p:spPr>
        <p:txBody>
          <a:bodyPr wrap="none" rtlCol="0">
            <a:spAutoFit/>
          </a:bodyPr>
          <a:lstStyle/>
          <a:p>
            <a:endParaRPr lang="en-US" dirty="0"/>
          </a:p>
        </p:txBody>
      </p:sp>
      <p:pic>
        <p:nvPicPr>
          <p:cNvPr id="9" name="Picture 8" descr="A picture containing object, clock, drawing&#10;&#10;Description automatically generated">
            <a:extLst>
              <a:ext uri="{FF2B5EF4-FFF2-40B4-BE49-F238E27FC236}">
                <a16:creationId xmlns:a16="http://schemas.microsoft.com/office/drawing/2014/main" id="{CFFE0435-6851-4666-B21E-14DA9A07F1A9}"/>
              </a:ext>
            </a:extLst>
          </p:cNvPr>
          <p:cNvPicPr>
            <a:picLocks noChangeAspect="1"/>
          </p:cNvPicPr>
          <p:nvPr userDrawn="1"/>
        </p:nvPicPr>
        <p:blipFill>
          <a:blip r:embed="rId10"/>
          <a:stretch>
            <a:fillRect/>
          </a:stretch>
        </p:blipFill>
        <p:spPr>
          <a:xfrm>
            <a:off x="124382" y="6189468"/>
            <a:ext cx="1438783" cy="606813"/>
          </a:xfrm>
          <a:prstGeom prst="rect">
            <a:avLst/>
          </a:prstGeom>
        </p:spPr>
      </p:pic>
    </p:spTree>
  </p:cSld>
  <p:clrMap bg1="lt1" tx1="dk1" bg2="lt2" tx2="dk2" accent1="accent1" accent2="accent2" accent3="accent3" accent4="accent4" accent5="accent5" accent6="accent6" hlink="hlink" folHlink="folHlink"/>
  <p:sldLayoutIdLst>
    <p:sldLayoutId id="2147483908" r:id="rId1"/>
    <p:sldLayoutId id="2147483942" r:id="rId2"/>
    <p:sldLayoutId id="2147483943" r:id="rId3"/>
    <p:sldLayoutId id="2147483944" r:id="rId4"/>
    <p:sldLayoutId id="2147483940" r:id="rId5"/>
    <p:sldLayoutId id="2147483974" r:id="rId6"/>
    <p:sldLayoutId id="2147483975" r:id="rId7"/>
    <p:sldLayoutId id="2147483976" r:id="rId8"/>
  </p:sldLayoutIdLst>
  <p:transition>
    <p:fade/>
  </p:transition>
  <p:hf hdr="0" dt="0"/>
  <p:txStyles>
    <p:titleStyle>
      <a:lvl1pPr algn="l" rtl="0" eaLnBrk="1" fontAlgn="base" hangingPunct="1">
        <a:lnSpc>
          <a:spcPct val="90000"/>
        </a:lnSpc>
        <a:spcBef>
          <a:spcPct val="0"/>
        </a:spcBef>
        <a:spcAft>
          <a:spcPct val="0"/>
        </a:spcAft>
        <a:defRPr sz="3600" kern="1200">
          <a:solidFill>
            <a:schemeClr val="accent2"/>
          </a:solidFill>
          <a:latin typeface="+mj-lt"/>
          <a:ea typeface="Franklin Gothic Medium" panose="020B0603020102020204" pitchFamily="34" charset="0"/>
          <a:cs typeface="Arial" pitchFamily="34" charset="0"/>
        </a:defRPr>
      </a:lvl1pPr>
      <a:lvl2pPr algn="l" rtl="0" eaLnBrk="1" fontAlgn="base" hangingPunct="1">
        <a:lnSpc>
          <a:spcPct val="90000"/>
        </a:lnSpc>
        <a:spcBef>
          <a:spcPct val="0"/>
        </a:spcBef>
        <a:spcAft>
          <a:spcPct val="0"/>
        </a:spcAft>
        <a:defRPr sz="3600">
          <a:solidFill>
            <a:srgbClr val="5A7E96"/>
          </a:solidFill>
          <a:latin typeface="Arial" charset="0"/>
          <a:ea typeface="ＭＳ Ｐゴシック" charset="0"/>
        </a:defRPr>
      </a:lvl2pPr>
      <a:lvl3pPr algn="l" rtl="0" eaLnBrk="1" fontAlgn="base" hangingPunct="1">
        <a:lnSpc>
          <a:spcPct val="90000"/>
        </a:lnSpc>
        <a:spcBef>
          <a:spcPct val="0"/>
        </a:spcBef>
        <a:spcAft>
          <a:spcPct val="0"/>
        </a:spcAft>
        <a:defRPr sz="3600">
          <a:solidFill>
            <a:srgbClr val="5A7E96"/>
          </a:solidFill>
          <a:latin typeface="Arial" charset="0"/>
          <a:ea typeface="ＭＳ Ｐゴシック" charset="0"/>
        </a:defRPr>
      </a:lvl3pPr>
      <a:lvl4pPr algn="l" rtl="0" eaLnBrk="1" fontAlgn="base" hangingPunct="1">
        <a:lnSpc>
          <a:spcPct val="90000"/>
        </a:lnSpc>
        <a:spcBef>
          <a:spcPct val="0"/>
        </a:spcBef>
        <a:spcAft>
          <a:spcPct val="0"/>
        </a:spcAft>
        <a:defRPr sz="3600">
          <a:solidFill>
            <a:srgbClr val="5A7E96"/>
          </a:solidFill>
          <a:latin typeface="Arial" charset="0"/>
          <a:ea typeface="ＭＳ Ｐゴシック" charset="0"/>
        </a:defRPr>
      </a:lvl4pPr>
      <a:lvl5pPr algn="l" rtl="0" eaLnBrk="1" fontAlgn="base" hangingPunct="1">
        <a:lnSpc>
          <a:spcPct val="90000"/>
        </a:lnSpc>
        <a:spcBef>
          <a:spcPct val="0"/>
        </a:spcBef>
        <a:spcAft>
          <a:spcPct val="0"/>
        </a:spcAft>
        <a:defRPr sz="3600">
          <a:solidFill>
            <a:srgbClr val="5A7E96"/>
          </a:solidFill>
          <a:latin typeface="Arial" charset="0"/>
          <a:ea typeface="ＭＳ Ｐゴシック" charset="0"/>
        </a:defRPr>
      </a:lvl5pPr>
      <a:lvl6pPr marL="457200" algn="l" rtl="0" eaLnBrk="1" fontAlgn="base" hangingPunct="1">
        <a:spcBef>
          <a:spcPct val="0"/>
        </a:spcBef>
        <a:spcAft>
          <a:spcPct val="0"/>
        </a:spcAft>
        <a:defRPr sz="3600">
          <a:solidFill>
            <a:srgbClr val="5A7E96"/>
          </a:solidFill>
          <a:latin typeface="Arial" charset="0"/>
          <a:ea typeface="ＭＳ Ｐゴシック" charset="0"/>
        </a:defRPr>
      </a:lvl6pPr>
      <a:lvl7pPr marL="914400" algn="l" rtl="0" eaLnBrk="1" fontAlgn="base" hangingPunct="1">
        <a:spcBef>
          <a:spcPct val="0"/>
        </a:spcBef>
        <a:spcAft>
          <a:spcPct val="0"/>
        </a:spcAft>
        <a:defRPr sz="3600">
          <a:solidFill>
            <a:srgbClr val="5A7E96"/>
          </a:solidFill>
          <a:latin typeface="Arial" charset="0"/>
          <a:ea typeface="ＭＳ Ｐゴシック" charset="0"/>
        </a:defRPr>
      </a:lvl7pPr>
      <a:lvl8pPr marL="1371600" algn="l" rtl="0" eaLnBrk="1" fontAlgn="base" hangingPunct="1">
        <a:spcBef>
          <a:spcPct val="0"/>
        </a:spcBef>
        <a:spcAft>
          <a:spcPct val="0"/>
        </a:spcAft>
        <a:defRPr sz="3600">
          <a:solidFill>
            <a:srgbClr val="5A7E96"/>
          </a:solidFill>
          <a:latin typeface="Arial" charset="0"/>
          <a:ea typeface="ＭＳ Ｐゴシック" charset="0"/>
        </a:defRPr>
      </a:lvl8pPr>
      <a:lvl9pPr marL="1828800" algn="l" rtl="0" eaLnBrk="1" fontAlgn="base" hangingPunct="1">
        <a:spcBef>
          <a:spcPct val="0"/>
        </a:spcBef>
        <a:spcAft>
          <a:spcPct val="0"/>
        </a:spcAft>
        <a:defRPr sz="3600">
          <a:solidFill>
            <a:srgbClr val="5A7E96"/>
          </a:solidFill>
          <a:latin typeface="Arial" charset="0"/>
          <a:ea typeface="ＭＳ Ｐゴシック" charset="0"/>
        </a:defRPr>
      </a:lvl9pPr>
    </p:titleStyle>
    <p:bodyStyle>
      <a:lvl1pPr marL="411480" marR="0" indent="-411480" algn="l" defTabSz="914400" rtl="0" eaLnBrk="1" fontAlgn="base" latinLnBrk="0" hangingPunct="1">
        <a:lnSpc>
          <a:spcPct val="100000"/>
        </a:lnSpc>
        <a:spcBef>
          <a:spcPts val="2400"/>
        </a:spcBef>
        <a:spcAft>
          <a:spcPct val="0"/>
        </a:spcAft>
        <a:buClr>
          <a:srgbClr val="005AD3"/>
        </a:buClr>
        <a:buSzTx/>
        <a:buFont typeface="System Font Regular"/>
        <a:buChar char="—"/>
        <a:tabLst/>
        <a:defRPr sz="2400" b="0" kern="1200">
          <a:solidFill>
            <a:schemeClr val="accent2"/>
          </a:solidFill>
          <a:latin typeface="+mn-lt"/>
          <a:ea typeface="Arial"/>
          <a:cs typeface="Arial" pitchFamily="34" charset="0"/>
        </a:defRPr>
      </a:lvl1pPr>
      <a:lvl2pPr marL="685800" marR="0" indent="-228600" algn="l" defTabSz="914400" rtl="0" eaLnBrk="1" fontAlgn="base" latinLnBrk="0" hangingPunct="1">
        <a:lnSpc>
          <a:spcPct val="100000"/>
        </a:lnSpc>
        <a:spcBef>
          <a:spcPts val="1200"/>
        </a:spcBef>
        <a:spcAft>
          <a:spcPct val="0"/>
        </a:spcAft>
        <a:buClr>
          <a:srgbClr val="00C9D3"/>
        </a:buClr>
        <a:buSzTx/>
        <a:buFont typeface="System Font Regular"/>
        <a:buChar char="•"/>
        <a:tabLst/>
        <a:defRPr sz="2000" b="0" kern="1200">
          <a:solidFill>
            <a:schemeClr val="accent2"/>
          </a:solidFill>
          <a:latin typeface="+mj-lt"/>
          <a:ea typeface="Arial" panose="020B0604020202020204" pitchFamily="34" charset="0"/>
          <a:cs typeface="Arial" pitchFamily="34" charset="0"/>
        </a:defRPr>
      </a:lvl2pPr>
      <a:lvl3pPr marL="1143000" marR="0" indent="-228600" algn="l" defTabSz="914400" rtl="0" eaLnBrk="1" fontAlgn="base" latinLnBrk="0" hangingPunct="1">
        <a:lnSpc>
          <a:spcPct val="90000"/>
        </a:lnSpc>
        <a:spcBef>
          <a:spcPts val="1200"/>
        </a:spcBef>
        <a:spcAft>
          <a:spcPct val="0"/>
        </a:spcAft>
        <a:buClr>
          <a:schemeClr val="accent2">
            <a:lumMod val="60000"/>
            <a:lumOff val="40000"/>
          </a:schemeClr>
        </a:buClr>
        <a:buSzTx/>
        <a:buFont typeface="System Font Regular"/>
        <a:buChar char="◦"/>
        <a:tabLst/>
        <a:defRPr sz="1600" b="0" i="0" kern="1200">
          <a:solidFill>
            <a:schemeClr val="accent2"/>
          </a:solidFill>
          <a:latin typeface="+mn-lt"/>
          <a:ea typeface="Franklin Gothic Book" panose="020B0503020102020204" pitchFamily="34" charset="0"/>
          <a:cs typeface="Arial" pitchFamily="34" charset="0"/>
        </a:defRPr>
      </a:lvl3pPr>
      <a:lvl4pPr marL="1600200" marR="0" indent="-228600" algn="l" defTabSz="914400" rtl="0" eaLnBrk="1" fontAlgn="base" latinLnBrk="0" hangingPunct="1">
        <a:lnSpc>
          <a:spcPct val="100000"/>
        </a:lnSpc>
        <a:spcBef>
          <a:spcPts val="1200"/>
        </a:spcBef>
        <a:spcAft>
          <a:spcPct val="0"/>
        </a:spcAft>
        <a:buClr>
          <a:schemeClr val="accent2">
            <a:lumMod val="60000"/>
            <a:lumOff val="40000"/>
          </a:schemeClr>
        </a:buClr>
        <a:buSzTx/>
        <a:buFont typeface="System Font Regular"/>
        <a:buChar char="–"/>
        <a:tabLst/>
        <a:defRPr lang="en-US" sz="1400" kern="1200" baseline="0" dirty="0" smtClean="0">
          <a:solidFill>
            <a:schemeClr val="accent2"/>
          </a:solidFill>
          <a:latin typeface="+mn-lt"/>
          <a:ea typeface="ＭＳ Ｐゴシック" charset="0"/>
          <a:cs typeface="Arial" pitchFamily="34" charset="0"/>
        </a:defRPr>
      </a:lvl4pPr>
      <a:lvl5pPr marL="2267903" indent="-285750" algn="l" rtl="0" eaLnBrk="1" fontAlgn="base" hangingPunct="1">
        <a:lnSpc>
          <a:spcPct val="100000"/>
        </a:lnSpc>
        <a:spcBef>
          <a:spcPts val="1200"/>
        </a:spcBef>
        <a:spcAft>
          <a:spcPct val="0"/>
        </a:spcAft>
        <a:buClr>
          <a:srgbClr val="CCCCCC"/>
        </a:buClr>
        <a:buFont typeface="Arial" panose="020B0604020202020204" pitchFamily="34" charset="0"/>
        <a:buChar char="•"/>
        <a:defRPr sz="1400" i="0" kern="1200">
          <a:solidFill>
            <a:schemeClr val="accent2"/>
          </a:solidFill>
          <a:latin typeface="+mn-lt"/>
          <a:ea typeface="Arial"/>
          <a:cs typeface="Arial" pitchFamily="34" charset="0"/>
        </a:defRPr>
      </a:lvl5pPr>
      <a:lvl6pPr marL="2857500" marR="0" indent="0" algn="l" defTabSz="914400" rtl="0" eaLnBrk="1" fontAlgn="auto" latinLnBrk="0" hangingPunct="1">
        <a:lnSpc>
          <a:spcPct val="100000"/>
        </a:lnSpc>
        <a:spcBef>
          <a:spcPts val="1200"/>
        </a:spcBef>
        <a:spcAft>
          <a:spcPts val="0"/>
        </a:spcAft>
        <a:buClr>
          <a:schemeClr val="bg1">
            <a:lumMod val="65000"/>
          </a:schemeClr>
        </a:buClr>
        <a:buSzTx/>
        <a:buFontTx/>
        <a:buNone/>
        <a:tabLst/>
        <a:defRPr sz="1400" kern="1200">
          <a:solidFill>
            <a:srgbClr val="595959"/>
          </a:solidFill>
          <a:latin typeface="+mn-lt"/>
          <a:ea typeface="+mn-ea"/>
          <a:cs typeface="+mn-cs"/>
        </a:defRPr>
      </a:lvl6pPr>
      <a:lvl7pPr marL="3424238" indent="0" algn="l" defTabSz="914400" rtl="0" eaLnBrk="1" latinLnBrk="0" hangingPunct="1">
        <a:lnSpc>
          <a:spcPct val="100000"/>
        </a:lnSpc>
        <a:spcBef>
          <a:spcPts val="600"/>
        </a:spcBef>
        <a:buClr>
          <a:schemeClr val="accent2"/>
        </a:buClr>
        <a:buFontTx/>
        <a:buNone/>
        <a:defRPr sz="1800" kern="1200" baseline="0">
          <a:solidFill>
            <a:srgbClr val="595959"/>
          </a:solidFill>
          <a:latin typeface="+mn-lt"/>
          <a:ea typeface="+mn-ea"/>
          <a:cs typeface="+mn-cs"/>
        </a:defRPr>
      </a:lvl7pPr>
      <a:lvl8pPr marL="3200400" indent="0" algn="l" defTabSz="914400" rtl="0" eaLnBrk="1" latinLnBrk="0" hangingPunct="1">
        <a:spcBef>
          <a:spcPts val="1200"/>
        </a:spcBef>
        <a:buFontTx/>
        <a:buNone/>
        <a:defRPr sz="1400" kern="1200" baseline="0">
          <a:solidFill>
            <a:srgbClr val="595959"/>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84" userDrawn="1">
          <p15:clr>
            <a:srgbClr val="C35EA4"/>
          </p15:clr>
        </p15:guide>
        <p15:guide id="4" orient="horz" pos="216" userDrawn="1">
          <p15:clr>
            <a:srgbClr val="C35EA4"/>
          </p15:clr>
        </p15:guide>
        <p15:guide id="5" pos="7320" userDrawn="1">
          <p15:clr>
            <a:srgbClr val="C35EA4"/>
          </p15:clr>
        </p15:guide>
        <p15:guide id="6" orient="horz" pos="3864" userDrawn="1">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1">
          <a:blip r:embed="rId17"/>
          <a:stretch>
            <a:fillRect/>
          </a:stretch>
        </a:blipFill>
        <a:effectLst/>
      </p:bgPr>
    </p:bg>
    <p:spTree>
      <p:nvGrpSpPr>
        <p:cNvPr id="1" name=""/>
        <p:cNvGrpSpPr/>
        <p:nvPr/>
      </p:nvGrpSpPr>
      <p:grpSpPr>
        <a:xfrm>
          <a:off x="0" y="0"/>
          <a:ext cx="0" cy="0"/>
          <a:chOff x="0" y="0"/>
          <a:chExt cx="0" cy="0"/>
        </a:xfrm>
      </p:grpSpPr>
      <p:sp>
        <p:nvSpPr>
          <p:cNvPr id="4" name="Slide Number Placeholder 6"/>
          <p:cNvSpPr txBox="1">
            <a:spLocks/>
          </p:cNvSpPr>
          <p:nvPr/>
        </p:nvSpPr>
        <p:spPr>
          <a:xfrm>
            <a:off x="10963884" y="6436500"/>
            <a:ext cx="107405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lnSpc>
                <a:spcPct val="80000"/>
              </a:lnSpc>
            </a:pPr>
            <a:fld id="{8895E675-C0F5-6543-8E50-2814DA1C8B6E}" type="slidenum">
              <a:rPr lang="en-US" sz="2000" smtClean="0">
                <a:solidFill>
                  <a:srgbClr val="7F7F7F"/>
                </a:solidFill>
                <a:latin typeface="Arial"/>
                <a:cs typeface="Arial"/>
              </a:rPr>
              <a:pPr algn="r">
                <a:lnSpc>
                  <a:spcPct val="80000"/>
                </a:lnSpc>
              </a:pPr>
              <a:t>‹#›</a:t>
            </a:fld>
            <a:endParaRPr lang="en-US" sz="2000">
              <a:solidFill>
                <a:srgbClr val="7F7F7F"/>
              </a:solidFill>
              <a:latin typeface="Arial"/>
              <a:cs typeface="Arial"/>
            </a:endParaRPr>
          </a:p>
        </p:txBody>
      </p:sp>
      <p:sp>
        <p:nvSpPr>
          <p:cNvPr id="5" name="Date Placeholder 4"/>
          <p:cNvSpPr>
            <a:spLocks noGrp="1"/>
          </p:cNvSpPr>
          <p:nvPr>
            <p:ph type="dt" sz="half" idx="2"/>
          </p:nvPr>
        </p:nvSpPr>
        <p:spPr>
          <a:xfrm>
            <a:off x="290856" y="6436501"/>
            <a:ext cx="2844800" cy="284687"/>
          </a:xfrm>
          <a:prstGeom prst="rect">
            <a:avLst/>
          </a:prstGeom>
        </p:spPr>
        <p:txBody>
          <a:bodyPr/>
          <a:lstStyle>
            <a:lvl1pPr>
              <a:lnSpc>
                <a:spcPct val="80000"/>
              </a:lnSpc>
              <a:defRPr sz="2000">
                <a:solidFill>
                  <a:schemeClr val="bg1">
                    <a:lumMod val="50000"/>
                  </a:schemeClr>
                </a:solidFill>
                <a:latin typeface="Arial"/>
                <a:cs typeface="Arial"/>
              </a:defRPr>
            </a:lvl1pPr>
          </a:lstStyle>
          <a:p>
            <a:pPr defTabSz="609585"/>
            <a:fld id="{7F38E57C-A788-F747-9550-6A69924AC59D}" type="datetimeFigureOut">
              <a:rPr lang="en-US" smtClean="0">
                <a:solidFill>
                  <a:prstClr val="white">
                    <a:lumMod val="50000"/>
                  </a:prstClr>
                </a:solidFill>
              </a:rPr>
              <a:pPr defTabSz="609585"/>
              <a:t>10/28/20</a:t>
            </a:fld>
            <a:endParaRPr lang="en-US">
              <a:solidFill>
                <a:prstClr val="white">
                  <a:lumMod val="50000"/>
                </a:prstClr>
              </a:solidFill>
            </a:endParaRPr>
          </a:p>
        </p:txBody>
      </p:sp>
      <p:sp>
        <p:nvSpPr>
          <p:cNvPr id="6" name="Footer Placeholder 5"/>
          <p:cNvSpPr>
            <a:spLocks noGrp="1"/>
          </p:cNvSpPr>
          <p:nvPr>
            <p:ph type="ftr" sz="quarter" idx="3"/>
          </p:nvPr>
        </p:nvSpPr>
        <p:spPr>
          <a:xfrm>
            <a:off x="7592109" y="6436501"/>
            <a:ext cx="3860800" cy="284687"/>
          </a:xfrm>
          <a:prstGeom prst="rect">
            <a:avLst/>
          </a:prstGeom>
        </p:spPr>
        <p:txBody>
          <a:bodyPr/>
          <a:lstStyle>
            <a:lvl1pPr>
              <a:lnSpc>
                <a:spcPct val="80000"/>
              </a:lnSpc>
              <a:defRPr sz="2000">
                <a:solidFill>
                  <a:srgbClr val="7F7F7F"/>
                </a:solidFill>
                <a:latin typeface="Arial"/>
                <a:cs typeface="Arial"/>
              </a:defRPr>
            </a:lvl1pPr>
          </a:lstStyle>
          <a:p>
            <a:pPr defTabSz="609585"/>
            <a:endParaRPr lang="en-US"/>
          </a:p>
        </p:txBody>
      </p:sp>
      <p:sp>
        <p:nvSpPr>
          <p:cNvPr id="7" name="Slide Number Placeholder 6"/>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609585"/>
            <a:fld id="{8EA43C24-870D-D440-AED7-D2226A4A8CF1}" type="slidenum">
              <a:rPr lang="en-US" smtClean="0">
                <a:solidFill>
                  <a:prstClr val="black">
                    <a:tint val="75000"/>
                  </a:prstClr>
                </a:solidFill>
              </a:rPr>
              <a:pPr defTabSz="609585"/>
              <a:t>‹#›</a:t>
            </a:fld>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7889812-C7A8-8644-9461-1FE6F0E062B6}"/>
              </a:ext>
            </a:extLst>
          </p:cNvPr>
          <p:cNvSpPr txBox="1">
            <a:spLocks/>
          </p:cNvSpPr>
          <p:nvPr userDrawn="1"/>
        </p:nvSpPr>
        <p:spPr>
          <a:xfrm>
            <a:off x="7643446" y="6400801"/>
            <a:ext cx="3962400" cy="468314"/>
          </a:xfrm>
          <a:prstGeom prst="rect">
            <a:avLst/>
          </a:prstGeom>
        </p:spPr>
        <p:txBody>
          <a:bodyPr lIns="0" tIns="0" rIns="0" bIns="0" anchor="ctr"/>
          <a:lstStyle>
            <a:defPPr>
              <a:defRPr lang="en-US"/>
            </a:defPPr>
            <a:lvl1pPr marL="0" algn="r" defTabSz="914400" rtl="0" eaLnBrk="1" latinLnBrk="0" hangingPunct="1">
              <a:defRPr sz="800" b="1" kern="1200" baseline="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750" b="0" i="0" kern="600" dirty="0">
                <a:solidFill>
                  <a:schemeClr val="accent2"/>
                </a:solidFill>
                <a:latin typeface="Franklin Gothic Book" panose="020B0503020102020204" pitchFamily="34" charset="0"/>
              </a:rPr>
              <a:t>©2020 ISMP    </a:t>
            </a:r>
            <a:r>
              <a:rPr lang="en-US" sz="750" b="0" i="0" kern="600" dirty="0">
                <a:solidFill>
                  <a:schemeClr val="accent1"/>
                </a:solidFill>
                <a:latin typeface="Franklin Gothic Book" panose="020B0503020102020204" pitchFamily="34" charset="0"/>
              </a:rPr>
              <a:t>| </a:t>
            </a:r>
            <a:r>
              <a:rPr lang="en-US" sz="750" b="0" i="0" kern="600" dirty="0">
                <a:solidFill>
                  <a:schemeClr val="accent2"/>
                </a:solidFill>
                <a:latin typeface="Franklin Gothic Book" panose="020B0503020102020204" pitchFamily="34" charset="0"/>
              </a:rPr>
              <a:t>   </a:t>
            </a:r>
            <a:r>
              <a:rPr lang="en-US" sz="750" b="0" i="0" kern="600" dirty="0">
                <a:solidFill>
                  <a:schemeClr val="accent2"/>
                </a:solidFill>
                <a:latin typeface="Franklin Gothic Book" panose="020B0503020102020204" pitchFamily="34" charset="0"/>
                <a:ea typeface="Arial"/>
                <a:cs typeface="Arial"/>
              </a:rPr>
              <a:t>www.ismp.org     </a:t>
            </a:r>
            <a:r>
              <a:rPr lang="en-US" sz="750" b="0" i="0" kern="600" dirty="0">
                <a:solidFill>
                  <a:schemeClr val="accent1"/>
                </a:solidFill>
                <a:latin typeface="Franklin Gothic Book" panose="020B0503020102020204" pitchFamily="34" charset="0"/>
                <a:ea typeface="Arial"/>
                <a:cs typeface="Arial"/>
              </a:rPr>
              <a:t>|</a:t>
            </a:r>
            <a:r>
              <a:rPr lang="en-US" sz="750" b="0" i="0" kern="600" dirty="0">
                <a:solidFill>
                  <a:schemeClr val="accent2"/>
                </a:solidFill>
                <a:latin typeface="Franklin Gothic Book" panose="020B0503020102020204" pitchFamily="34" charset="0"/>
                <a:ea typeface="Arial"/>
                <a:cs typeface="Arial"/>
              </a:rPr>
              <a:t>    </a:t>
            </a:r>
            <a:fld id="{D8292873-8C02-8745-A080-AABD95D9BE32}" type="slidenum">
              <a:rPr lang="en-US" sz="750" b="0" i="0" kern="600" smtClean="0">
                <a:solidFill>
                  <a:schemeClr val="accent2"/>
                </a:solidFill>
                <a:latin typeface="Franklin Gothic Book" panose="020B0503020102020204" pitchFamily="34" charset="0"/>
                <a:ea typeface="Arial"/>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r>
              <a:rPr lang="en-US" sz="750" b="0" i="0" kern="600" dirty="0">
                <a:solidFill>
                  <a:schemeClr val="accent2"/>
                </a:solidFill>
                <a:latin typeface="Franklin Gothic Book" panose="020B0503020102020204" pitchFamily="34" charset="0"/>
                <a:ea typeface="Arial"/>
                <a:cs typeface="Arial"/>
              </a:rPr>
              <a:t>   </a:t>
            </a:r>
          </a:p>
        </p:txBody>
      </p:sp>
      <p:sp>
        <p:nvSpPr>
          <p:cNvPr id="9" name="Footer Placeholder 4">
            <a:extLst>
              <a:ext uri="{FF2B5EF4-FFF2-40B4-BE49-F238E27FC236}">
                <a16:creationId xmlns:a16="http://schemas.microsoft.com/office/drawing/2014/main" id="{4E5F012C-018F-A847-9A6F-BC4258FAD76D}"/>
              </a:ext>
            </a:extLst>
          </p:cNvPr>
          <p:cNvSpPr txBox="1">
            <a:spLocks/>
          </p:cNvSpPr>
          <p:nvPr userDrawn="1"/>
        </p:nvSpPr>
        <p:spPr>
          <a:xfrm>
            <a:off x="4794738" y="6400801"/>
            <a:ext cx="2602523" cy="468314"/>
          </a:xfrm>
          <a:prstGeom prst="rect">
            <a:avLst/>
          </a:prstGeom>
        </p:spPr>
        <p:txBody>
          <a:bodyPr lIns="0" tIns="0" rIns="0" bIns="0" anchor="ctr"/>
          <a:lstStyle>
            <a:defPPr>
              <a:defRPr lang="en-US"/>
            </a:defPPr>
            <a:lvl1pPr marL="0" algn="r" defTabSz="914400" rtl="0" eaLnBrk="1" latinLnBrk="0" hangingPunct="1">
              <a:defRPr sz="800" b="1" kern="1200" baseline="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750" b="0" i="0" kern="600" baseline="0" dirty="0">
                <a:solidFill>
                  <a:schemeClr val="accent1"/>
                </a:solidFill>
                <a:latin typeface="Franklin Gothic Book" panose="020B0503020102020204" pitchFamily="34" charset="0"/>
              </a:rPr>
              <a:t>ISMP Confidential</a:t>
            </a:r>
            <a:endParaRPr lang="en-US" sz="750" b="0" i="0" kern="600" dirty="0">
              <a:solidFill>
                <a:schemeClr val="accent1"/>
              </a:solidFill>
              <a:latin typeface="Franklin Gothic Book" panose="020B0503020102020204" pitchFamily="34" charset="0"/>
            </a:endParaRPr>
          </a:p>
        </p:txBody>
      </p:sp>
      <p:sp>
        <p:nvSpPr>
          <p:cNvPr id="10" name="TextBox 9">
            <a:extLst>
              <a:ext uri="{FF2B5EF4-FFF2-40B4-BE49-F238E27FC236}">
                <a16:creationId xmlns:a16="http://schemas.microsoft.com/office/drawing/2014/main" id="{AA6972C2-143D-DD4D-8D0A-55D1AA03946E}"/>
              </a:ext>
            </a:extLst>
          </p:cNvPr>
          <p:cNvSpPr txBox="1"/>
          <p:nvPr userDrawn="1"/>
        </p:nvSpPr>
        <p:spPr>
          <a:xfrm>
            <a:off x="11963400" y="5867400"/>
            <a:ext cx="184731" cy="369332"/>
          </a:xfrm>
          <a:prstGeom prst="rect">
            <a:avLst/>
          </a:prstGeom>
          <a:noFill/>
        </p:spPr>
        <p:txBody>
          <a:bodyPr wrap="none" rtlCol="0">
            <a:spAutoFit/>
          </a:bodyPr>
          <a:lstStyle/>
          <a:p>
            <a:endParaRPr lang="en-US" dirty="0"/>
          </a:p>
        </p:txBody>
      </p:sp>
      <p:pic>
        <p:nvPicPr>
          <p:cNvPr id="11" name="Picture 10" descr="A picture containing object, clock, drawing&#10;&#10;Description automatically generated">
            <a:extLst>
              <a:ext uri="{FF2B5EF4-FFF2-40B4-BE49-F238E27FC236}">
                <a16:creationId xmlns:a16="http://schemas.microsoft.com/office/drawing/2014/main" id="{8C64BBA9-E7FF-B742-8CEB-AE3029F64EE5}"/>
              </a:ext>
            </a:extLst>
          </p:cNvPr>
          <p:cNvPicPr>
            <a:picLocks noChangeAspect="1"/>
          </p:cNvPicPr>
          <p:nvPr userDrawn="1"/>
        </p:nvPicPr>
        <p:blipFill>
          <a:blip r:embed="rId18"/>
          <a:stretch>
            <a:fillRect/>
          </a:stretch>
        </p:blipFill>
        <p:spPr>
          <a:xfrm>
            <a:off x="124382" y="6189468"/>
            <a:ext cx="1438783" cy="606813"/>
          </a:xfrm>
          <a:prstGeom prst="rect">
            <a:avLst/>
          </a:prstGeom>
        </p:spPr>
      </p:pic>
    </p:spTree>
    <p:extLst>
      <p:ext uri="{BB962C8B-B14F-4D97-AF65-F5344CB8AC3E}">
        <p14:creationId xmlns:p14="http://schemas.microsoft.com/office/powerpoint/2010/main" val="3458199171"/>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 id="2147484022" r:id="rId12"/>
    <p:sldLayoutId id="2147484024" r:id="rId13"/>
    <p:sldLayoutId id="2147484025" r:id="rId14"/>
    <p:sldLayoutId id="2147484026" r:id="rId15"/>
  </p:sldLayoutIdLst>
  <p:transition>
    <p:fade/>
  </p:transition>
  <p:hf hd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84" userDrawn="1">
          <p15:clr>
            <a:srgbClr val="C35EA4"/>
          </p15:clr>
        </p15:guide>
        <p15:guide id="4" orient="horz" pos="216" userDrawn="1">
          <p15:clr>
            <a:srgbClr val="C35EA4"/>
          </p15:clr>
        </p15:guide>
        <p15:guide id="5" pos="7320" userDrawn="1">
          <p15:clr>
            <a:srgbClr val="C35EA4"/>
          </p15:clr>
        </p15:guide>
        <p15:guide id="6" orient="horz" pos="3864" userDrawn="1">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51.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3" Type="http://schemas.openxmlformats.org/officeDocument/2006/relationships/hyperlink" Target="http://www.ismp.org/" TargetMode="External"/><Relationship Id="rId2" Type="http://schemas.openxmlformats.org/officeDocument/2006/relationships/notesSlide" Target="../notesSlides/notesSlide12.xml"/><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3" Type="http://schemas.openxmlformats.org/officeDocument/2006/relationships/hyperlink" Target="https://www.ismp.org/resources/assess-err-worksheets" TargetMode="External"/><Relationship Id="rId2" Type="http://schemas.openxmlformats.org/officeDocument/2006/relationships/notesSlide" Target="../notesSlides/notesSlide15.xml"/><Relationship Id="rId1" Type="http://schemas.openxmlformats.org/officeDocument/2006/relationships/slideLayout" Target="../slideLayouts/slideLayout44.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56.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54.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4.xml"/></Relationships>
</file>

<file path=ppt/slides/_rels/slide24.xml.rels><?xml version="1.0" encoding="UTF-8" standalone="yes"?>
<Relationships xmlns="http://schemas.openxmlformats.org/package/2006/relationships"><Relationship Id="rId3" Type="http://schemas.openxmlformats.org/officeDocument/2006/relationships/hyperlink" Target="https://www.ismp.org/resources/scope-injury-therapeutic-drugs" TargetMode="External"/><Relationship Id="rId2" Type="http://schemas.openxmlformats.org/officeDocument/2006/relationships/notesSlide" Target="../notesSlides/notesSlide23.xml"/><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hyperlink" Target="http://www.ismp.org/guidelines/best-practices-hospitals" TargetMode="External"/><Relationship Id="rId2" Type="http://schemas.openxmlformats.org/officeDocument/2006/relationships/notesSlide" Target="../notesSlides/notesSlide25.xml"/><Relationship Id="rId1" Type="http://schemas.openxmlformats.org/officeDocument/2006/relationships/slideLayout" Target="../slideLayouts/slideLayout54.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54.xml"/></Relationships>
</file>

<file path=ppt/slides/_rels/slide28.xml.rels><?xml version="1.0" encoding="UTF-8" standalone="yes"?>
<Relationships xmlns="http://schemas.openxmlformats.org/package/2006/relationships"><Relationship Id="rId3" Type="http://schemas.openxmlformats.org/officeDocument/2006/relationships/hyperlink" Target="https://consumermedsafety.org/medication-safety-articles/item/847-teaching-sheets" TargetMode="External"/><Relationship Id="rId2" Type="http://schemas.openxmlformats.org/officeDocument/2006/relationships/notesSlide" Target="../notesSlides/notesSlide27.xml"/><Relationship Id="rId1" Type="http://schemas.openxmlformats.org/officeDocument/2006/relationships/slideLayout" Target="../slideLayouts/slideLayout5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47.xml"/><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4.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5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4.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54.xml"/><Relationship Id="rId5" Type="http://schemas.openxmlformats.org/officeDocument/2006/relationships/image" Target="../media/image32.jpeg"/><Relationship Id="rId4" Type="http://schemas.openxmlformats.org/officeDocument/2006/relationships/hyperlink" Target="http://www.google.com/url?sa=i&amp;source=images&amp;cd=&amp;cad=rja&amp;docid=sVFaX8SdsAKekM&amp;tbnid=dtV4S-6SrINNjM:&amp;ved=0CAUQjRw&amp;url=http%3A%2F%2Fstore.mcguff.com%2Fproducts%2F3696.aspx&amp;ei=EysRUriELNWs4AO_0YDIAw&amp;psig=AFQjCNG2Yei3SpeLvzQOLJwn1IB5Ux1Tyw&amp;ust=1376943238997188"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ismp.org/sites/default/files/attachments/2018-07/Teaching-table-corrected.pdf" TargetMode="External"/><Relationship Id="rId2" Type="http://schemas.openxmlformats.org/officeDocument/2006/relationships/notesSlide" Target="../notesSlides/notesSlide37.xml"/><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47.xml"/><Relationship Id="rId4" Type="http://schemas.openxmlformats.org/officeDocument/2006/relationships/hyperlink" Target="https://dchealth.dc.gov/dcrx"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4.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43.xml"/><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3.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48.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4.xml"/><Relationship Id="rId1" Type="http://schemas.openxmlformats.org/officeDocument/2006/relationships/slideLayout" Target="../slideLayouts/slideLayout4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8.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6.xml"/><Relationship Id="rId1" Type="http://schemas.openxmlformats.org/officeDocument/2006/relationships/slideLayout" Target="../slideLayouts/slideLayout48.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gi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3.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9.xml"/><Relationship Id="rId1" Type="http://schemas.openxmlformats.org/officeDocument/2006/relationships/slideLayout" Target="../slideLayouts/slideLayout4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8.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1.xml"/><Relationship Id="rId1" Type="http://schemas.openxmlformats.org/officeDocument/2006/relationships/slideLayout" Target="../slideLayouts/slideLayout48.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2.xml"/><Relationship Id="rId1" Type="http://schemas.openxmlformats.org/officeDocument/2006/relationships/slideLayout" Target="../slideLayouts/slideLayout55.xml"/><Relationship Id="rId5" Type="http://schemas.openxmlformats.org/officeDocument/2006/relationships/image" Target="../media/image45.jpeg"/><Relationship Id="rId4" Type="http://schemas.openxmlformats.org/officeDocument/2006/relationships/image" Target="../media/image44.png"/></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3.xml"/><Relationship Id="rId1" Type="http://schemas.openxmlformats.org/officeDocument/2006/relationships/slideLayout" Target="../slideLayouts/slideLayout44.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4.xml"/><Relationship Id="rId1" Type="http://schemas.openxmlformats.org/officeDocument/2006/relationships/slideLayout" Target="../slideLayouts/slideLayout44.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5.xml"/><Relationship Id="rId1" Type="http://schemas.openxmlformats.org/officeDocument/2006/relationships/slideLayout" Target="../slideLayouts/slideLayout44.xml"/><Relationship Id="rId5" Type="http://schemas.openxmlformats.org/officeDocument/2006/relationships/image" Target="../media/image49.jpeg"/><Relationship Id="rId4" Type="http://schemas.openxmlformats.org/officeDocument/2006/relationships/chart" Target="../charts/chart1.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4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4.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0.xml"/><Relationship Id="rId1" Type="http://schemas.openxmlformats.org/officeDocument/2006/relationships/slideLayout" Target="../slideLayouts/slideLayout4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8.xml"/></Relationships>
</file>

<file path=ppt/slides/_rels/slide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2.xml"/><Relationship Id="rId1" Type="http://schemas.openxmlformats.org/officeDocument/2006/relationships/slideLayout" Target="../slideLayouts/slideLayout4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4.xml"/></Relationships>
</file>

<file path=ppt/slides/_rels/slide66.xml.rels><?xml version="1.0" encoding="UTF-8" standalone="yes"?>
<Relationships xmlns="http://schemas.openxmlformats.org/package/2006/relationships"><Relationship Id="rId3" Type="http://schemas.openxmlformats.org/officeDocument/2006/relationships/hyperlink" Target="mailto:Raj.M.Ratwani@medstar.net" TargetMode="External"/><Relationship Id="rId2" Type="http://schemas.openxmlformats.org/officeDocument/2006/relationships/notesSlide" Target="../notesSlides/notesSlide64.xml"/><Relationship Id="rId1" Type="http://schemas.openxmlformats.org/officeDocument/2006/relationships/slideLayout" Target="../slideLayouts/slideLayout44.xml"/><Relationship Id="rId4" Type="http://schemas.openxmlformats.org/officeDocument/2006/relationships/image" Target="../media/image52.tiff"/></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3.xml"/></Relationships>
</file>

<file path=ppt/slides/_rels/slide7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9.xml"/><Relationship Id="rId1" Type="http://schemas.openxmlformats.org/officeDocument/2006/relationships/slideLayout" Target="../slideLayouts/slideLayout52.xml"/><Relationship Id="rId6" Type="http://schemas.openxmlformats.org/officeDocument/2006/relationships/image" Target="cid:image003.jpg@01D691A3.2A5F1720" TargetMode="External"/><Relationship Id="rId5" Type="http://schemas.openxmlformats.org/officeDocument/2006/relationships/image" Target="../media/image54.jpeg"/><Relationship Id="rId4" Type="http://schemas.openxmlformats.org/officeDocument/2006/relationships/image" Target="cid:image002.jpg@01D63F23.4E41F900" TargetMode="Externa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3.xml"/></Relationships>
</file>

<file path=ppt/slides/_rels/slide7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3.xml"/><Relationship Id="rId1" Type="http://schemas.openxmlformats.org/officeDocument/2006/relationships/slideLayout" Target="../slideLayouts/slideLayout43.xml"/><Relationship Id="rId4" Type="http://schemas.openxmlformats.org/officeDocument/2006/relationships/hyperlink" Target="https://cme.smhs.gwu.edu/dcrx-/group/dcrx-dc-center-rational-prescribing"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100000">
              <a:srgbClr val="777777"/>
            </a:gs>
            <a:gs pos="39000">
              <a:srgbClr val="FFFFFF"/>
            </a:gs>
            <a:gs pos="100000">
              <a:schemeClr val="tx1"/>
            </a:gs>
            <a:gs pos="68000">
              <a:schemeClr val="accent3">
                <a:lumMod val="0"/>
                <a:lumOff val="100000"/>
              </a:schemeClr>
            </a:gs>
            <a:gs pos="23000">
              <a:schemeClr val="accent3">
                <a:lumMod val="0"/>
                <a:lumOff val="100000"/>
              </a:schemeClr>
            </a:gs>
          </a:gsLst>
          <a:lin ang="16200000" scaled="1"/>
        </a:gradFill>
        <a:effectLst/>
      </p:bgPr>
    </p:bg>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B84ED6D3-99C3-6D4B-86D3-B50AC6184879}"/>
              </a:ext>
            </a:extLst>
          </p:cNvPr>
          <p:cNvPicPr>
            <a:picLocks noChangeAspect="1"/>
          </p:cNvPicPr>
          <p:nvPr/>
        </p:nvPicPr>
        <p:blipFill>
          <a:blip r:embed="rId3"/>
          <a:stretch>
            <a:fillRect/>
          </a:stretch>
        </p:blipFill>
        <p:spPr>
          <a:xfrm>
            <a:off x="3193686" y="397908"/>
            <a:ext cx="5478827" cy="1263174"/>
          </a:xfrm>
          <a:prstGeom prst="rect">
            <a:avLst/>
          </a:prstGeom>
        </p:spPr>
      </p:pic>
      <p:sp>
        <p:nvSpPr>
          <p:cNvPr id="8" name="TextBox 7">
            <a:extLst>
              <a:ext uri="{FF2B5EF4-FFF2-40B4-BE49-F238E27FC236}">
                <a16:creationId xmlns:a16="http://schemas.microsoft.com/office/drawing/2014/main" id="{C4A7B0C0-A7CA-9D45-8B5B-A717DC2FD15A}"/>
              </a:ext>
            </a:extLst>
          </p:cNvPr>
          <p:cNvSpPr txBox="1"/>
          <p:nvPr/>
        </p:nvSpPr>
        <p:spPr>
          <a:xfrm>
            <a:off x="572205" y="2274838"/>
            <a:ext cx="11114970" cy="3108543"/>
          </a:xfrm>
          <a:prstGeom prst="rect">
            <a:avLst/>
          </a:prstGeom>
          <a:noFill/>
        </p:spPr>
        <p:txBody>
          <a:bodyPr wrap="square" rtlCol="0">
            <a:spAutoFit/>
          </a:bodyPr>
          <a:lstStyle/>
          <a:p>
            <a:pPr algn="ctr"/>
            <a:r>
              <a:rPr lang="en-US" sz="4000" b="1" cap="all" dirty="0">
                <a:solidFill>
                  <a:schemeClr val="tx1">
                    <a:lumMod val="65000"/>
                    <a:lumOff val="35000"/>
                  </a:schemeClr>
                </a:solidFill>
                <a:latin typeface="Arial" panose="020B0604020202020204" pitchFamily="34" charset="0"/>
                <a:cs typeface="Arial" panose="020B0604020202020204" pitchFamily="34" charset="0"/>
              </a:rPr>
              <a:t>MEDICATION ERRORS: </a:t>
            </a:r>
          </a:p>
          <a:p>
            <a:pPr algn="ctr"/>
            <a:r>
              <a:rPr lang="en-US" sz="4000" b="1" cap="all" dirty="0">
                <a:solidFill>
                  <a:schemeClr val="tx1">
                    <a:lumMod val="65000"/>
                    <a:lumOff val="35000"/>
                  </a:schemeClr>
                </a:solidFill>
                <a:latin typeface="Arial" panose="020B0604020202020204" pitchFamily="34" charset="0"/>
                <a:cs typeface="Arial" panose="020B0604020202020204" pitchFamily="34" charset="0"/>
              </a:rPr>
              <a:t>UNDERSTANDING THE CAUSES AND DESIGNING EFFECTIVE RISK MANAGEMENT STRATEGIES</a:t>
            </a:r>
          </a:p>
          <a:p>
            <a:pPr algn="ctr"/>
            <a:endParaRPr lang="en-US" sz="36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6" name="Picture 5" descr="A close up of a sign&#10;&#10;Description automatically generated">
            <a:extLst>
              <a:ext uri="{FF2B5EF4-FFF2-40B4-BE49-F238E27FC236}">
                <a16:creationId xmlns:a16="http://schemas.microsoft.com/office/drawing/2014/main" id="{346E96E5-D649-424C-96EF-73D34C6C1450}"/>
              </a:ext>
            </a:extLst>
          </p:cNvPr>
          <p:cNvPicPr>
            <a:picLocks noChangeAspect="1"/>
          </p:cNvPicPr>
          <p:nvPr/>
        </p:nvPicPr>
        <p:blipFill>
          <a:blip r:embed="rId4"/>
          <a:stretch>
            <a:fillRect/>
          </a:stretch>
        </p:blipFill>
        <p:spPr>
          <a:xfrm>
            <a:off x="7650162" y="5383381"/>
            <a:ext cx="4037013" cy="783181"/>
          </a:xfrm>
          <a:prstGeom prst="rect">
            <a:avLst/>
          </a:prstGeom>
        </p:spPr>
      </p:pic>
      <p:sp>
        <p:nvSpPr>
          <p:cNvPr id="3" name="TextBox 2">
            <a:extLst>
              <a:ext uri="{FF2B5EF4-FFF2-40B4-BE49-F238E27FC236}">
                <a16:creationId xmlns:a16="http://schemas.microsoft.com/office/drawing/2014/main" id="{0B4AD8C8-EFF7-3949-9B74-1C54CF5006A4}"/>
              </a:ext>
            </a:extLst>
          </p:cNvPr>
          <p:cNvSpPr txBox="1"/>
          <p:nvPr/>
        </p:nvSpPr>
        <p:spPr>
          <a:xfrm>
            <a:off x="6400800" y="6359236"/>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24149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2462" y="296609"/>
            <a:ext cx="10972800" cy="774523"/>
          </a:xfrm>
        </p:spPr>
        <p:txBody>
          <a:bodyPr>
            <a:normAutofit/>
          </a:bodyPr>
          <a:lstStyle/>
          <a:p>
            <a:r>
              <a:rPr lang="en-US" sz="3600" dirty="0"/>
              <a:t>Learning objectives</a:t>
            </a:r>
          </a:p>
        </p:txBody>
      </p:sp>
      <p:sp>
        <p:nvSpPr>
          <p:cNvPr id="3" name="TextBox 2">
            <a:extLst>
              <a:ext uri="{FF2B5EF4-FFF2-40B4-BE49-F238E27FC236}">
                <a16:creationId xmlns:a16="http://schemas.microsoft.com/office/drawing/2014/main" id="{868F1119-2819-C843-A6AA-9F1772CD83D3}"/>
              </a:ext>
            </a:extLst>
          </p:cNvPr>
          <p:cNvSpPr txBox="1"/>
          <p:nvPr/>
        </p:nvSpPr>
        <p:spPr>
          <a:xfrm>
            <a:off x="0" y="1550028"/>
            <a:ext cx="11629430" cy="4878481"/>
          </a:xfrm>
          <a:prstGeom prst="rect">
            <a:avLst/>
          </a:prstGeom>
          <a:noFill/>
        </p:spPr>
        <p:txBody>
          <a:bodyPr wrap="square" rtlCol="0">
            <a:spAutoFit/>
          </a:bodyPr>
          <a:lstStyle/>
          <a:p>
            <a:pPr marL="285750" lvl="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Establish an understanding of contributing factors and epidemiology of medication-related patient safety events</a:t>
            </a:r>
          </a:p>
          <a:p>
            <a:pPr marL="285750" lvl="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A discussion on current research on causality (root cause analysis) and human factors design features to mitigate them</a:t>
            </a:r>
          </a:p>
          <a:p>
            <a:pPr marL="285750" lvl="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A review of best practice approaches in reducing errors in the inpatient and ambulatory setting (clinic and pharmacy)</a:t>
            </a:r>
          </a:p>
          <a:p>
            <a:pPr marL="285750" lvl="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Identify systems level innovations in risk management strategies that can be used to minimize or prevent medication errors and equip professionals to manage the consequences when they occur</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B96591A-9EE9-8B45-8CC1-66341DC26CD3}"/>
              </a:ext>
            </a:extLst>
          </p:cNvPr>
          <p:cNvSpPr txBox="1"/>
          <p:nvPr/>
        </p:nvSpPr>
        <p:spPr>
          <a:xfrm>
            <a:off x="637309" y="1071132"/>
            <a:ext cx="7417415" cy="400110"/>
          </a:xfrm>
          <a:prstGeom prst="rect">
            <a:avLst/>
          </a:prstGeom>
          <a:noFill/>
        </p:spPr>
        <p:txBody>
          <a:bodyPr wrap="none" rtlCol="0">
            <a:spAutoFit/>
          </a:bodyPr>
          <a:lstStyle/>
          <a:p>
            <a:r>
              <a:rPr lang="en-US" sz="2000" b="1" dirty="0"/>
              <a:t>Upon completing the module the learner should be able to </a:t>
            </a:r>
            <a:r>
              <a:rPr lang="en-US" sz="2000" dirty="0"/>
              <a:t>:</a:t>
            </a:r>
          </a:p>
        </p:txBody>
      </p:sp>
      <p:sp>
        <p:nvSpPr>
          <p:cNvPr id="4" name="TextBox 3">
            <a:extLst>
              <a:ext uri="{FF2B5EF4-FFF2-40B4-BE49-F238E27FC236}">
                <a16:creationId xmlns:a16="http://schemas.microsoft.com/office/drawing/2014/main" id="{DE19FA6E-03A2-BE46-A113-9A594DE05A12}"/>
              </a:ext>
            </a:extLst>
          </p:cNvPr>
          <p:cNvSpPr txBox="1"/>
          <p:nvPr/>
        </p:nvSpPr>
        <p:spPr>
          <a:xfrm>
            <a:off x="11767279" y="6411248"/>
            <a:ext cx="470000" cy="400110"/>
          </a:xfrm>
          <a:prstGeom prst="rect">
            <a:avLst/>
          </a:prstGeom>
          <a:noFill/>
        </p:spPr>
        <p:txBody>
          <a:bodyPr wrap="none" rtlCol="0">
            <a:spAutoFit/>
          </a:bodyPr>
          <a:lstStyle/>
          <a:p>
            <a:r>
              <a:rPr lang="en-US" sz="2000" dirty="0">
                <a:solidFill>
                  <a:srgbClr val="69737B"/>
                </a:solidFill>
              </a:rPr>
              <a:t>10</a:t>
            </a:r>
          </a:p>
        </p:txBody>
      </p:sp>
    </p:spTree>
    <p:extLst>
      <p:ext uri="{BB962C8B-B14F-4D97-AF65-F5344CB8AC3E}">
        <p14:creationId xmlns:p14="http://schemas.microsoft.com/office/powerpoint/2010/main" val="1802355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3B6F2-52C8-4C73-AAA6-356CA4042D09}"/>
              </a:ext>
            </a:extLst>
          </p:cNvPr>
          <p:cNvSpPr>
            <a:spLocks noGrp="1"/>
          </p:cNvSpPr>
          <p:nvPr>
            <p:ph type="ctrTitle"/>
          </p:nvPr>
        </p:nvSpPr>
        <p:spPr>
          <a:xfrm>
            <a:off x="2515378" y="3525889"/>
            <a:ext cx="9333722" cy="917427"/>
          </a:xfrm>
        </p:spPr>
        <p:txBody>
          <a:bodyPr>
            <a:noAutofit/>
          </a:bodyPr>
          <a:lstStyle/>
          <a:p>
            <a:r>
              <a:rPr lang="en-US" sz="3200" dirty="0"/>
              <a:t>Current Safety Challenges with Medications in the Inpatient and Ambulatory Settings</a:t>
            </a:r>
          </a:p>
        </p:txBody>
      </p:sp>
      <p:sp>
        <p:nvSpPr>
          <p:cNvPr id="3" name="Text Placeholder 2">
            <a:extLst>
              <a:ext uri="{FF2B5EF4-FFF2-40B4-BE49-F238E27FC236}">
                <a16:creationId xmlns:a16="http://schemas.microsoft.com/office/drawing/2014/main" id="{1A49CFBF-E24E-4254-8173-72F66FC76C5B}"/>
              </a:ext>
            </a:extLst>
          </p:cNvPr>
          <p:cNvSpPr>
            <a:spLocks noGrp="1"/>
          </p:cNvSpPr>
          <p:nvPr>
            <p:ph type="subTitle" idx="1"/>
          </p:nvPr>
        </p:nvSpPr>
        <p:spPr>
          <a:xfrm>
            <a:off x="2515378" y="4821844"/>
            <a:ext cx="8534400" cy="696975"/>
          </a:xfrm>
        </p:spPr>
        <p:txBody>
          <a:bodyPr>
            <a:normAutofit fontScale="70000" lnSpcReduction="20000"/>
          </a:bodyPr>
          <a:lstStyle/>
          <a:p>
            <a:r>
              <a:rPr lang="en-US" dirty="0"/>
              <a:t>Allen J Vaida, BSc, PharmD</a:t>
            </a:r>
          </a:p>
          <a:p>
            <a:r>
              <a:rPr lang="en-US" dirty="0"/>
              <a:t>Executive Vice President, Institute for Safe Medication Practices </a:t>
            </a:r>
          </a:p>
        </p:txBody>
      </p:sp>
    </p:spTree>
    <p:extLst>
      <p:ext uri="{BB962C8B-B14F-4D97-AF65-F5344CB8AC3E}">
        <p14:creationId xmlns:p14="http://schemas.microsoft.com/office/powerpoint/2010/main" val="2011641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15FD6-6E0B-4BC8-A5A0-54F0A2D783B1}"/>
              </a:ext>
            </a:extLst>
          </p:cNvPr>
          <p:cNvSpPr>
            <a:spLocks noGrp="1"/>
          </p:cNvSpPr>
          <p:nvPr>
            <p:ph type="title"/>
          </p:nvPr>
        </p:nvSpPr>
        <p:spPr/>
        <p:txBody>
          <a:bodyPr/>
          <a:lstStyle/>
          <a:p>
            <a:pPr algn="l"/>
            <a:r>
              <a:rPr lang="en-US" sz="4400" b="1" cap="all" dirty="0">
                <a:solidFill>
                  <a:srgbClr val="434445"/>
                </a:solidFill>
                <a:latin typeface="Arial"/>
                <a:cs typeface="Arial"/>
              </a:rPr>
              <a:t>Disclosure</a:t>
            </a:r>
          </a:p>
        </p:txBody>
      </p:sp>
      <p:sp>
        <p:nvSpPr>
          <p:cNvPr id="3" name="Content Placeholder 2">
            <a:extLst>
              <a:ext uri="{FF2B5EF4-FFF2-40B4-BE49-F238E27FC236}">
                <a16:creationId xmlns:a16="http://schemas.microsoft.com/office/drawing/2014/main" id="{E0186EA2-A8D6-462B-98B6-96E09941504E}"/>
              </a:ext>
            </a:extLst>
          </p:cNvPr>
          <p:cNvSpPr>
            <a:spLocks noGrp="1"/>
          </p:cNvSpPr>
          <p:nvPr>
            <p:ph sz="quarter" idx="10"/>
          </p:nvPr>
        </p:nvSpPr>
        <p:spPr/>
        <p:txBody>
          <a:bodyPr/>
          <a:lstStyle/>
          <a:p>
            <a:pPr marL="0" indent="0">
              <a:buNone/>
            </a:pPr>
            <a:r>
              <a:rPr lang="en-US" sz="2400" dirty="0">
                <a:latin typeface="Arial" panose="020B0604020202020204" pitchFamily="34" charset="0"/>
                <a:cs typeface="Arial" panose="020B0604020202020204" pitchFamily="34" charset="0"/>
              </a:rPr>
              <a:t>Allen Vaida declares no conflicts of interest, real or apparent, and no financial interests in any company, product, or service mentioned in this program, including grants, employment, gifts, stock holdings, and honoraria.</a:t>
            </a:r>
          </a:p>
          <a:p>
            <a:endParaRPr lang="en-US" dirty="0"/>
          </a:p>
        </p:txBody>
      </p:sp>
    </p:spTree>
    <p:extLst>
      <p:ext uri="{BB962C8B-B14F-4D97-AF65-F5344CB8AC3E}">
        <p14:creationId xmlns:p14="http://schemas.microsoft.com/office/powerpoint/2010/main" val="281791321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6C49F-A9C2-406F-B381-94BACF88E934}"/>
              </a:ext>
            </a:extLst>
          </p:cNvPr>
          <p:cNvSpPr>
            <a:spLocks noGrp="1"/>
          </p:cNvSpPr>
          <p:nvPr>
            <p:ph type="title"/>
          </p:nvPr>
        </p:nvSpPr>
        <p:spPr>
          <a:xfrm>
            <a:off x="609600" y="369136"/>
            <a:ext cx="10972800" cy="910389"/>
          </a:xfrm>
        </p:spPr>
        <p:txBody>
          <a:bodyPr/>
          <a:lstStyle/>
          <a:p>
            <a:pPr algn="l"/>
            <a:r>
              <a:rPr lang="en-US" sz="4000" b="1" cap="all" dirty="0">
                <a:solidFill>
                  <a:srgbClr val="434445"/>
                </a:solidFill>
                <a:latin typeface="Arial"/>
                <a:cs typeface="Arial"/>
              </a:rPr>
              <a:t>Institute for Safe Medication Practices</a:t>
            </a:r>
          </a:p>
        </p:txBody>
      </p:sp>
      <p:sp>
        <p:nvSpPr>
          <p:cNvPr id="3" name="Content Placeholder 2">
            <a:extLst>
              <a:ext uri="{FF2B5EF4-FFF2-40B4-BE49-F238E27FC236}">
                <a16:creationId xmlns:a16="http://schemas.microsoft.com/office/drawing/2014/main" id="{C3645378-CD38-4381-8615-AC1A5A8F5EFF}"/>
              </a:ext>
            </a:extLst>
          </p:cNvPr>
          <p:cNvSpPr>
            <a:spLocks noGrp="1"/>
          </p:cNvSpPr>
          <p:nvPr>
            <p:ph sz="quarter" idx="10"/>
          </p:nvPr>
        </p:nvSpPr>
        <p:spPr>
          <a:xfrm>
            <a:off x="609600" y="1638300"/>
            <a:ext cx="10972800" cy="4495800"/>
          </a:xfrm>
        </p:spPr>
        <p:txBody>
          <a:bodyPr/>
          <a:lstStyle/>
          <a:p>
            <a:r>
              <a:rPr lang="en-US" sz="2800" dirty="0">
                <a:latin typeface="Arial" panose="020B0604020202020204" pitchFamily="34" charset="0"/>
                <a:cs typeface="Arial" panose="020B0604020202020204" pitchFamily="34" charset="0"/>
              </a:rPr>
              <a:t>Not-for-profit medication safety organization affiliated with ECRI</a:t>
            </a:r>
          </a:p>
          <a:p>
            <a:r>
              <a:rPr lang="en-US" sz="2800" dirty="0">
                <a:latin typeface="Arial" panose="020B0604020202020204" pitchFamily="34" charset="0"/>
                <a:cs typeface="Arial" panose="020B0604020202020204" pitchFamily="34" charset="0"/>
              </a:rPr>
              <a:t>Operates a National Medication Errors Reporting Program for practitioners and consumers </a:t>
            </a:r>
            <a:r>
              <a:rPr lang="en-US" sz="2800" dirty="0">
                <a:latin typeface="Arial" panose="020B0604020202020204" pitchFamily="34" charset="0"/>
                <a:cs typeface="Arial" panose="020B0604020202020204" pitchFamily="34" charset="0"/>
                <a:hlinkClick r:id="rId3"/>
              </a:rPr>
              <a:t>www.ismp.org</a:t>
            </a:r>
            <a:r>
              <a:rPr lang="en-US" sz="2800" dirty="0">
                <a:latin typeface="Arial" panose="020B0604020202020204" pitchFamily="34" charset="0"/>
                <a:cs typeface="Arial" panose="020B0604020202020204" pitchFamily="34" charset="0"/>
              </a:rPr>
              <a:t> </a:t>
            </a:r>
          </a:p>
          <a:p>
            <a:r>
              <a:rPr lang="en-US" sz="2800" dirty="0">
                <a:latin typeface="Arial" panose="020B0604020202020204" pitchFamily="34" charset="0"/>
                <a:cs typeface="Arial" panose="020B0604020202020204" pitchFamily="34" charset="0"/>
              </a:rPr>
              <a:t>Follows up with reporters, manufacturers, FDA, and network of practitioners</a:t>
            </a:r>
          </a:p>
          <a:p>
            <a:r>
              <a:rPr lang="en-US" sz="2800" dirty="0">
                <a:latin typeface="Arial" panose="020B0604020202020204" pitchFamily="34" charset="0"/>
                <a:cs typeface="Arial" panose="020B0604020202020204" pitchFamily="34" charset="0"/>
              </a:rPr>
              <a:t>Analyzes errors and reports on recommendations for prevention</a:t>
            </a:r>
          </a:p>
          <a:p>
            <a:r>
              <a:rPr lang="en-US" sz="2800" dirty="0">
                <a:latin typeface="Arial" panose="020B0604020202020204" pitchFamily="34" charset="0"/>
                <a:cs typeface="Arial" panose="020B0604020202020204" pitchFamily="34" charset="0"/>
              </a:rPr>
              <a:t>Publishes recommendations </a:t>
            </a:r>
          </a:p>
          <a:p>
            <a:endParaRPr lang="en-US" dirty="0"/>
          </a:p>
          <a:p>
            <a:endParaRPr lang="en-US" dirty="0"/>
          </a:p>
        </p:txBody>
      </p:sp>
    </p:spTree>
    <p:extLst>
      <p:ext uri="{BB962C8B-B14F-4D97-AF65-F5344CB8AC3E}">
        <p14:creationId xmlns:p14="http://schemas.microsoft.com/office/powerpoint/2010/main" val="37806225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D0ECE-57E6-4AEB-9330-4E9A65184287}"/>
              </a:ext>
            </a:extLst>
          </p:cNvPr>
          <p:cNvSpPr>
            <a:spLocks noGrp="1"/>
          </p:cNvSpPr>
          <p:nvPr>
            <p:ph type="title"/>
          </p:nvPr>
        </p:nvSpPr>
        <p:spPr/>
        <p:txBody>
          <a:bodyPr/>
          <a:lstStyle/>
          <a:p>
            <a:pPr algn="l"/>
            <a:r>
              <a:rPr lang="en-US" sz="4000" b="1" cap="all" dirty="0">
                <a:solidFill>
                  <a:srgbClr val="434445"/>
                </a:solidFill>
                <a:latin typeface="Arial"/>
                <a:cs typeface="Arial"/>
              </a:rPr>
              <a:t>Assumptions</a:t>
            </a:r>
          </a:p>
        </p:txBody>
      </p:sp>
      <p:sp>
        <p:nvSpPr>
          <p:cNvPr id="3" name="Content Placeholder 2">
            <a:extLst>
              <a:ext uri="{FF2B5EF4-FFF2-40B4-BE49-F238E27FC236}">
                <a16:creationId xmlns:a16="http://schemas.microsoft.com/office/drawing/2014/main" id="{F4DA55CA-681A-4E7D-A022-C3A3D1F669EA}"/>
              </a:ext>
            </a:extLst>
          </p:cNvPr>
          <p:cNvSpPr>
            <a:spLocks noGrp="1"/>
          </p:cNvSpPr>
          <p:nvPr>
            <p:ph sz="quarter" idx="10"/>
          </p:nvPr>
        </p:nvSpPr>
        <p:spPr>
          <a:xfrm>
            <a:off x="609600" y="1279525"/>
            <a:ext cx="6299200" cy="4698492"/>
          </a:xfrm>
        </p:spPr>
        <p:txBody>
          <a:bodyPr/>
          <a:lstStyle/>
          <a:p>
            <a:r>
              <a:rPr lang="en-US" sz="2800" dirty="0">
                <a:latin typeface="Arial" panose="020B0604020202020204" pitchFamily="34" charset="0"/>
                <a:cs typeface="Arial" panose="020B0604020202020204" pitchFamily="34" charset="0"/>
              </a:rPr>
              <a:t>To Err is Human</a:t>
            </a:r>
          </a:p>
          <a:p>
            <a:r>
              <a:rPr lang="en-US" sz="2800" dirty="0">
                <a:latin typeface="Arial" panose="020B0604020202020204" pitchFamily="34" charset="0"/>
                <a:cs typeface="Arial" panose="020B0604020202020204" pitchFamily="34" charset="0"/>
              </a:rPr>
              <a:t>Healthcare is complex and inherently risky</a:t>
            </a:r>
          </a:p>
          <a:p>
            <a:r>
              <a:rPr lang="en-US" sz="2800" dirty="0">
                <a:latin typeface="Arial" panose="020B0604020202020204" pitchFamily="34" charset="0"/>
                <a:cs typeface="Arial" panose="020B0604020202020204" pitchFamily="34" charset="0"/>
              </a:rPr>
              <a:t>Medication errors are multifactorial</a:t>
            </a:r>
          </a:p>
          <a:p>
            <a:r>
              <a:rPr lang="en-US" sz="2800" dirty="0">
                <a:latin typeface="Arial" panose="020B0604020202020204" pitchFamily="34" charset="0"/>
                <a:cs typeface="Arial" panose="020B0604020202020204" pitchFamily="34" charset="0"/>
              </a:rPr>
              <a:t>Focus should be on fixing the complex medication use systems in which we work</a:t>
            </a:r>
          </a:p>
          <a:p>
            <a:r>
              <a:rPr lang="en-US" sz="2800" dirty="0">
                <a:latin typeface="Arial" panose="020B0604020202020204" pitchFamily="34" charset="0"/>
                <a:cs typeface="Arial" panose="020B0604020202020204" pitchFamily="34" charset="0"/>
              </a:rPr>
              <a:t>Error prevention is proactive and involves planning and ongoing effort</a:t>
            </a:r>
          </a:p>
          <a:p>
            <a:endParaRPr lang="en-US" dirty="0"/>
          </a:p>
        </p:txBody>
      </p:sp>
      <p:pic>
        <p:nvPicPr>
          <p:cNvPr id="6146" name="Picture 2">
            <a:extLst>
              <a:ext uri="{FF2B5EF4-FFF2-40B4-BE49-F238E27FC236}">
                <a16:creationId xmlns:a16="http://schemas.microsoft.com/office/drawing/2014/main" id="{8D6F9FF8-EEA4-49DA-8840-A6F7D891FF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2794" y="1435608"/>
            <a:ext cx="4159606" cy="43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71798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D0BD4-DC18-43B4-8D3B-19BD15832FEC}"/>
              </a:ext>
            </a:extLst>
          </p:cNvPr>
          <p:cNvSpPr>
            <a:spLocks noGrp="1"/>
          </p:cNvSpPr>
          <p:nvPr>
            <p:ph type="title"/>
          </p:nvPr>
        </p:nvSpPr>
        <p:spPr>
          <a:xfrm>
            <a:off x="609600" y="369136"/>
            <a:ext cx="10972800" cy="910389"/>
          </a:xfrm>
        </p:spPr>
        <p:txBody>
          <a:bodyPr/>
          <a:lstStyle/>
          <a:p>
            <a:pPr algn="l"/>
            <a:r>
              <a:rPr lang="en-US" sz="4000" b="1" cap="all" dirty="0">
                <a:solidFill>
                  <a:srgbClr val="434445"/>
                </a:solidFill>
                <a:latin typeface="Arial"/>
                <a:cs typeface="Arial"/>
              </a:rPr>
              <a:t>Capturing Errors and Analyzing Them</a:t>
            </a:r>
          </a:p>
        </p:txBody>
      </p:sp>
      <p:sp>
        <p:nvSpPr>
          <p:cNvPr id="3" name="Content Placeholder 2">
            <a:extLst>
              <a:ext uri="{FF2B5EF4-FFF2-40B4-BE49-F238E27FC236}">
                <a16:creationId xmlns:a16="http://schemas.microsoft.com/office/drawing/2014/main" id="{4531EB2A-7F6A-4AF6-A1DB-596CE391A902}"/>
              </a:ext>
            </a:extLst>
          </p:cNvPr>
          <p:cNvSpPr>
            <a:spLocks noGrp="1"/>
          </p:cNvSpPr>
          <p:nvPr>
            <p:ph sz="quarter" idx="10"/>
          </p:nvPr>
        </p:nvSpPr>
        <p:spPr>
          <a:xfrm>
            <a:off x="609600" y="1803580"/>
            <a:ext cx="10909300" cy="4698492"/>
          </a:xfrm>
        </p:spPr>
        <p:txBody>
          <a:bodyPr/>
          <a:lstStyle/>
          <a:p>
            <a:pPr>
              <a:spcBef>
                <a:spcPts val="1200"/>
              </a:spcBef>
            </a:pPr>
            <a:r>
              <a:rPr lang="en-US" sz="3200" dirty="0">
                <a:latin typeface="Arial" panose="020B0604020202020204" pitchFamily="34" charset="0"/>
                <a:cs typeface="Arial" panose="020B0604020202020204" pitchFamily="34" charset="0"/>
              </a:rPr>
              <a:t>Voluntary reporting programs</a:t>
            </a:r>
          </a:p>
          <a:p>
            <a:pPr>
              <a:spcBef>
                <a:spcPts val="1200"/>
              </a:spcBef>
            </a:pPr>
            <a:r>
              <a:rPr lang="en-US" sz="3200" dirty="0">
                <a:latin typeface="Arial" panose="020B0604020202020204" pitchFamily="34" charset="0"/>
                <a:cs typeface="Arial" panose="020B0604020202020204" pitchFamily="34" charset="0"/>
              </a:rPr>
              <a:t>Information from technology (infusion pumps, bar coding</a:t>
            </a:r>
            <a:r>
              <a:rPr lang="en-US" sz="3200">
                <a:latin typeface="Arial" panose="020B0604020202020204" pitchFamily="34" charset="0"/>
                <a:cs typeface="Arial" panose="020B0604020202020204" pitchFamily="34" charset="0"/>
              </a:rPr>
              <a:t>, EHR, </a:t>
            </a:r>
            <a:r>
              <a:rPr lang="en-US" sz="3200" dirty="0">
                <a:latin typeface="Arial" panose="020B0604020202020204" pitchFamily="34" charset="0"/>
                <a:cs typeface="Arial" panose="020B0604020202020204" pitchFamily="34" charset="0"/>
              </a:rPr>
              <a:t>electronic prescribing and pharmacy systems)</a:t>
            </a:r>
          </a:p>
          <a:p>
            <a:pPr>
              <a:spcBef>
                <a:spcPts val="1200"/>
              </a:spcBef>
            </a:pPr>
            <a:r>
              <a:rPr lang="en-US" sz="3200" dirty="0">
                <a:latin typeface="Arial" panose="020B0604020202020204" pitchFamily="34" charset="0"/>
                <a:cs typeface="Arial" panose="020B0604020202020204" pitchFamily="34" charset="0"/>
              </a:rPr>
              <a:t>Focused reporting (triggers, specific medications)</a:t>
            </a:r>
          </a:p>
          <a:p>
            <a:pPr>
              <a:spcBef>
                <a:spcPts val="1200"/>
              </a:spcBef>
            </a:pPr>
            <a:r>
              <a:rPr lang="en-US" sz="3200" dirty="0">
                <a:latin typeface="Arial" panose="020B0604020202020204" pitchFamily="34" charset="0"/>
                <a:cs typeface="Arial" panose="020B0604020202020204" pitchFamily="34" charset="0"/>
              </a:rPr>
              <a:t>Surveillance systems (AI)</a:t>
            </a:r>
          </a:p>
          <a:p>
            <a:pPr>
              <a:spcBef>
                <a:spcPts val="1200"/>
              </a:spcBef>
            </a:pPr>
            <a:r>
              <a:rPr lang="en-US" sz="3200" dirty="0">
                <a:latin typeface="Arial" panose="020B0604020202020204" pitchFamily="34" charset="0"/>
                <a:cs typeface="Arial" panose="020B0604020202020204" pitchFamily="34" charset="0"/>
              </a:rPr>
              <a:t>Most important is using  internal and external information</a:t>
            </a:r>
          </a:p>
          <a:p>
            <a:endParaRPr lang="en-US" dirty="0"/>
          </a:p>
          <a:p>
            <a:endParaRPr lang="en-US" dirty="0"/>
          </a:p>
        </p:txBody>
      </p:sp>
    </p:spTree>
    <p:extLst>
      <p:ext uri="{BB962C8B-B14F-4D97-AF65-F5344CB8AC3E}">
        <p14:creationId xmlns:p14="http://schemas.microsoft.com/office/powerpoint/2010/main" val="422161177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9C2D2-C4B1-4C81-AB72-81856AD42104}"/>
              </a:ext>
            </a:extLst>
          </p:cNvPr>
          <p:cNvSpPr>
            <a:spLocks noGrp="1"/>
          </p:cNvSpPr>
          <p:nvPr>
            <p:ph type="title"/>
          </p:nvPr>
        </p:nvSpPr>
        <p:spPr>
          <a:xfrm>
            <a:off x="629653" y="136525"/>
            <a:ext cx="10972800" cy="774523"/>
          </a:xfrm>
        </p:spPr>
        <p:txBody>
          <a:bodyPr/>
          <a:lstStyle/>
          <a:p>
            <a:r>
              <a:rPr lang="en-US" sz="4000" b="1" cap="all" dirty="0">
                <a:solidFill>
                  <a:srgbClr val="434445"/>
                </a:solidFill>
                <a:latin typeface="Arial"/>
                <a:cs typeface="Arial"/>
              </a:rPr>
              <a:t>Assess-ERR™ Medication Error Worksheet</a:t>
            </a:r>
            <a:br>
              <a:rPr lang="en-US" dirty="0"/>
            </a:br>
            <a:r>
              <a:rPr lang="en-US" sz="2000" dirty="0">
                <a:hlinkClick r:id="rId3"/>
              </a:rPr>
              <a:t>https://www.ismp.org/resources/assess-err-worksheets</a:t>
            </a:r>
            <a:r>
              <a:rPr lang="en-US" sz="2000" dirty="0"/>
              <a:t> </a:t>
            </a:r>
          </a:p>
        </p:txBody>
      </p:sp>
      <p:pic>
        <p:nvPicPr>
          <p:cNvPr id="5" name="Picture 2">
            <a:extLst>
              <a:ext uri="{FF2B5EF4-FFF2-40B4-BE49-F238E27FC236}">
                <a16:creationId xmlns:a16="http://schemas.microsoft.com/office/drawing/2014/main" id="{F3717A7F-B59A-484C-905A-F8E46E0C9E93}"/>
              </a:ext>
            </a:extLst>
          </p:cNvPr>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a:stretch>
            <a:fillRect/>
          </a:stretch>
        </p:blipFill>
        <p:spPr bwMode="auto">
          <a:xfrm>
            <a:off x="368300" y="1825625"/>
            <a:ext cx="6088063" cy="503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89CEE811-0E29-4F84-A935-570F9F7B9BDD}"/>
              </a:ext>
            </a:extLst>
          </p:cNvPr>
          <p:cNvPicPr>
            <a:picLocks noChangeAspect="1"/>
          </p:cNvPicPr>
          <p:nvPr/>
        </p:nvPicPr>
        <p:blipFill>
          <a:blip r:embed="rId5"/>
          <a:stretch>
            <a:fillRect/>
          </a:stretch>
        </p:blipFill>
        <p:spPr>
          <a:xfrm>
            <a:off x="6456363" y="1876424"/>
            <a:ext cx="4787900" cy="4930776"/>
          </a:xfrm>
          <a:prstGeom prst="rect">
            <a:avLst/>
          </a:prstGeom>
        </p:spPr>
      </p:pic>
    </p:spTree>
    <p:extLst>
      <p:ext uri="{BB962C8B-B14F-4D97-AF65-F5344CB8AC3E}">
        <p14:creationId xmlns:p14="http://schemas.microsoft.com/office/powerpoint/2010/main" val="291455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96937-F392-4697-AFD4-8C797E65B5E7}"/>
              </a:ext>
            </a:extLst>
          </p:cNvPr>
          <p:cNvSpPr>
            <a:spLocks noGrp="1"/>
          </p:cNvSpPr>
          <p:nvPr>
            <p:ph type="title"/>
          </p:nvPr>
        </p:nvSpPr>
        <p:spPr/>
        <p:txBody>
          <a:bodyPr/>
          <a:lstStyle/>
          <a:p>
            <a:pPr algn="l"/>
            <a:r>
              <a:rPr lang="en-US" sz="4000" b="1" cap="all" dirty="0">
                <a:solidFill>
                  <a:srgbClr val="434445"/>
                </a:solidFill>
                <a:latin typeface="Arial"/>
                <a:cs typeface="Arial"/>
              </a:rPr>
              <a:t>Hierarchy of Risk-Reduction Strategies</a:t>
            </a:r>
          </a:p>
        </p:txBody>
      </p:sp>
      <p:pic>
        <p:nvPicPr>
          <p:cNvPr id="10" name="Content Placeholder 9" descr="A screenshot of a cell phone&#10;&#10;Description automatically generated">
            <a:extLst>
              <a:ext uri="{FF2B5EF4-FFF2-40B4-BE49-F238E27FC236}">
                <a16:creationId xmlns:a16="http://schemas.microsoft.com/office/drawing/2014/main" id="{640AC4E9-592F-43B2-A396-5B7F5085E950}"/>
              </a:ext>
            </a:extLst>
          </p:cNvPr>
          <p:cNvPicPr>
            <a:picLocks noGrp="1" noChangeAspect="1"/>
          </p:cNvPicPr>
          <p:nvPr>
            <p:ph sz="quarter" idx="10"/>
          </p:nvPr>
        </p:nvPicPr>
        <p:blipFill>
          <a:blip r:embed="rId3"/>
          <a:stretch>
            <a:fillRect/>
          </a:stretch>
        </p:blipFill>
        <p:spPr>
          <a:xfrm>
            <a:off x="1091877" y="1555658"/>
            <a:ext cx="4124360" cy="4460582"/>
          </a:xfrm>
        </p:spPr>
      </p:pic>
      <p:sp>
        <p:nvSpPr>
          <p:cNvPr id="4" name="Content Placeholder 3">
            <a:extLst>
              <a:ext uri="{FF2B5EF4-FFF2-40B4-BE49-F238E27FC236}">
                <a16:creationId xmlns:a16="http://schemas.microsoft.com/office/drawing/2014/main" id="{9B019EB4-EA9D-4E74-9B8E-A3C29972FF4F}"/>
              </a:ext>
            </a:extLst>
          </p:cNvPr>
          <p:cNvSpPr>
            <a:spLocks noGrp="1"/>
          </p:cNvSpPr>
          <p:nvPr>
            <p:ph sz="quarter" idx="11"/>
          </p:nvPr>
        </p:nvSpPr>
        <p:spPr>
          <a:xfrm>
            <a:off x="609600" y="1878964"/>
            <a:ext cx="5181597" cy="4686936"/>
          </a:xfrm>
        </p:spPr>
        <p:txBody>
          <a:bodyPr>
            <a:normAutofit/>
          </a:bodyPr>
          <a:lstStyle/>
          <a:p>
            <a:r>
              <a:rPr lang="en-US" sz="2800" dirty="0">
                <a:latin typeface="Arial" panose="020B0604020202020204" pitchFamily="34" charset="0"/>
                <a:cs typeface="Arial" panose="020B0604020202020204" pitchFamily="34" charset="0"/>
              </a:rPr>
              <a:t>High-leverage strategies</a:t>
            </a:r>
          </a:p>
          <a:p>
            <a:pPr lvl="1"/>
            <a:r>
              <a:rPr lang="en-US" sz="2400" dirty="0">
                <a:latin typeface="Arial" panose="020B0604020202020204" pitchFamily="34" charset="0"/>
                <a:cs typeface="Arial" panose="020B0604020202020204" pitchFamily="34" charset="0"/>
              </a:rPr>
              <a:t>Design out hazards</a:t>
            </a:r>
          </a:p>
          <a:p>
            <a:r>
              <a:rPr lang="en-US" sz="2800" dirty="0">
                <a:latin typeface="Arial" panose="020B0604020202020204" pitchFamily="34" charset="0"/>
                <a:cs typeface="Arial" panose="020B0604020202020204" pitchFamily="34" charset="0"/>
              </a:rPr>
              <a:t>Medium-leverage strategies</a:t>
            </a:r>
          </a:p>
          <a:p>
            <a:pPr lvl="1"/>
            <a:r>
              <a:rPr lang="en-US" sz="2400" dirty="0">
                <a:latin typeface="Arial" panose="020B0604020202020204" pitchFamily="34" charset="0"/>
                <a:cs typeface="Arial" panose="020B0604020202020204" pitchFamily="34" charset="0"/>
              </a:rPr>
              <a:t>Need periodic updating and reinforcement </a:t>
            </a:r>
          </a:p>
          <a:p>
            <a:r>
              <a:rPr lang="en-US" sz="2800" dirty="0">
                <a:latin typeface="Arial" panose="020B0604020202020204" pitchFamily="34" charset="0"/>
                <a:cs typeface="Arial" panose="020B0604020202020204" pitchFamily="34" charset="0"/>
              </a:rPr>
              <a:t>Low-leverage strategies</a:t>
            </a:r>
          </a:p>
          <a:p>
            <a:pPr lvl="1"/>
            <a:r>
              <a:rPr lang="en-US" sz="2400" dirty="0">
                <a:latin typeface="Arial" panose="020B0604020202020204" pitchFamily="34" charset="0"/>
                <a:cs typeface="Arial" panose="020B0604020202020204" pitchFamily="34" charset="0"/>
              </a:rPr>
              <a:t>Aim to improve human performance</a:t>
            </a:r>
          </a:p>
        </p:txBody>
      </p:sp>
      <p:pic>
        <p:nvPicPr>
          <p:cNvPr id="5" name="Picture 4">
            <a:extLst>
              <a:ext uri="{FF2B5EF4-FFF2-40B4-BE49-F238E27FC236}">
                <a16:creationId xmlns:a16="http://schemas.microsoft.com/office/drawing/2014/main" id="{64AD9CB8-1D7A-425D-BB6E-2D7132052172}"/>
              </a:ext>
            </a:extLst>
          </p:cNvPr>
          <p:cNvPicPr>
            <a:picLocks noChangeAspect="1"/>
          </p:cNvPicPr>
          <p:nvPr/>
        </p:nvPicPr>
        <p:blipFill>
          <a:blip r:embed="rId4"/>
          <a:stretch>
            <a:fillRect/>
          </a:stretch>
        </p:blipFill>
        <p:spPr>
          <a:xfrm>
            <a:off x="6972773" y="1584702"/>
            <a:ext cx="4127350" cy="4462659"/>
          </a:xfrm>
          <a:prstGeom prst="rect">
            <a:avLst/>
          </a:prstGeom>
        </p:spPr>
      </p:pic>
    </p:spTree>
    <p:extLst>
      <p:ext uri="{BB962C8B-B14F-4D97-AF65-F5344CB8AC3E}">
        <p14:creationId xmlns:p14="http://schemas.microsoft.com/office/powerpoint/2010/main" val="243032441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1B6DC-39D9-44DF-B558-5507A0A29EC8}"/>
              </a:ext>
            </a:extLst>
          </p:cNvPr>
          <p:cNvSpPr>
            <a:spLocks noGrp="1"/>
          </p:cNvSpPr>
          <p:nvPr>
            <p:ph type="title"/>
          </p:nvPr>
        </p:nvSpPr>
        <p:spPr/>
        <p:txBody>
          <a:bodyPr/>
          <a:lstStyle/>
          <a:p>
            <a:pPr algn="l"/>
            <a:r>
              <a:rPr lang="en-US" sz="4000" b="1" cap="all" dirty="0">
                <a:solidFill>
                  <a:srgbClr val="434445"/>
                </a:solidFill>
                <a:latin typeface="Arial"/>
                <a:cs typeface="Arial"/>
              </a:rPr>
              <a:t>Current Trends on Errors Reported to ISMP</a:t>
            </a:r>
          </a:p>
        </p:txBody>
      </p:sp>
      <p:sp>
        <p:nvSpPr>
          <p:cNvPr id="3" name="Content Placeholder 2">
            <a:extLst>
              <a:ext uri="{FF2B5EF4-FFF2-40B4-BE49-F238E27FC236}">
                <a16:creationId xmlns:a16="http://schemas.microsoft.com/office/drawing/2014/main" id="{BC87365C-AF50-42CD-93C8-60FCE0716E53}"/>
              </a:ext>
            </a:extLst>
          </p:cNvPr>
          <p:cNvSpPr>
            <a:spLocks noGrp="1"/>
          </p:cNvSpPr>
          <p:nvPr>
            <p:ph sz="quarter" idx="10"/>
          </p:nvPr>
        </p:nvSpPr>
        <p:spPr>
          <a:xfrm>
            <a:off x="609600" y="1651508"/>
            <a:ext cx="10972800" cy="4155526"/>
          </a:xfrm>
        </p:spPr>
        <p:txBody>
          <a:bodyPr/>
          <a:lstStyle/>
          <a:p>
            <a:r>
              <a:rPr lang="en-US" sz="2800" dirty="0">
                <a:latin typeface="Arial" panose="020B0604020202020204" pitchFamily="34" charset="0"/>
                <a:cs typeface="Arial" panose="020B0604020202020204" pitchFamily="34" charset="0"/>
              </a:rPr>
              <a:t>Electronic prescribing systems without adequate safeguards</a:t>
            </a:r>
          </a:p>
          <a:p>
            <a:r>
              <a:rPr lang="en-US" sz="2800" dirty="0">
                <a:latin typeface="Arial" panose="020B0604020202020204" pitchFamily="34" charset="0"/>
                <a:cs typeface="Arial" panose="020B0604020202020204" pitchFamily="34" charset="0"/>
              </a:rPr>
              <a:t>Similar named medication mix-ups  - labeling of medication</a:t>
            </a:r>
          </a:p>
          <a:p>
            <a:r>
              <a:rPr lang="en-US" sz="2800" dirty="0">
                <a:latin typeface="Arial" panose="020B0604020202020204" pitchFamily="34" charset="0"/>
                <a:cs typeface="Arial" panose="020B0604020202020204" pitchFamily="34" charset="0"/>
              </a:rPr>
              <a:t>Methotrexate for non-oncologic use given more than once a week</a:t>
            </a:r>
          </a:p>
          <a:p>
            <a:r>
              <a:rPr lang="en-US" sz="2800" dirty="0">
                <a:latin typeface="Arial" panose="020B0604020202020204" pitchFamily="34" charset="0"/>
                <a:cs typeface="Arial" panose="020B0604020202020204" pitchFamily="34" charset="0"/>
              </a:rPr>
              <a:t>Wrong patient </a:t>
            </a:r>
          </a:p>
          <a:p>
            <a:r>
              <a:rPr lang="en-US" sz="2800" dirty="0">
                <a:latin typeface="Arial" panose="020B0604020202020204" pitchFamily="34" charset="0"/>
                <a:cs typeface="Arial" panose="020B0604020202020204" pitchFamily="34" charset="0"/>
              </a:rPr>
              <a:t>Vaccine related errors</a:t>
            </a:r>
            <a:endParaRPr lang="en-US" dirty="0"/>
          </a:p>
          <a:p>
            <a:endParaRPr lang="en-US" dirty="0"/>
          </a:p>
        </p:txBody>
      </p:sp>
    </p:spTree>
    <p:extLst>
      <p:ext uri="{BB962C8B-B14F-4D97-AF65-F5344CB8AC3E}">
        <p14:creationId xmlns:p14="http://schemas.microsoft.com/office/powerpoint/2010/main" val="89540654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03441-063A-4A9C-8246-BFCABE5231D3}"/>
              </a:ext>
            </a:extLst>
          </p:cNvPr>
          <p:cNvSpPr>
            <a:spLocks noGrp="1"/>
          </p:cNvSpPr>
          <p:nvPr>
            <p:ph type="title"/>
          </p:nvPr>
        </p:nvSpPr>
        <p:spPr/>
        <p:txBody>
          <a:bodyPr/>
          <a:lstStyle/>
          <a:p>
            <a:pPr algn="l"/>
            <a:r>
              <a:rPr lang="en-US" sz="4000" b="1" cap="all" dirty="0">
                <a:solidFill>
                  <a:srgbClr val="434445"/>
                </a:solidFill>
                <a:latin typeface="Arial"/>
                <a:cs typeface="Arial"/>
              </a:rPr>
              <a:t>Name Confusion</a:t>
            </a:r>
          </a:p>
        </p:txBody>
      </p:sp>
      <p:sp>
        <p:nvSpPr>
          <p:cNvPr id="3" name="Content Placeholder 2">
            <a:extLst>
              <a:ext uri="{FF2B5EF4-FFF2-40B4-BE49-F238E27FC236}">
                <a16:creationId xmlns:a16="http://schemas.microsoft.com/office/drawing/2014/main" id="{C5944186-EFE3-4E5B-B8EE-9A499DAB85EF}"/>
              </a:ext>
            </a:extLst>
          </p:cNvPr>
          <p:cNvSpPr>
            <a:spLocks noGrp="1"/>
          </p:cNvSpPr>
          <p:nvPr>
            <p:ph sz="quarter" idx="10"/>
          </p:nvPr>
        </p:nvSpPr>
        <p:spPr>
          <a:xfrm>
            <a:off x="609600" y="1279525"/>
            <a:ext cx="10972800" cy="4698492"/>
          </a:xfrm>
        </p:spPr>
        <p:txBody>
          <a:bodyPr>
            <a:noAutofit/>
          </a:bodyPr>
          <a:lstStyle/>
          <a:p>
            <a:pPr>
              <a:spcBef>
                <a:spcPts val="1200"/>
              </a:spcBef>
            </a:pPr>
            <a:r>
              <a:rPr lang="en-US" sz="2400" dirty="0">
                <a:latin typeface="Arial" panose="020B0604020202020204" pitchFamily="34" charset="0"/>
                <a:cs typeface="Arial" panose="020B0604020202020204" pitchFamily="34" charset="0"/>
              </a:rPr>
              <a:t>Patient had been prescribed sulfasalazine 500 mg for rheumatoid arthritis. Her outpatient pharmacy began dispensing sulfadiazine 500 mg 6 times daily instead. She continued to fill sulfadiazine monthly. She presented to the ED with kidney stones.</a:t>
            </a:r>
          </a:p>
          <a:p>
            <a:pPr>
              <a:spcBef>
                <a:spcPts val="1200"/>
              </a:spcBef>
            </a:pPr>
            <a:r>
              <a:rPr lang="en-US" sz="2400" dirty="0">
                <a:latin typeface="Arial" panose="020B0604020202020204" pitchFamily="34" charset="0"/>
                <a:cs typeface="Arial" panose="020B0604020202020204" pitchFamily="34" charset="0"/>
              </a:rPr>
              <a:t>Recurrent reports on mix-ups between dexamethasone and dexmedetomidine; Methylphenidate 10 mg and Methadone 10 mg</a:t>
            </a:r>
          </a:p>
          <a:p>
            <a:pPr>
              <a:spcBef>
                <a:spcPts val="1200"/>
              </a:spcBef>
            </a:pPr>
            <a:r>
              <a:rPr lang="en-US" sz="2400" dirty="0">
                <a:latin typeface="Arial" panose="020B0604020202020204" pitchFamily="34" charset="0"/>
                <a:cs typeface="Arial" panose="020B0604020202020204" pitchFamily="34" charset="0"/>
              </a:rPr>
              <a:t>Tramadol was dispensed in place of Trazodone</a:t>
            </a:r>
          </a:p>
          <a:p>
            <a:pPr>
              <a:spcBef>
                <a:spcPts val="1200"/>
              </a:spcBef>
            </a:pPr>
            <a:r>
              <a:rPr lang="en-US" sz="2400" dirty="0">
                <a:latin typeface="Arial" panose="020B0604020202020204" pitchFamily="34" charset="0"/>
                <a:cs typeface="Arial" panose="020B0604020202020204" pitchFamily="34" charset="0"/>
              </a:rPr>
              <a:t>Continued mix-ups between hydralazine 50 mg and hydroxyzine 50 mg  </a:t>
            </a:r>
          </a:p>
          <a:p>
            <a:pPr>
              <a:spcBef>
                <a:spcPts val="1200"/>
              </a:spcBef>
            </a:pPr>
            <a:r>
              <a:rPr lang="en-US" sz="2400" dirty="0">
                <a:latin typeface="Arial" panose="020B0604020202020204" pitchFamily="34" charset="0"/>
                <a:cs typeface="Arial" panose="020B0604020202020204" pitchFamily="34" charset="0"/>
              </a:rPr>
              <a:t>Wrong prescribing and dispensing errors with metolazone and methotrexate and methimazole (caused by entering “met” while ordering)</a:t>
            </a:r>
          </a:p>
          <a:p>
            <a:pPr>
              <a:spcBef>
                <a:spcPts val="1200"/>
              </a:spcBef>
            </a:pPr>
            <a:endParaRPr lang="en-US" sz="2000" dirty="0">
              <a:latin typeface="Arial" panose="020B0604020202020204" pitchFamily="34" charset="0"/>
              <a:cs typeface="Arial" panose="020B0604020202020204" pitchFamily="34" charset="0"/>
            </a:endParaRPr>
          </a:p>
          <a:p>
            <a:endParaRPr lang="en-US" dirty="0"/>
          </a:p>
          <a:p>
            <a:endParaRPr lang="en-US" dirty="0"/>
          </a:p>
          <a:p>
            <a:endParaRPr lang="en-US" dirty="0"/>
          </a:p>
        </p:txBody>
      </p:sp>
    </p:spTree>
    <p:extLst>
      <p:ext uri="{BB962C8B-B14F-4D97-AF65-F5344CB8AC3E}">
        <p14:creationId xmlns:p14="http://schemas.microsoft.com/office/powerpoint/2010/main" val="396633298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FCB30-E970-FD40-A8F6-FAEF69FA5DDA}"/>
              </a:ext>
            </a:extLst>
          </p:cNvPr>
          <p:cNvSpPr>
            <a:spLocks noGrp="1"/>
          </p:cNvSpPr>
          <p:nvPr>
            <p:ph type="title"/>
          </p:nvPr>
        </p:nvSpPr>
        <p:spPr>
          <a:xfrm>
            <a:off x="187376" y="1681432"/>
            <a:ext cx="11817247" cy="774673"/>
          </a:xfrm>
        </p:spPr>
        <p:txBody>
          <a:bodyPr/>
          <a:lstStyle/>
          <a:p>
            <a:pPr algn="ctr"/>
            <a:r>
              <a:rPr lang="en-US" sz="3200" dirty="0">
                <a:latin typeface="Arial" panose="020B0604020202020204" pitchFamily="34" charset="0"/>
                <a:cs typeface="Arial" panose="020B0604020202020204" pitchFamily="34" charset="0"/>
              </a:rPr>
              <a:t>Dr. </a:t>
            </a:r>
            <a:r>
              <a:rPr lang="en-US" sz="3200" dirty="0" err="1">
                <a:latin typeface="Arial" panose="020B0604020202020204" pitchFamily="34" charset="0"/>
                <a:cs typeface="Arial" panose="020B0604020202020204" pitchFamily="34" charset="0"/>
              </a:rPr>
              <a:t>shauna</a:t>
            </a:r>
            <a:r>
              <a:rPr lang="en-US" sz="3200" dirty="0">
                <a:latin typeface="Arial" panose="020B0604020202020204" pitchFamily="34" charset="0"/>
                <a:cs typeface="Arial" panose="020B0604020202020204" pitchFamily="34" charset="0"/>
              </a:rPr>
              <a:t> white</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 executive director, board of pharmacy, department of health</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district of Columbia</a:t>
            </a:r>
          </a:p>
        </p:txBody>
      </p:sp>
      <p:sp>
        <p:nvSpPr>
          <p:cNvPr id="3" name="Footer Placeholder 2">
            <a:extLst>
              <a:ext uri="{FF2B5EF4-FFF2-40B4-BE49-F238E27FC236}">
                <a16:creationId xmlns:a16="http://schemas.microsoft.com/office/drawing/2014/main" id="{CA28E7FC-A045-6143-AF1E-922E199BD465}"/>
              </a:ext>
            </a:extLst>
          </p:cNvPr>
          <p:cNvSpPr>
            <a:spLocks noGrp="1"/>
          </p:cNvSpPr>
          <p:nvPr>
            <p:ph type="ftr" sz="quarter" idx="3"/>
          </p:nvPr>
        </p:nvSpPr>
        <p:spPr>
          <a:xfrm>
            <a:off x="11717312" y="6466481"/>
            <a:ext cx="3860800" cy="284687"/>
          </a:xfrm>
        </p:spPr>
        <p:txBody>
          <a:bodyPr/>
          <a:lstStyle/>
          <a:p>
            <a:r>
              <a:rPr lang="en-US" dirty="0"/>
              <a:t>2</a:t>
            </a:r>
          </a:p>
        </p:txBody>
      </p:sp>
    </p:spTree>
    <p:extLst>
      <p:ext uri="{BB962C8B-B14F-4D97-AF65-F5344CB8AC3E}">
        <p14:creationId xmlns:p14="http://schemas.microsoft.com/office/powerpoint/2010/main" val="484755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4FCDD-C6B9-4275-A7C6-44FC48EF7D4B}"/>
              </a:ext>
            </a:extLst>
          </p:cNvPr>
          <p:cNvSpPr>
            <a:spLocks noGrp="1"/>
          </p:cNvSpPr>
          <p:nvPr>
            <p:ph type="title"/>
          </p:nvPr>
        </p:nvSpPr>
        <p:spPr>
          <a:xfrm>
            <a:off x="457200" y="129027"/>
            <a:ext cx="11277600" cy="910389"/>
          </a:xfrm>
        </p:spPr>
        <p:txBody>
          <a:bodyPr/>
          <a:lstStyle/>
          <a:p>
            <a:pPr algn="l"/>
            <a:r>
              <a:rPr lang="en-US" sz="3900" b="1" cap="all" dirty="0">
                <a:solidFill>
                  <a:srgbClr val="434445"/>
                </a:solidFill>
                <a:latin typeface="Arial"/>
                <a:cs typeface="Arial"/>
              </a:rPr>
              <a:t>Using Only 3 Letters for Drug Look-up</a:t>
            </a:r>
          </a:p>
        </p:txBody>
      </p:sp>
      <p:pic>
        <p:nvPicPr>
          <p:cNvPr id="4" name="Content Placeholder 4">
            <a:extLst>
              <a:ext uri="{FF2B5EF4-FFF2-40B4-BE49-F238E27FC236}">
                <a16:creationId xmlns:a16="http://schemas.microsoft.com/office/drawing/2014/main" id="{8B350A9F-8F0E-42BC-A1E7-8F81ACA2BDAE}"/>
              </a:ext>
            </a:extLst>
          </p:cNvPr>
          <p:cNvPicPr>
            <a:picLocks noGrp="1" noChangeAspect="1"/>
          </p:cNvPicPr>
          <p:nvPr>
            <p:ph sz="quarter" idx="10"/>
          </p:nvPr>
        </p:nvPicPr>
        <p:blipFill rotWithShape="1">
          <a:blip r:embed="rId3"/>
          <a:srcRect t="11565" b="4766"/>
          <a:stretch/>
        </p:blipFill>
        <p:spPr>
          <a:xfrm>
            <a:off x="1943100" y="913116"/>
            <a:ext cx="8902700" cy="2812745"/>
          </a:xfrm>
          <a:prstGeom prst="rect">
            <a:avLst/>
          </a:prstGeom>
        </p:spPr>
      </p:pic>
      <p:pic>
        <p:nvPicPr>
          <p:cNvPr id="5" name="Picture 4">
            <a:extLst>
              <a:ext uri="{FF2B5EF4-FFF2-40B4-BE49-F238E27FC236}">
                <a16:creationId xmlns:a16="http://schemas.microsoft.com/office/drawing/2014/main" id="{E1DF10A3-D1EF-4014-9135-1054D218BDCD}"/>
              </a:ext>
            </a:extLst>
          </p:cNvPr>
          <p:cNvPicPr>
            <a:picLocks noChangeAspect="1"/>
          </p:cNvPicPr>
          <p:nvPr/>
        </p:nvPicPr>
        <p:blipFill rotWithShape="1">
          <a:blip r:embed="rId4"/>
          <a:srcRect l="4156" t="18472" r="4534" b="26273"/>
          <a:stretch/>
        </p:blipFill>
        <p:spPr>
          <a:xfrm>
            <a:off x="1943100" y="3725861"/>
            <a:ext cx="8902700" cy="2309486"/>
          </a:xfrm>
          <a:prstGeom prst="rect">
            <a:avLst/>
          </a:prstGeom>
        </p:spPr>
      </p:pic>
    </p:spTree>
    <p:extLst>
      <p:ext uri="{BB962C8B-B14F-4D97-AF65-F5344CB8AC3E}">
        <p14:creationId xmlns:p14="http://schemas.microsoft.com/office/powerpoint/2010/main" val="177718682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2F5D6-1BDE-41B1-B1A1-4888F5A13F32}"/>
              </a:ext>
            </a:extLst>
          </p:cNvPr>
          <p:cNvSpPr>
            <a:spLocks noGrp="1"/>
          </p:cNvSpPr>
          <p:nvPr>
            <p:ph type="title"/>
          </p:nvPr>
        </p:nvSpPr>
        <p:spPr/>
        <p:txBody>
          <a:bodyPr/>
          <a:lstStyle/>
          <a:p>
            <a:pPr algn="l"/>
            <a:r>
              <a:rPr lang="en-US" sz="4000" b="1" cap="all" dirty="0">
                <a:solidFill>
                  <a:srgbClr val="434445"/>
                </a:solidFill>
                <a:latin typeface="Arial"/>
                <a:cs typeface="Arial"/>
              </a:rPr>
              <a:t>Safeguarding for Name Mix-Ups</a:t>
            </a:r>
          </a:p>
        </p:txBody>
      </p:sp>
      <p:sp>
        <p:nvSpPr>
          <p:cNvPr id="3" name="Content Placeholder 2">
            <a:extLst>
              <a:ext uri="{FF2B5EF4-FFF2-40B4-BE49-F238E27FC236}">
                <a16:creationId xmlns:a16="http://schemas.microsoft.com/office/drawing/2014/main" id="{C42C3AEC-3B0C-45FA-9269-504D0DAE275D}"/>
              </a:ext>
            </a:extLst>
          </p:cNvPr>
          <p:cNvSpPr>
            <a:spLocks noGrp="1"/>
          </p:cNvSpPr>
          <p:nvPr>
            <p:ph sz="quarter" idx="10"/>
          </p:nvPr>
        </p:nvSpPr>
        <p:spPr/>
        <p:txBody>
          <a:bodyPr/>
          <a:lstStyle/>
          <a:p>
            <a:pPr>
              <a:spcBef>
                <a:spcPts val="1200"/>
              </a:spcBef>
            </a:pPr>
            <a:r>
              <a:rPr lang="en-US" sz="2400" dirty="0">
                <a:latin typeface="Arial" panose="020B0604020202020204" pitchFamily="34" charset="0"/>
                <a:cs typeface="Arial" panose="020B0604020202020204" pitchFamily="34" charset="0"/>
              </a:rPr>
              <a:t>Provide </a:t>
            </a:r>
            <a:r>
              <a:rPr lang="en-US" sz="2400" b="1" dirty="0">
                <a:latin typeface="Arial" panose="020B0604020202020204" pitchFamily="34" charset="0"/>
                <a:cs typeface="Arial" panose="020B0604020202020204" pitchFamily="34" charset="0"/>
              </a:rPr>
              <a:t>indications</a:t>
            </a:r>
            <a:r>
              <a:rPr lang="en-US" sz="2400" dirty="0">
                <a:latin typeface="Arial" panose="020B0604020202020204" pitchFamily="34" charset="0"/>
                <a:cs typeface="Arial" panose="020B0604020202020204" pitchFamily="34" charset="0"/>
              </a:rPr>
              <a:t> on prescriptions, communicate with prescriber if unsure, counsel patients on all new prescriptions</a:t>
            </a:r>
          </a:p>
          <a:p>
            <a:pPr>
              <a:spcBef>
                <a:spcPts val="1200"/>
              </a:spcBef>
            </a:pPr>
            <a:r>
              <a:rPr lang="en-US" sz="2400" dirty="0">
                <a:latin typeface="Arial" panose="020B0604020202020204" pitchFamily="34" charset="0"/>
                <a:cs typeface="Arial" panose="020B0604020202020204" pitchFamily="34" charset="0"/>
              </a:rPr>
              <a:t>New AI software becoming available that will ‘tag’ medications to disease states </a:t>
            </a:r>
          </a:p>
          <a:p>
            <a:pPr>
              <a:spcBef>
                <a:spcPts val="1200"/>
              </a:spcBef>
            </a:pPr>
            <a:r>
              <a:rPr lang="en-US" sz="2400" dirty="0">
                <a:latin typeface="Arial" panose="020B0604020202020204" pitchFamily="34" charset="0"/>
                <a:cs typeface="Arial" panose="020B0604020202020204" pitchFamily="34" charset="0"/>
              </a:rPr>
              <a:t>Set up electronic systems (prescribing, pharmacy), dispensing cabinets in hospital clinics, long term care to require 4 to 5 characters.</a:t>
            </a:r>
          </a:p>
          <a:p>
            <a:pPr>
              <a:spcBef>
                <a:spcPts val="1200"/>
              </a:spcBef>
            </a:pPr>
            <a:r>
              <a:rPr lang="en-US" sz="2400" dirty="0">
                <a:latin typeface="Arial" panose="020B0604020202020204" pitchFamily="34" charset="0"/>
                <a:cs typeface="Arial" panose="020B0604020202020204" pitchFamily="34" charset="0"/>
              </a:rPr>
              <a:t>Visually differentiate look-alike drug names (e.g., use of TALL MAN LETTERS with bolding, highlighting) in the pharmacy computer system</a:t>
            </a:r>
          </a:p>
          <a:p>
            <a:pPr>
              <a:spcBef>
                <a:spcPts val="1200"/>
              </a:spcBef>
            </a:pPr>
            <a:r>
              <a:rPr lang="en-US" sz="2400" dirty="0">
                <a:latin typeface="Arial" panose="020B0604020202020204" pitchFamily="34" charset="0"/>
                <a:cs typeface="Arial" panose="020B0604020202020204" pitchFamily="34" charset="0"/>
              </a:rPr>
              <a:t>Counsel patients on all new prescriptions</a:t>
            </a:r>
            <a:endParaRPr lang="en-US" dirty="0"/>
          </a:p>
          <a:p>
            <a:endParaRPr lang="en-US" dirty="0"/>
          </a:p>
          <a:p>
            <a:endParaRPr lang="en-US" dirty="0"/>
          </a:p>
        </p:txBody>
      </p:sp>
    </p:spTree>
    <p:extLst>
      <p:ext uri="{BB962C8B-B14F-4D97-AF65-F5344CB8AC3E}">
        <p14:creationId xmlns:p14="http://schemas.microsoft.com/office/powerpoint/2010/main" val="405689534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4517B-4735-408D-84CA-02063BB4D0D1}"/>
              </a:ext>
            </a:extLst>
          </p:cNvPr>
          <p:cNvSpPr>
            <a:spLocks noGrp="1"/>
          </p:cNvSpPr>
          <p:nvPr>
            <p:ph type="title"/>
          </p:nvPr>
        </p:nvSpPr>
        <p:spPr/>
        <p:txBody>
          <a:bodyPr/>
          <a:lstStyle/>
          <a:p>
            <a:pPr algn="l"/>
            <a:r>
              <a:rPr lang="en-US" sz="4000" b="1" cap="all" dirty="0">
                <a:solidFill>
                  <a:srgbClr val="434445"/>
                </a:solidFill>
                <a:latin typeface="Arial"/>
                <a:cs typeface="Arial"/>
              </a:rPr>
              <a:t>SURVEY Question  </a:t>
            </a:r>
          </a:p>
        </p:txBody>
      </p:sp>
      <p:sp>
        <p:nvSpPr>
          <p:cNvPr id="3" name="Content Placeholder 2">
            <a:extLst>
              <a:ext uri="{FF2B5EF4-FFF2-40B4-BE49-F238E27FC236}">
                <a16:creationId xmlns:a16="http://schemas.microsoft.com/office/drawing/2014/main" id="{294648B3-EB7D-4E28-ABE3-5D3725AE5FBC}"/>
              </a:ext>
            </a:extLst>
          </p:cNvPr>
          <p:cNvSpPr>
            <a:spLocks noGrp="1"/>
          </p:cNvSpPr>
          <p:nvPr>
            <p:ph sz="quarter" idx="10"/>
          </p:nvPr>
        </p:nvSpPr>
        <p:spPr>
          <a:xfrm>
            <a:off x="609600" y="1114634"/>
            <a:ext cx="10972800" cy="4854575"/>
          </a:xfrm>
        </p:spPr>
        <p:txBody>
          <a:bodyPr>
            <a:normAutofit fontScale="55000" lnSpcReduction="20000"/>
          </a:bodyPr>
          <a:lstStyle/>
          <a:p>
            <a:pPr marL="0" indent="0">
              <a:buNone/>
            </a:pPr>
            <a:r>
              <a:rPr lang="en-US" sz="5100" b="1" i="1" dirty="0">
                <a:latin typeface="Arial" panose="020B0604020202020204" pitchFamily="34" charset="0"/>
                <a:cs typeface="Arial" panose="020B0604020202020204" pitchFamily="34" charset="0"/>
              </a:rPr>
              <a:t>Patient had been prescribed sulfasalazine 500 mg for rheumatoid arthritis. Her outpatient pharmacy began dispensing sulfadiazine 500 mg 6 times daily instead. She continued to fill sulfadiazine monthly. She presented to the ED with kidney stones.</a:t>
            </a:r>
          </a:p>
          <a:p>
            <a:pPr marL="0" indent="0">
              <a:buNone/>
            </a:pPr>
            <a:endParaRPr lang="en-US" b="1" i="1" dirty="0">
              <a:latin typeface="Arial" panose="020B0604020202020204" pitchFamily="34" charset="0"/>
              <a:cs typeface="Arial" panose="020B0604020202020204" pitchFamily="34" charset="0"/>
            </a:endParaRPr>
          </a:p>
          <a:p>
            <a:pPr marL="0" indent="0">
              <a:lnSpc>
                <a:spcPct val="110000"/>
              </a:lnSpc>
              <a:buNone/>
            </a:pPr>
            <a:r>
              <a:rPr lang="en-US" sz="5100" b="1" dirty="0">
                <a:latin typeface="Arial" panose="020B0604020202020204" pitchFamily="34" charset="0"/>
                <a:cs typeface="Arial" panose="020B0604020202020204" pitchFamily="34" charset="0"/>
              </a:rPr>
              <a:t>A higher-level strategy to help prevent drug name mix-ups is:</a:t>
            </a:r>
          </a:p>
          <a:p>
            <a:pPr marL="742950" indent="-742950">
              <a:lnSpc>
                <a:spcPct val="110000"/>
              </a:lnSpc>
              <a:buFont typeface="+mj-lt"/>
              <a:buAutoNum type="alphaUcPeriod"/>
            </a:pPr>
            <a:r>
              <a:rPr lang="en-US" sz="5100" dirty="0">
                <a:latin typeface="Arial" panose="020B0604020202020204" pitchFamily="34" charset="0"/>
                <a:cs typeface="Arial" panose="020B0604020202020204" pitchFamily="34" charset="0"/>
              </a:rPr>
              <a:t>Incorporate an alert in prescriber and dispensing systems for all reported name mix-ups</a:t>
            </a:r>
          </a:p>
          <a:p>
            <a:pPr marL="742950" indent="-742950">
              <a:lnSpc>
                <a:spcPct val="110000"/>
              </a:lnSpc>
              <a:buFont typeface="+mj-lt"/>
              <a:buAutoNum type="alphaUcPeriod"/>
            </a:pPr>
            <a:r>
              <a:rPr lang="en-US" sz="5100" dirty="0">
                <a:latin typeface="Arial" panose="020B0604020202020204" pitchFamily="34" charset="0"/>
                <a:cs typeface="Arial" panose="020B0604020202020204" pitchFamily="34" charset="0"/>
              </a:rPr>
              <a:t>Keep a chart of frequently confused drug names at computer terminals in the pharmacy </a:t>
            </a:r>
          </a:p>
          <a:p>
            <a:pPr marL="742950" indent="-742950">
              <a:lnSpc>
                <a:spcPct val="110000"/>
              </a:lnSpc>
              <a:buFont typeface="+mj-lt"/>
              <a:buAutoNum type="alphaUcPeriod"/>
            </a:pPr>
            <a:r>
              <a:rPr lang="en-US" sz="5100" dirty="0">
                <a:latin typeface="Arial" panose="020B0604020202020204" pitchFamily="34" charset="0"/>
                <a:cs typeface="Arial" panose="020B0604020202020204" pitchFamily="34" charset="0"/>
              </a:rPr>
              <a:t>Include the indication on prescriptions </a:t>
            </a:r>
          </a:p>
          <a:p>
            <a:pPr marL="0" indent="0">
              <a:lnSpc>
                <a:spcPct val="110000"/>
              </a:lnSpc>
              <a:buNone/>
            </a:pPr>
            <a:endParaRPr lang="en-US" sz="5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053155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4517B-4735-408D-84CA-02063BB4D0D1}"/>
              </a:ext>
            </a:extLst>
          </p:cNvPr>
          <p:cNvSpPr>
            <a:spLocks noGrp="1"/>
          </p:cNvSpPr>
          <p:nvPr>
            <p:ph type="title"/>
          </p:nvPr>
        </p:nvSpPr>
        <p:spPr/>
        <p:txBody>
          <a:bodyPr/>
          <a:lstStyle/>
          <a:p>
            <a:pPr algn="l"/>
            <a:r>
              <a:rPr lang="en-US" sz="4000" b="1" cap="all" dirty="0">
                <a:solidFill>
                  <a:srgbClr val="434445"/>
                </a:solidFill>
                <a:latin typeface="Arial"/>
                <a:cs typeface="Arial"/>
              </a:rPr>
              <a:t>SURVEY Question  </a:t>
            </a:r>
          </a:p>
        </p:txBody>
      </p:sp>
      <p:sp>
        <p:nvSpPr>
          <p:cNvPr id="3" name="Content Placeholder 2">
            <a:extLst>
              <a:ext uri="{FF2B5EF4-FFF2-40B4-BE49-F238E27FC236}">
                <a16:creationId xmlns:a16="http://schemas.microsoft.com/office/drawing/2014/main" id="{294648B3-EB7D-4E28-ABE3-5D3725AE5FBC}"/>
              </a:ext>
            </a:extLst>
          </p:cNvPr>
          <p:cNvSpPr>
            <a:spLocks noGrp="1"/>
          </p:cNvSpPr>
          <p:nvPr>
            <p:ph sz="quarter" idx="10"/>
          </p:nvPr>
        </p:nvSpPr>
        <p:spPr>
          <a:xfrm>
            <a:off x="609600" y="1279525"/>
            <a:ext cx="10972800" cy="4854575"/>
          </a:xfrm>
        </p:spPr>
        <p:txBody>
          <a:bodyPr>
            <a:normAutofit fontScale="47500" lnSpcReduction="20000"/>
          </a:bodyPr>
          <a:lstStyle/>
          <a:p>
            <a:pPr marL="0" indent="0">
              <a:buNone/>
            </a:pPr>
            <a:r>
              <a:rPr lang="en-US" sz="5100" b="1" i="1" dirty="0">
                <a:latin typeface="Arial" panose="020B0604020202020204" pitchFamily="34" charset="0"/>
                <a:cs typeface="Arial" panose="020B0604020202020204" pitchFamily="34" charset="0"/>
              </a:rPr>
              <a:t>Patient had been prescribed sulfasalazine 500 mg for rheumatoid arthritis. Her outpatient pharmacy began dispensing sulfadiazine 500 mg 6 times daily instead. She continued to fill sulfadiazine monthly. She presented to the ED with kidney stones.</a:t>
            </a:r>
          </a:p>
          <a:p>
            <a:pPr marL="0" indent="0">
              <a:buNone/>
            </a:pPr>
            <a:endParaRPr lang="en-US" b="1" i="1" dirty="0">
              <a:latin typeface="Arial" panose="020B0604020202020204" pitchFamily="34" charset="0"/>
              <a:cs typeface="Arial" panose="020B0604020202020204" pitchFamily="34" charset="0"/>
            </a:endParaRPr>
          </a:p>
          <a:p>
            <a:pPr marL="0" indent="0">
              <a:lnSpc>
                <a:spcPct val="110000"/>
              </a:lnSpc>
              <a:buNone/>
            </a:pPr>
            <a:r>
              <a:rPr lang="en-US" sz="5100" b="1" dirty="0">
                <a:latin typeface="Arial" panose="020B0604020202020204" pitchFamily="34" charset="0"/>
                <a:cs typeface="Arial" panose="020B0604020202020204" pitchFamily="34" charset="0"/>
              </a:rPr>
              <a:t>A higher-level strategy to help prevent drug name mix-ups is:</a:t>
            </a:r>
          </a:p>
          <a:p>
            <a:pPr marL="742950" indent="-742950">
              <a:lnSpc>
                <a:spcPct val="110000"/>
              </a:lnSpc>
              <a:buFont typeface="+mj-lt"/>
              <a:buAutoNum type="alphaUcPeriod"/>
            </a:pPr>
            <a:r>
              <a:rPr lang="en-US" sz="5100" dirty="0">
                <a:latin typeface="Arial" panose="020B0604020202020204" pitchFamily="34" charset="0"/>
                <a:cs typeface="Arial" panose="020B0604020202020204" pitchFamily="34" charset="0"/>
              </a:rPr>
              <a:t>Incorporate an alert in prescriber and dispensing systems for all reported name mix-ups</a:t>
            </a:r>
          </a:p>
          <a:p>
            <a:pPr marL="742950" indent="-742950">
              <a:lnSpc>
                <a:spcPct val="110000"/>
              </a:lnSpc>
              <a:buFont typeface="+mj-lt"/>
              <a:buAutoNum type="alphaUcPeriod"/>
            </a:pPr>
            <a:r>
              <a:rPr lang="en-US" sz="5100" dirty="0">
                <a:latin typeface="Arial" panose="020B0604020202020204" pitchFamily="34" charset="0"/>
                <a:cs typeface="Arial" panose="020B0604020202020204" pitchFamily="34" charset="0"/>
              </a:rPr>
              <a:t>Keep a chart of frequently confused drug names at computer terminals in the pharmacy </a:t>
            </a:r>
          </a:p>
          <a:p>
            <a:pPr marL="742950" indent="-742950">
              <a:lnSpc>
                <a:spcPct val="110000"/>
              </a:lnSpc>
              <a:buFont typeface="+mj-lt"/>
              <a:buAutoNum type="alphaUcPeriod"/>
            </a:pPr>
            <a:r>
              <a:rPr lang="en-US" sz="5100" dirty="0">
                <a:latin typeface="Arial" panose="020B0604020202020204" pitchFamily="34" charset="0"/>
                <a:cs typeface="Arial" panose="020B0604020202020204" pitchFamily="34" charset="0"/>
              </a:rPr>
              <a:t>Include the indication on prescriptions </a:t>
            </a:r>
          </a:p>
          <a:p>
            <a:pPr marL="0" indent="0">
              <a:lnSpc>
                <a:spcPct val="110000"/>
              </a:lnSpc>
              <a:buNone/>
            </a:pPr>
            <a:endParaRPr lang="en-US" sz="5100" dirty="0">
              <a:latin typeface="Arial" panose="020B0604020202020204" pitchFamily="34" charset="0"/>
              <a:cs typeface="Arial" panose="020B0604020202020204" pitchFamily="34" charset="0"/>
            </a:endParaRPr>
          </a:p>
          <a:p>
            <a:pPr marL="0" indent="0">
              <a:buNone/>
            </a:pPr>
            <a:r>
              <a:rPr lang="en-US" sz="5100" dirty="0">
                <a:latin typeface="Arial" panose="020B0604020202020204" pitchFamily="34" charset="0"/>
                <a:cs typeface="Arial" panose="020B0604020202020204" pitchFamily="34" charset="0"/>
              </a:rPr>
              <a:t>Answer: C. Most similar drug names are for different indications. </a:t>
            </a:r>
            <a:endParaRPr lang="en-US" sz="5100" dirty="0"/>
          </a:p>
        </p:txBody>
      </p:sp>
    </p:spTree>
    <p:extLst>
      <p:ext uri="{BB962C8B-B14F-4D97-AF65-F5344CB8AC3E}">
        <p14:creationId xmlns:p14="http://schemas.microsoft.com/office/powerpoint/2010/main" val="110416671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974D2-DF2D-498E-A7C6-CE0CA29056F3}"/>
              </a:ext>
            </a:extLst>
          </p:cNvPr>
          <p:cNvSpPr>
            <a:spLocks noGrp="1"/>
          </p:cNvSpPr>
          <p:nvPr>
            <p:ph type="title"/>
          </p:nvPr>
        </p:nvSpPr>
        <p:spPr/>
        <p:txBody>
          <a:bodyPr/>
          <a:lstStyle/>
          <a:p>
            <a:pPr algn="l"/>
            <a:r>
              <a:rPr lang="en-US" sz="4000" b="1" cap="all" dirty="0">
                <a:solidFill>
                  <a:srgbClr val="434445"/>
                </a:solidFill>
                <a:latin typeface="Arial"/>
                <a:cs typeface="Arial"/>
              </a:rPr>
              <a:t>Fatal Methotrexate Errors</a:t>
            </a:r>
          </a:p>
        </p:txBody>
      </p:sp>
      <p:sp>
        <p:nvSpPr>
          <p:cNvPr id="3" name="Content Placeholder 2">
            <a:extLst>
              <a:ext uri="{FF2B5EF4-FFF2-40B4-BE49-F238E27FC236}">
                <a16:creationId xmlns:a16="http://schemas.microsoft.com/office/drawing/2014/main" id="{5190FA85-E600-46B7-9A99-EA00D652AE86}"/>
              </a:ext>
            </a:extLst>
          </p:cNvPr>
          <p:cNvSpPr>
            <a:spLocks noGrp="1"/>
          </p:cNvSpPr>
          <p:nvPr>
            <p:ph sz="quarter" idx="10"/>
          </p:nvPr>
        </p:nvSpPr>
        <p:spPr/>
        <p:txBody>
          <a:bodyPr>
            <a:normAutofit/>
          </a:bodyPr>
          <a:lstStyle/>
          <a:p>
            <a:r>
              <a:rPr lang="en-US" sz="2800" dirty="0">
                <a:latin typeface="Arial" panose="020B0604020202020204" pitchFamily="34" charset="0"/>
                <a:cs typeface="Arial" panose="020B0604020202020204" pitchFamily="34" charset="0"/>
              </a:rPr>
              <a:t>Analysis of inadvertent daily methotrexate administration over 18 months between 2018 and 2019</a:t>
            </a:r>
            <a:r>
              <a:rPr lang="en-US" sz="2800" baseline="30000" dirty="0">
                <a:latin typeface="Arial" panose="020B0604020202020204" pitchFamily="34" charset="0"/>
                <a:cs typeface="Arial" panose="020B0604020202020204" pitchFamily="34" charset="0"/>
              </a:rPr>
              <a:t>1</a:t>
            </a:r>
          </a:p>
          <a:p>
            <a:pPr lvl="1"/>
            <a:r>
              <a:rPr lang="en-US" sz="2400" dirty="0">
                <a:latin typeface="Arial" panose="020B0604020202020204" pitchFamily="34" charset="0"/>
                <a:cs typeface="Arial" panose="020B0604020202020204" pitchFamily="34" charset="0"/>
              </a:rPr>
              <a:t>~50% involved older patients who were confused about the frequency of administration</a:t>
            </a:r>
          </a:p>
          <a:p>
            <a:pPr lvl="1"/>
            <a:r>
              <a:rPr lang="en-US" sz="2400" dirty="0">
                <a:latin typeface="Arial" panose="020B0604020202020204" pitchFamily="34" charset="0"/>
                <a:cs typeface="Arial" panose="020B0604020202020204" pitchFamily="34" charset="0"/>
              </a:rPr>
              <a:t>50% were made by healthcare providers who inadvertently prescribed, labeled, or dispensed methotrexate daily when weekly was intended. </a:t>
            </a:r>
          </a:p>
          <a:p>
            <a:r>
              <a:rPr lang="en-US" sz="2800" dirty="0">
                <a:latin typeface="Arial" panose="020B0604020202020204" pitchFamily="34" charset="0"/>
                <a:cs typeface="Arial" panose="020B0604020202020204" pitchFamily="34" charset="0"/>
              </a:rPr>
              <a:t>FDA sponsored study suggests that up to 4 per 1,000 patients may mistakenly take the drug daily instead of weekly</a:t>
            </a:r>
            <a:r>
              <a:rPr lang="en-US" sz="2800" baseline="30000" dirty="0">
                <a:latin typeface="Arial" panose="020B0604020202020204" pitchFamily="34" charset="0"/>
                <a:cs typeface="Arial" panose="020B0604020202020204" pitchFamily="34" charset="0"/>
              </a:rPr>
              <a:t>2</a:t>
            </a:r>
          </a:p>
          <a:p>
            <a:pPr lvl="1"/>
            <a:r>
              <a:rPr lang="en-US" sz="2400" dirty="0">
                <a:latin typeface="Arial" panose="020B0604020202020204" pitchFamily="34" charset="0"/>
                <a:cs typeface="Arial" panose="020B0604020202020204" pitchFamily="34" charset="0"/>
              </a:rPr>
              <a:t>Suggests the number of dose frequency errors could be far greater</a:t>
            </a:r>
            <a:endParaRPr lang="en-US" sz="2400" baseline="30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EF224E9-65FF-41B7-923B-E0FF46BD0336}"/>
              </a:ext>
            </a:extLst>
          </p:cNvPr>
          <p:cNvSpPr txBox="1"/>
          <p:nvPr/>
        </p:nvSpPr>
        <p:spPr>
          <a:xfrm>
            <a:off x="609601" y="5487769"/>
            <a:ext cx="9167445" cy="584775"/>
          </a:xfrm>
          <a:prstGeom prst="rect">
            <a:avLst/>
          </a:prstGeom>
          <a:noFill/>
        </p:spPr>
        <p:txBody>
          <a:bodyPr wrap="square" rtlCol="0">
            <a:spAutoFit/>
          </a:bodyPr>
          <a:lstStyle/>
          <a:p>
            <a:pPr marL="342900" indent="-342900">
              <a:buFontTx/>
              <a:buAutoNum type="arabicPeriod"/>
            </a:pPr>
            <a:r>
              <a:rPr lang="en-US" sz="1600" dirty="0">
                <a:latin typeface="Arial" panose="020B0604020202020204" pitchFamily="34" charset="0"/>
                <a:cs typeface="Arial" panose="020B0604020202020204" pitchFamily="34" charset="0"/>
              </a:rPr>
              <a:t>ISMP. </a:t>
            </a:r>
            <a:r>
              <a:rPr lang="en-US" sz="1600" i="1" dirty="0">
                <a:latin typeface="Arial" panose="020B0604020202020204" pitchFamily="34" charset="0"/>
                <a:cs typeface="Arial" panose="020B0604020202020204" pitchFamily="34" charset="0"/>
              </a:rPr>
              <a:t>QuarterWatch</a:t>
            </a:r>
            <a:r>
              <a:rPr lang="en-US" sz="1600" dirty="0">
                <a:latin typeface="Arial" panose="020B0604020202020204" pitchFamily="34" charset="0"/>
                <a:cs typeface="Arial" panose="020B0604020202020204" pitchFamily="34" charset="0"/>
              </a:rPr>
              <a:t>. 2019 Dec 4.</a:t>
            </a:r>
            <a:r>
              <a:rPr lang="en-US" sz="1600" dirty="0">
                <a:latin typeface="Arial" panose="020B0604020202020204" pitchFamily="34" charset="0"/>
                <a:cs typeface="Arial" panose="020B0604020202020204" pitchFamily="34" charset="0"/>
                <a:hlinkClick r:id="rId3"/>
              </a:rPr>
              <a:t> www.ismp.org/resources/scope-injury-therapeutic-drugs</a:t>
            </a:r>
            <a:r>
              <a:rPr lang="en-US" sz="1600" dirty="0">
                <a:latin typeface="Arial" panose="020B0604020202020204" pitchFamily="34" charset="0"/>
                <a:cs typeface="Arial" panose="020B0604020202020204" pitchFamily="34" charset="0"/>
              </a:rPr>
              <a:t> </a:t>
            </a:r>
          </a:p>
          <a:p>
            <a:pPr marL="342900" indent="-342900">
              <a:buAutoNum type="arabicPeriod"/>
            </a:pPr>
            <a:r>
              <a:rPr lang="en-US" sz="1600" dirty="0">
                <a:latin typeface="Arial" panose="020B0604020202020204" pitchFamily="34" charset="0"/>
                <a:cs typeface="Arial" panose="020B0604020202020204" pitchFamily="34" charset="0"/>
              </a:rPr>
              <a:t>Herrinton LJ, et al. </a:t>
            </a:r>
            <a:r>
              <a:rPr lang="en-US" sz="1600" i="1" dirty="0">
                <a:latin typeface="Arial" panose="020B0604020202020204" pitchFamily="34" charset="0"/>
                <a:cs typeface="Arial" panose="020B0604020202020204" pitchFamily="34" charset="0"/>
              </a:rPr>
              <a:t>Pharmacoepidemiol Drug Saf</a:t>
            </a:r>
            <a:r>
              <a:rPr lang="en-US" sz="1600" dirty="0">
                <a:latin typeface="Arial" panose="020B0604020202020204" pitchFamily="34" charset="0"/>
                <a:cs typeface="Arial" panose="020B0604020202020204" pitchFamily="34" charset="0"/>
              </a:rPr>
              <a:t>. 2019;28[10]:1361-8</a:t>
            </a:r>
          </a:p>
        </p:txBody>
      </p:sp>
    </p:spTree>
    <p:extLst>
      <p:ext uri="{BB962C8B-B14F-4D97-AF65-F5344CB8AC3E}">
        <p14:creationId xmlns:p14="http://schemas.microsoft.com/office/powerpoint/2010/main" val="203272785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23AED-6FA0-4127-BD3F-E79EE77523A8}"/>
              </a:ext>
            </a:extLst>
          </p:cNvPr>
          <p:cNvSpPr>
            <a:spLocks noGrp="1"/>
          </p:cNvSpPr>
          <p:nvPr>
            <p:ph type="title"/>
          </p:nvPr>
        </p:nvSpPr>
        <p:spPr/>
        <p:txBody>
          <a:bodyPr/>
          <a:lstStyle/>
          <a:p>
            <a:r>
              <a:rPr lang="en-US" dirty="0"/>
              <a:t>FDA Updates Product Labeling </a:t>
            </a:r>
          </a:p>
        </p:txBody>
      </p:sp>
      <p:sp>
        <p:nvSpPr>
          <p:cNvPr id="6" name="Content Placeholder 5">
            <a:extLst>
              <a:ext uri="{FF2B5EF4-FFF2-40B4-BE49-F238E27FC236}">
                <a16:creationId xmlns:a16="http://schemas.microsoft.com/office/drawing/2014/main" id="{0C0C2448-042D-4DEE-9373-5166C8C3C74B}"/>
              </a:ext>
            </a:extLst>
          </p:cNvPr>
          <p:cNvSpPr>
            <a:spLocks noGrp="1"/>
          </p:cNvSpPr>
          <p:nvPr>
            <p:ph sz="half" idx="15"/>
          </p:nvPr>
        </p:nvSpPr>
        <p:spPr>
          <a:xfrm>
            <a:off x="609600" y="1370281"/>
            <a:ext cx="10972800" cy="4555505"/>
          </a:xfrm>
        </p:spPr>
        <p:txBody>
          <a:bodyPr/>
          <a:lstStyle/>
          <a:p>
            <a:pPr>
              <a:buClr>
                <a:schemeClr val="bg1">
                  <a:lumMod val="50000"/>
                </a:schemeClr>
              </a:buClr>
              <a:buFont typeface="Arial" panose="020B0604020202020204" pitchFamily="34" charset="0"/>
              <a:buChar char="•"/>
            </a:pPr>
            <a:r>
              <a:rPr lang="en-US" sz="2400" dirty="0"/>
              <a:t>ISMP has received numerous reports of fatal errors when methotrexate is inadvertently taken daily instead of weekly. For example, a patient misunderstood the directions on their prescription label and took methotrexate 2.5 mg every 12 hours over several consecutive days, instead of every 12 hours for 3 doses each week. FDA has updated the product labeling and removed the option to administer weekly doses in divided doses given every 12 hours for 3 doses.</a:t>
            </a:r>
          </a:p>
          <a:p>
            <a:pPr marL="0" indent="0">
              <a:buClr>
                <a:schemeClr val="bg1">
                  <a:lumMod val="50000"/>
                </a:schemeClr>
              </a:buClr>
              <a:buNone/>
            </a:pPr>
            <a:endParaRPr lang="en-US" sz="2400" dirty="0"/>
          </a:p>
          <a:p>
            <a:pPr>
              <a:buClr>
                <a:schemeClr val="bg1">
                  <a:lumMod val="50000"/>
                </a:schemeClr>
              </a:buClr>
              <a:buFont typeface="Arial" panose="020B0604020202020204" pitchFamily="34" charset="0"/>
              <a:buChar char="•"/>
            </a:pPr>
            <a:r>
              <a:rPr lang="en-US" sz="2400" dirty="0"/>
              <a:t>Inform all appropriate clinical staff in your organization about this change. Make sure any printed information you give to patients reflects this change. </a:t>
            </a:r>
            <a:endParaRPr lang="en-US" dirty="0"/>
          </a:p>
        </p:txBody>
      </p:sp>
    </p:spTree>
    <p:extLst>
      <p:ext uri="{BB962C8B-B14F-4D97-AF65-F5344CB8AC3E}">
        <p14:creationId xmlns:p14="http://schemas.microsoft.com/office/powerpoint/2010/main" val="15041854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FD185-300E-42FC-90E8-3A0AFA362D51}"/>
              </a:ext>
            </a:extLst>
          </p:cNvPr>
          <p:cNvSpPr>
            <a:spLocks noGrp="1"/>
          </p:cNvSpPr>
          <p:nvPr>
            <p:ph type="title"/>
          </p:nvPr>
        </p:nvSpPr>
        <p:spPr/>
        <p:txBody>
          <a:bodyPr/>
          <a:lstStyle/>
          <a:p>
            <a:pPr algn="l"/>
            <a:r>
              <a:rPr lang="en-US" sz="4000" b="1" cap="all" dirty="0">
                <a:solidFill>
                  <a:srgbClr val="434445"/>
                </a:solidFill>
                <a:latin typeface="Arial"/>
                <a:cs typeface="Arial"/>
              </a:rPr>
              <a:t>Strategies – Technology</a:t>
            </a:r>
          </a:p>
        </p:txBody>
      </p:sp>
      <p:sp>
        <p:nvSpPr>
          <p:cNvPr id="3" name="Content Placeholder 2">
            <a:extLst>
              <a:ext uri="{FF2B5EF4-FFF2-40B4-BE49-F238E27FC236}">
                <a16:creationId xmlns:a16="http://schemas.microsoft.com/office/drawing/2014/main" id="{B43E0B62-6B17-459D-A782-F2F655E2906C}"/>
              </a:ext>
            </a:extLst>
          </p:cNvPr>
          <p:cNvSpPr>
            <a:spLocks noGrp="1"/>
          </p:cNvSpPr>
          <p:nvPr>
            <p:ph sz="quarter" idx="10"/>
          </p:nvPr>
        </p:nvSpPr>
        <p:spPr/>
        <p:txBody>
          <a:bodyPr/>
          <a:lstStyle/>
          <a:p>
            <a:r>
              <a:rPr lang="en-US" sz="2800" dirty="0">
                <a:latin typeface="Arial" panose="020B0604020202020204" pitchFamily="34" charset="0"/>
                <a:cs typeface="Arial" panose="020B0604020202020204" pitchFamily="34" charset="0"/>
              </a:rPr>
              <a:t>Use a weekly dosage regimen default for oral methotrexate in electronic systems when medication orders are entered</a:t>
            </a:r>
          </a:p>
          <a:p>
            <a:pPr lvl="1"/>
            <a:r>
              <a:rPr lang="en-US" sz="2400" dirty="0">
                <a:latin typeface="Arial" panose="020B0604020202020204" pitchFamily="34" charset="0"/>
                <a:cs typeface="Arial" panose="020B0604020202020204" pitchFamily="34" charset="0"/>
              </a:rPr>
              <a:t>For both prescriber and pharmacy systems</a:t>
            </a:r>
          </a:p>
          <a:p>
            <a:r>
              <a:rPr lang="en-US" sz="2800" dirty="0">
                <a:latin typeface="Arial" panose="020B0604020202020204" pitchFamily="34" charset="0"/>
                <a:cs typeface="Arial" panose="020B0604020202020204" pitchFamily="34" charset="0"/>
              </a:rPr>
              <a:t>Require a hard stop verification of an appropriate oncologic indication for all daily oral methotrexate orders</a:t>
            </a:r>
          </a:p>
          <a:p>
            <a:r>
              <a:rPr lang="en-US" sz="2800" dirty="0">
                <a:latin typeface="Arial" panose="020B0604020202020204" pitchFamily="34" charset="0"/>
                <a:cs typeface="Arial" panose="020B0604020202020204" pitchFamily="34" charset="0"/>
              </a:rPr>
              <a:t>Health systems may need to work with their software vendors and information technology departments to ensure that this hard stop is available</a:t>
            </a:r>
          </a:p>
          <a:p>
            <a:endParaRPr lang="en-US" dirty="0"/>
          </a:p>
        </p:txBody>
      </p:sp>
      <p:sp>
        <p:nvSpPr>
          <p:cNvPr id="4" name="TextBox 3">
            <a:extLst>
              <a:ext uri="{FF2B5EF4-FFF2-40B4-BE49-F238E27FC236}">
                <a16:creationId xmlns:a16="http://schemas.microsoft.com/office/drawing/2014/main" id="{F9D7D03C-BB15-4560-986E-F1C0BA0CE88E}"/>
              </a:ext>
            </a:extLst>
          </p:cNvPr>
          <p:cNvSpPr txBox="1"/>
          <p:nvPr/>
        </p:nvSpPr>
        <p:spPr>
          <a:xfrm>
            <a:off x="609600" y="5308092"/>
            <a:ext cx="9132277" cy="584775"/>
          </a:xfrm>
          <a:prstGeom prst="rect">
            <a:avLst/>
          </a:prstGeom>
          <a:noFill/>
        </p:spPr>
        <p:txBody>
          <a:bodyPr wrap="square" rtlCol="0">
            <a:spAutoFit/>
          </a:bodyPr>
          <a:lstStyle/>
          <a:p>
            <a:r>
              <a:rPr lang="en-US" sz="1600" b="0" i="0" dirty="0">
                <a:effectLst/>
                <a:latin typeface="Arial" panose="020B0604020202020204" pitchFamily="34" charset="0"/>
                <a:cs typeface="Arial" panose="020B0604020202020204" pitchFamily="34" charset="0"/>
              </a:rPr>
              <a:t>ISMP.</a:t>
            </a:r>
            <a:r>
              <a:rPr lang="en-US" sz="1600" b="0" i="1" dirty="0">
                <a:effectLst/>
                <a:latin typeface="Arial" panose="020B0604020202020204" pitchFamily="34" charset="0"/>
                <a:cs typeface="Arial" panose="020B0604020202020204" pitchFamily="34" charset="0"/>
              </a:rPr>
              <a:t> ISMP Targeted Medication Safety Best Practices for Hospitals</a:t>
            </a:r>
            <a:r>
              <a:rPr lang="en-US" sz="1600" b="0" i="0" dirty="0">
                <a:effectLst/>
                <a:latin typeface="Arial" panose="020B0604020202020204" pitchFamily="34" charset="0"/>
                <a:cs typeface="Arial" panose="020B0604020202020204" pitchFamily="34" charset="0"/>
              </a:rPr>
              <a:t>; 2020. </a:t>
            </a:r>
            <a:r>
              <a:rPr lang="en-US" sz="1600" dirty="0">
                <a:latin typeface="Arial" panose="020B0604020202020204" pitchFamily="34" charset="0"/>
                <a:cs typeface="Arial" panose="020B0604020202020204" pitchFamily="34" charset="0"/>
                <a:hlinkClick r:id="rId3"/>
              </a:rPr>
              <a:t>www.ismp.org/guidelines/best-practices-hospitals</a:t>
            </a:r>
            <a:r>
              <a:rPr lang="en-US" sz="1600" b="0" i="0" dirty="0">
                <a:effectLst/>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931442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3C014-C44A-47FB-8240-37FFD4F32C1A}"/>
              </a:ext>
            </a:extLst>
          </p:cNvPr>
          <p:cNvSpPr>
            <a:spLocks noGrp="1"/>
          </p:cNvSpPr>
          <p:nvPr>
            <p:ph type="title"/>
          </p:nvPr>
        </p:nvSpPr>
        <p:spPr>
          <a:xfrm>
            <a:off x="774700" y="369136"/>
            <a:ext cx="10972800" cy="910389"/>
          </a:xfrm>
        </p:spPr>
        <p:txBody>
          <a:bodyPr/>
          <a:lstStyle/>
          <a:p>
            <a:pPr algn="l"/>
            <a:r>
              <a:rPr lang="en-US" sz="4000" b="1" cap="all" dirty="0">
                <a:solidFill>
                  <a:srgbClr val="434445"/>
                </a:solidFill>
                <a:latin typeface="Arial"/>
                <a:cs typeface="Arial"/>
              </a:rPr>
              <a:t>Case Report</a:t>
            </a:r>
          </a:p>
        </p:txBody>
      </p:sp>
      <p:sp>
        <p:nvSpPr>
          <p:cNvPr id="3" name="Content Placeholder 2">
            <a:extLst>
              <a:ext uri="{FF2B5EF4-FFF2-40B4-BE49-F238E27FC236}">
                <a16:creationId xmlns:a16="http://schemas.microsoft.com/office/drawing/2014/main" id="{7FC4FA40-152D-4AA3-A6A6-6E7402F1E248}"/>
              </a:ext>
            </a:extLst>
          </p:cNvPr>
          <p:cNvSpPr>
            <a:spLocks noGrp="1"/>
          </p:cNvSpPr>
          <p:nvPr>
            <p:ph sz="quarter" idx="10"/>
          </p:nvPr>
        </p:nvSpPr>
        <p:spPr>
          <a:xfrm>
            <a:off x="609600" y="1280033"/>
            <a:ext cx="10972800" cy="4698492"/>
          </a:xfrm>
        </p:spPr>
        <p:txBody>
          <a:bodyPr>
            <a:normAutofit/>
          </a:bodyPr>
          <a:lstStyle/>
          <a:p>
            <a:r>
              <a:rPr lang="en-US" sz="2400" dirty="0">
                <a:latin typeface="Arial" panose="020B0604020202020204" pitchFamily="34" charset="0"/>
                <a:cs typeface="Arial" panose="020B0604020202020204" pitchFamily="34" charset="0"/>
              </a:rPr>
              <a:t>Patient was prescribed, via telephone, metolazone 2.5 mg daily. Pharmacy technician accidentally selected methotrexate 2.5 mg daily by searching using the first three letters of the drug name and the strength. Patient took methotrexate daily and died less than a month later.</a:t>
            </a:r>
          </a:p>
          <a:p>
            <a:r>
              <a:rPr lang="en-US" sz="2400" dirty="0">
                <a:latin typeface="Arial" panose="020B0604020202020204" pitchFamily="34" charset="0"/>
                <a:cs typeface="Arial" panose="020B0604020202020204" pitchFamily="34" charset="0"/>
              </a:rPr>
              <a:t>No hard stop to verify an appropriate oncologic indication</a:t>
            </a:r>
          </a:p>
          <a:p>
            <a:pPr marL="0" indent="0">
              <a:buNone/>
            </a:pPr>
            <a:endParaRPr lang="en-US" dirty="0"/>
          </a:p>
        </p:txBody>
      </p:sp>
      <p:pic>
        <p:nvPicPr>
          <p:cNvPr id="4" name="Content Placeholder 4">
            <a:extLst>
              <a:ext uri="{FF2B5EF4-FFF2-40B4-BE49-F238E27FC236}">
                <a16:creationId xmlns:a16="http://schemas.microsoft.com/office/drawing/2014/main" id="{126BAEFC-CF9D-4AF6-95C8-C7755400A40B}"/>
              </a:ext>
            </a:extLst>
          </p:cNvPr>
          <p:cNvPicPr>
            <a:picLocks noChangeAspect="1"/>
          </p:cNvPicPr>
          <p:nvPr/>
        </p:nvPicPr>
        <p:blipFill rotWithShape="1">
          <a:blip r:embed="rId3"/>
          <a:srcRect t="10577" b="33534"/>
          <a:stretch/>
        </p:blipFill>
        <p:spPr>
          <a:xfrm>
            <a:off x="1143000" y="3511550"/>
            <a:ext cx="10439400" cy="2413000"/>
          </a:xfrm>
          <a:prstGeom prst="rect">
            <a:avLst/>
          </a:prstGeom>
        </p:spPr>
      </p:pic>
    </p:spTree>
    <p:extLst>
      <p:ext uri="{BB962C8B-B14F-4D97-AF65-F5344CB8AC3E}">
        <p14:creationId xmlns:p14="http://schemas.microsoft.com/office/powerpoint/2010/main" val="144751654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73FF4-5B10-435C-A142-7F267E655C1A}"/>
              </a:ext>
            </a:extLst>
          </p:cNvPr>
          <p:cNvSpPr>
            <a:spLocks noGrp="1"/>
          </p:cNvSpPr>
          <p:nvPr>
            <p:ph type="title"/>
          </p:nvPr>
        </p:nvSpPr>
        <p:spPr/>
        <p:txBody>
          <a:bodyPr/>
          <a:lstStyle/>
          <a:p>
            <a:pPr algn="l"/>
            <a:r>
              <a:rPr lang="en-US" sz="4000" b="1" cap="all" dirty="0">
                <a:solidFill>
                  <a:srgbClr val="434445"/>
                </a:solidFill>
                <a:latin typeface="Arial"/>
                <a:cs typeface="Arial"/>
              </a:rPr>
              <a:t>Other Strategies</a:t>
            </a:r>
          </a:p>
        </p:txBody>
      </p:sp>
      <p:sp>
        <p:nvSpPr>
          <p:cNvPr id="3" name="Content Placeholder 2">
            <a:extLst>
              <a:ext uri="{FF2B5EF4-FFF2-40B4-BE49-F238E27FC236}">
                <a16:creationId xmlns:a16="http://schemas.microsoft.com/office/drawing/2014/main" id="{375017A2-5CAA-4796-AF11-95324DA4F04D}"/>
              </a:ext>
            </a:extLst>
          </p:cNvPr>
          <p:cNvSpPr>
            <a:spLocks noGrp="1"/>
          </p:cNvSpPr>
          <p:nvPr>
            <p:ph sz="quarter" idx="10"/>
          </p:nvPr>
        </p:nvSpPr>
        <p:spPr>
          <a:xfrm>
            <a:off x="609600" y="1292733"/>
            <a:ext cx="10972800" cy="4698492"/>
          </a:xfrm>
        </p:spPr>
        <p:txBody>
          <a:bodyPr>
            <a:normAutofit fontScale="77500" lnSpcReduction="20000"/>
          </a:bodyPr>
          <a:lstStyle/>
          <a:p>
            <a:r>
              <a:rPr lang="en-US" dirty="0">
                <a:latin typeface="Arial" panose="020B0604020202020204" pitchFamily="34" charset="0"/>
                <a:cs typeface="Arial" panose="020B0604020202020204" pitchFamily="34" charset="0"/>
              </a:rPr>
              <a:t>Dispense only a 4-week supply of methotrexate at a time</a:t>
            </a:r>
          </a:p>
          <a:p>
            <a:r>
              <a:rPr lang="en-US" dirty="0">
                <a:latin typeface="Arial" panose="020B0604020202020204" pitchFamily="34" charset="0"/>
                <a:cs typeface="Arial" panose="020B0604020202020204" pitchFamily="34" charset="0"/>
              </a:rPr>
              <a:t>Create a forcing function (using technology) to provide patient education</a:t>
            </a:r>
          </a:p>
          <a:p>
            <a:pPr lvl="1"/>
            <a:r>
              <a:rPr lang="en-US" dirty="0">
                <a:latin typeface="Arial" panose="020B0604020202020204" pitchFamily="34" charset="0"/>
                <a:cs typeface="Arial" panose="020B0604020202020204" pitchFamily="34" charset="0"/>
              </a:rPr>
              <a:t>Every (new and refill) oral methotrexate prescription is reviewed with the patient</a:t>
            </a:r>
          </a:p>
          <a:p>
            <a:r>
              <a:rPr lang="en-US" dirty="0">
                <a:latin typeface="Arial" panose="020B0604020202020204" pitchFamily="34" charset="0"/>
                <a:cs typeface="Arial" panose="020B0604020202020204" pitchFamily="34" charset="0"/>
              </a:rPr>
              <a:t>Use teach-back method to provide patient education</a:t>
            </a:r>
          </a:p>
          <a:p>
            <a:pPr lvl="1"/>
            <a:r>
              <a:rPr lang="en-US" dirty="0">
                <a:latin typeface="Arial" panose="020B0604020202020204" pitchFamily="34" charset="0"/>
                <a:cs typeface="Arial" panose="020B0604020202020204" pitchFamily="34" charset="0"/>
              </a:rPr>
              <a:t>Education should be mandatory</a:t>
            </a:r>
          </a:p>
          <a:p>
            <a:pPr lvl="1"/>
            <a:r>
              <a:rPr lang="en-US" dirty="0">
                <a:latin typeface="Arial" panose="020B0604020202020204" pitchFamily="34" charset="0"/>
                <a:cs typeface="Arial" panose="020B0604020202020204" pitchFamily="34" charset="0"/>
              </a:rPr>
              <a:t>Consider using ISMP’s free methotrexate learning guide for consumers (</a:t>
            </a:r>
            <a:r>
              <a:rPr lang="en-US" dirty="0">
                <a:latin typeface="Arial" panose="020B0604020202020204" pitchFamily="34" charset="0"/>
                <a:cs typeface="Arial" panose="020B0604020202020204" pitchFamily="34" charset="0"/>
                <a:hlinkClick r:id="rId3"/>
              </a:rPr>
              <a:t>https://consumermedsafety.org/medication-safety-articles/item/847-teaching-sheets</a:t>
            </a:r>
            <a:r>
              <a:rPr lang="en-US" dirty="0">
                <a:latin typeface="Arial" panose="020B0604020202020204" pitchFamily="34" charset="0"/>
                <a:cs typeface="Arial" panose="020B0604020202020204" pitchFamily="34" charset="0"/>
              </a:rPr>
              <a:t>)</a:t>
            </a:r>
          </a:p>
          <a:p>
            <a:endParaRPr lang="en-US" dirty="0"/>
          </a:p>
        </p:txBody>
      </p:sp>
    </p:spTree>
    <p:extLst>
      <p:ext uri="{BB962C8B-B14F-4D97-AF65-F5344CB8AC3E}">
        <p14:creationId xmlns:p14="http://schemas.microsoft.com/office/powerpoint/2010/main" val="367747499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222BC-8322-41EF-9EF4-9953D5680B01}"/>
              </a:ext>
            </a:extLst>
          </p:cNvPr>
          <p:cNvSpPr>
            <a:spLocks noGrp="1"/>
          </p:cNvSpPr>
          <p:nvPr>
            <p:ph type="title"/>
          </p:nvPr>
        </p:nvSpPr>
        <p:spPr/>
        <p:txBody>
          <a:bodyPr/>
          <a:lstStyle/>
          <a:p>
            <a:pPr algn="l"/>
            <a:r>
              <a:rPr lang="en-US" sz="4000" b="1" cap="all" dirty="0">
                <a:solidFill>
                  <a:srgbClr val="434445"/>
                </a:solidFill>
                <a:latin typeface="Arial"/>
                <a:cs typeface="Arial"/>
              </a:rPr>
              <a:t>SURVEY Question  </a:t>
            </a:r>
          </a:p>
        </p:txBody>
      </p:sp>
      <p:sp>
        <p:nvSpPr>
          <p:cNvPr id="3" name="Content Placeholder 2">
            <a:extLst>
              <a:ext uri="{FF2B5EF4-FFF2-40B4-BE49-F238E27FC236}">
                <a16:creationId xmlns:a16="http://schemas.microsoft.com/office/drawing/2014/main" id="{858CFC1B-2C3A-4474-816B-3C847CB8A278}"/>
              </a:ext>
            </a:extLst>
          </p:cNvPr>
          <p:cNvSpPr>
            <a:spLocks noGrp="1"/>
          </p:cNvSpPr>
          <p:nvPr>
            <p:ph sz="quarter" idx="10"/>
          </p:nvPr>
        </p:nvSpPr>
        <p:spPr>
          <a:xfrm>
            <a:off x="609600" y="1279525"/>
            <a:ext cx="10972800" cy="4956175"/>
          </a:xfrm>
        </p:spPr>
        <p:txBody>
          <a:bodyPr>
            <a:normAutofit fontScale="25000" lnSpcReduction="20000"/>
          </a:bodyPr>
          <a:lstStyle/>
          <a:p>
            <a:pPr marL="0" indent="0">
              <a:buNone/>
            </a:pPr>
            <a:r>
              <a:rPr lang="en-US" sz="12800" b="1" dirty="0">
                <a:latin typeface="Arial" panose="020B0604020202020204" pitchFamily="34" charset="0"/>
                <a:cs typeface="Arial" panose="020B0604020202020204" pitchFamily="34" charset="0"/>
              </a:rPr>
              <a:t>Using the rank order or error reduction strategies, which may be the most effective for the previous case?</a:t>
            </a:r>
          </a:p>
          <a:p>
            <a:pPr marL="0" indent="0">
              <a:buNone/>
            </a:pPr>
            <a:endParaRPr lang="en-US" sz="11200" dirty="0">
              <a:latin typeface="Arial" panose="020B0604020202020204" pitchFamily="34" charset="0"/>
              <a:cs typeface="Arial" panose="020B0604020202020204" pitchFamily="34" charset="0"/>
            </a:endParaRPr>
          </a:p>
          <a:p>
            <a:pPr marL="742950" indent="-742950">
              <a:lnSpc>
                <a:spcPct val="110000"/>
              </a:lnSpc>
              <a:buFont typeface="+mj-lt"/>
              <a:buAutoNum type="alphaUcPeriod"/>
            </a:pPr>
            <a:r>
              <a:rPr lang="en-US" sz="9600" dirty="0">
                <a:latin typeface="Arial" panose="020B0604020202020204" pitchFamily="34" charset="0"/>
                <a:cs typeface="Arial" panose="020B0604020202020204" pitchFamily="34" charset="0"/>
              </a:rPr>
              <a:t>Use a weekly dosage regimen default for oral methotrexate in electronic systems, both prescriber and pharmacy systems, when medication orders are entered.</a:t>
            </a:r>
          </a:p>
          <a:p>
            <a:pPr marL="742950" indent="-742950">
              <a:lnSpc>
                <a:spcPct val="110000"/>
              </a:lnSpc>
              <a:buFont typeface="+mj-lt"/>
              <a:buAutoNum type="alphaUcPeriod"/>
            </a:pPr>
            <a:r>
              <a:rPr lang="en-US" sz="9600" dirty="0">
                <a:latin typeface="Arial" panose="020B0604020202020204" pitchFamily="34" charset="0"/>
                <a:cs typeface="Arial" panose="020B0604020202020204" pitchFamily="34" charset="0"/>
              </a:rPr>
              <a:t>Have another individual check your prescription before sending it </a:t>
            </a:r>
          </a:p>
          <a:p>
            <a:pPr marL="742950" indent="-742950">
              <a:lnSpc>
                <a:spcPct val="110000"/>
              </a:lnSpc>
              <a:buFont typeface="+mj-lt"/>
              <a:buAutoNum type="alphaUcPeriod"/>
            </a:pPr>
            <a:r>
              <a:rPr lang="en-US" sz="9600" dirty="0">
                <a:latin typeface="Arial" panose="020B0604020202020204" pitchFamily="34" charset="0"/>
                <a:cs typeface="Arial" panose="020B0604020202020204" pitchFamily="34" charset="0"/>
              </a:rPr>
              <a:t>Require a hard stop verification of an appropriate oncologic indication for all daily oral methotrexate orders</a:t>
            </a:r>
          </a:p>
          <a:p>
            <a:pPr marL="742950" indent="-742950">
              <a:lnSpc>
                <a:spcPct val="110000"/>
              </a:lnSpc>
              <a:buFont typeface="+mj-lt"/>
              <a:buAutoNum type="alphaUcPeriod"/>
            </a:pPr>
            <a:r>
              <a:rPr lang="en-US" sz="9600" dirty="0">
                <a:latin typeface="Arial" panose="020B0604020202020204" pitchFamily="34" charset="0"/>
                <a:cs typeface="Arial" panose="020B0604020202020204" pitchFamily="34" charset="0"/>
              </a:rPr>
              <a:t>A and C</a:t>
            </a:r>
          </a:p>
          <a:p>
            <a:pPr marL="0" indent="0">
              <a:buNone/>
            </a:pPr>
            <a:endParaRPr lang="en-US" sz="8000" dirty="0">
              <a:latin typeface="Arial" panose="020B0604020202020204" pitchFamily="34" charset="0"/>
              <a:cs typeface="Arial" panose="020B0604020202020204" pitchFamily="34" charset="0"/>
            </a:endParaRPr>
          </a:p>
          <a:p>
            <a:pPr marL="0" indent="0">
              <a:buNone/>
            </a:pPr>
            <a:endParaRPr lang="en-US" dirty="0"/>
          </a:p>
          <a:p>
            <a:pPr marL="0" indent="0">
              <a:buNone/>
            </a:pPr>
            <a:endParaRPr lang="en-US" dirty="0"/>
          </a:p>
          <a:p>
            <a:pPr marL="0" indent="0">
              <a:buNone/>
            </a:pPr>
            <a:r>
              <a:rPr lang="en-US" dirty="0"/>
              <a:t>	</a:t>
            </a:r>
          </a:p>
        </p:txBody>
      </p:sp>
    </p:spTree>
    <p:extLst>
      <p:ext uri="{BB962C8B-B14F-4D97-AF65-F5344CB8AC3E}">
        <p14:creationId xmlns:p14="http://schemas.microsoft.com/office/powerpoint/2010/main" val="96885672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COLLABORATORS</a:t>
            </a:r>
          </a:p>
        </p:txBody>
      </p:sp>
      <p:pic>
        <p:nvPicPr>
          <p:cNvPr id="4" name="Picture 3" descr="A picture containing sitting, black, red, white&#10;&#10;Description automatically generated">
            <a:extLst>
              <a:ext uri="{FF2B5EF4-FFF2-40B4-BE49-F238E27FC236}">
                <a16:creationId xmlns:a16="http://schemas.microsoft.com/office/drawing/2014/main" id="{D181DA69-23DF-5640-9D03-B4ACF856D7B0}"/>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527151" y="2745752"/>
            <a:ext cx="5381051" cy="1235228"/>
          </a:xfrm>
          <a:prstGeom prst="rect">
            <a:avLst/>
          </a:prstGeom>
          <a:ln>
            <a:solidFill>
              <a:schemeClr val="bg1">
                <a:lumMod val="50000"/>
              </a:schemeClr>
            </a:solidFill>
          </a:ln>
        </p:spPr>
      </p:pic>
      <p:pic>
        <p:nvPicPr>
          <p:cNvPr id="7" name="Picture 6" descr="A close up of a sign&#10;&#10;Description automatically generated">
            <a:extLst>
              <a:ext uri="{FF2B5EF4-FFF2-40B4-BE49-F238E27FC236}">
                <a16:creationId xmlns:a16="http://schemas.microsoft.com/office/drawing/2014/main" id="{0A58D434-2CA5-9545-B3C9-E06F41967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3800" y="2766466"/>
            <a:ext cx="4366461" cy="1193800"/>
          </a:xfrm>
          <a:prstGeom prst="rect">
            <a:avLst/>
          </a:prstGeom>
          <a:ln>
            <a:solidFill>
              <a:schemeClr val="bg1">
                <a:lumMod val="50000"/>
              </a:schemeClr>
            </a:solidFill>
          </a:ln>
        </p:spPr>
      </p:pic>
      <p:sp>
        <p:nvSpPr>
          <p:cNvPr id="12" name="TextBox 11">
            <a:extLst>
              <a:ext uri="{FF2B5EF4-FFF2-40B4-BE49-F238E27FC236}">
                <a16:creationId xmlns:a16="http://schemas.microsoft.com/office/drawing/2014/main" id="{E72AED27-74AD-4946-BB69-B9CB9EE2A910}"/>
              </a:ext>
            </a:extLst>
          </p:cNvPr>
          <p:cNvSpPr txBox="1"/>
          <p:nvPr/>
        </p:nvSpPr>
        <p:spPr>
          <a:xfrm>
            <a:off x="11744744" y="6457890"/>
            <a:ext cx="327334" cy="400110"/>
          </a:xfrm>
          <a:prstGeom prst="rect">
            <a:avLst/>
          </a:prstGeom>
          <a:noFill/>
        </p:spPr>
        <p:txBody>
          <a:bodyPr wrap="none" rtlCol="0">
            <a:spAutoFit/>
          </a:bodyPr>
          <a:lstStyle/>
          <a:p>
            <a:r>
              <a:rPr lang="en-US" sz="2000" dirty="0">
                <a:solidFill>
                  <a:srgbClr val="69737B"/>
                </a:solidFill>
              </a:rPr>
              <a:t>3</a:t>
            </a:r>
          </a:p>
        </p:txBody>
      </p:sp>
    </p:spTree>
    <p:extLst>
      <p:ext uri="{BB962C8B-B14F-4D97-AF65-F5344CB8AC3E}">
        <p14:creationId xmlns:p14="http://schemas.microsoft.com/office/powerpoint/2010/main" val="21997128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222BC-8322-41EF-9EF4-9953D5680B01}"/>
              </a:ext>
            </a:extLst>
          </p:cNvPr>
          <p:cNvSpPr>
            <a:spLocks noGrp="1"/>
          </p:cNvSpPr>
          <p:nvPr>
            <p:ph type="title"/>
          </p:nvPr>
        </p:nvSpPr>
        <p:spPr/>
        <p:txBody>
          <a:bodyPr/>
          <a:lstStyle/>
          <a:p>
            <a:pPr algn="l"/>
            <a:r>
              <a:rPr lang="en-US" sz="4000" b="1" cap="all" dirty="0">
                <a:solidFill>
                  <a:srgbClr val="434445"/>
                </a:solidFill>
                <a:latin typeface="Arial"/>
                <a:cs typeface="Arial"/>
              </a:rPr>
              <a:t>SURVEY Question  </a:t>
            </a:r>
          </a:p>
        </p:txBody>
      </p:sp>
      <p:sp>
        <p:nvSpPr>
          <p:cNvPr id="3" name="Content Placeholder 2">
            <a:extLst>
              <a:ext uri="{FF2B5EF4-FFF2-40B4-BE49-F238E27FC236}">
                <a16:creationId xmlns:a16="http://schemas.microsoft.com/office/drawing/2014/main" id="{858CFC1B-2C3A-4474-816B-3C847CB8A278}"/>
              </a:ext>
            </a:extLst>
          </p:cNvPr>
          <p:cNvSpPr>
            <a:spLocks noGrp="1"/>
          </p:cNvSpPr>
          <p:nvPr>
            <p:ph sz="quarter" idx="10"/>
          </p:nvPr>
        </p:nvSpPr>
        <p:spPr>
          <a:xfrm>
            <a:off x="609600" y="1279525"/>
            <a:ext cx="10972800" cy="4956175"/>
          </a:xfrm>
        </p:spPr>
        <p:txBody>
          <a:bodyPr>
            <a:normAutofit fontScale="25000" lnSpcReduction="20000"/>
          </a:bodyPr>
          <a:lstStyle/>
          <a:p>
            <a:pPr marL="0" indent="0">
              <a:buNone/>
            </a:pPr>
            <a:r>
              <a:rPr lang="en-US" sz="11200" b="1" dirty="0">
                <a:latin typeface="Arial" panose="020B0604020202020204" pitchFamily="34" charset="0"/>
                <a:cs typeface="Arial" panose="020B0604020202020204" pitchFamily="34" charset="0"/>
              </a:rPr>
              <a:t>Using the rank order or error reduction strategies, which may be the most effective for the previous case?</a:t>
            </a:r>
          </a:p>
          <a:p>
            <a:pPr marL="0" indent="0">
              <a:buNone/>
            </a:pPr>
            <a:endParaRPr lang="en-US" sz="9600" dirty="0">
              <a:latin typeface="Arial" panose="020B0604020202020204" pitchFamily="34" charset="0"/>
              <a:cs typeface="Arial" panose="020B0604020202020204" pitchFamily="34" charset="0"/>
            </a:endParaRPr>
          </a:p>
          <a:p>
            <a:pPr marL="742950" indent="-742950">
              <a:lnSpc>
                <a:spcPct val="110000"/>
              </a:lnSpc>
              <a:buFont typeface="+mj-lt"/>
              <a:buAutoNum type="alphaUcPeriod"/>
            </a:pPr>
            <a:r>
              <a:rPr lang="en-US" sz="8000" dirty="0">
                <a:latin typeface="Arial" panose="020B0604020202020204" pitchFamily="34" charset="0"/>
                <a:cs typeface="Arial" panose="020B0604020202020204" pitchFamily="34" charset="0"/>
              </a:rPr>
              <a:t>Use a weekly dosage regimen default for oral methotrexate in electronic systems, both prescriber and pharmacy systems, when medication orders are entered.</a:t>
            </a:r>
          </a:p>
          <a:p>
            <a:pPr marL="742950" indent="-742950">
              <a:lnSpc>
                <a:spcPct val="110000"/>
              </a:lnSpc>
              <a:buFont typeface="+mj-lt"/>
              <a:buAutoNum type="alphaUcPeriod"/>
            </a:pPr>
            <a:r>
              <a:rPr lang="en-US" sz="8000" dirty="0">
                <a:latin typeface="Arial" panose="020B0604020202020204" pitchFamily="34" charset="0"/>
                <a:cs typeface="Arial" panose="020B0604020202020204" pitchFamily="34" charset="0"/>
              </a:rPr>
              <a:t>Have another individual check your prescription before sending it </a:t>
            </a:r>
          </a:p>
          <a:p>
            <a:pPr marL="742950" indent="-742950">
              <a:lnSpc>
                <a:spcPct val="110000"/>
              </a:lnSpc>
              <a:buFont typeface="+mj-lt"/>
              <a:buAutoNum type="alphaUcPeriod"/>
            </a:pPr>
            <a:r>
              <a:rPr lang="en-US" sz="8000" dirty="0">
                <a:latin typeface="Arial" panose="020B0604020202020204" pitchFamily="34" charset="0"/>
                <a:cs typeface="Arial" panose="020B0604020202020204" pitchFamily="34" charset="0"/>
              </a:rPr>
              <a:t>Require a hard stop verification of an appropriate oncologic indication for all daily oral methotrexate orders</a:t>
            </a:r>
          </a:p>
          <a:p>
            <a:pPr marL="742950" indent="-742950">
              <a:lnSpc>
                <a:spcPct val="110000"/>
              </a:lnSpc>
              <a:buFont typeface="+mj-lt"/>
              <a:buAutoNum type="alphaUcPeriod"/>
            </a:pPr>
            <a:r>
              <a:rPr lang="en-US" sz="8000" dirty="0">
                <a:latin typeface="Arial" panose="020B0604020202020204" pitchFamily="34" charset="0"/>
                <a:cs typeface="Arial" panose="020B0604020202020204" pitchFamily="34" charset="0"/>
              </a:rPr>
              <a:t>A and C</a:t>
            </a:r>
          </a:p>
          <a:p>
            <a:pPr marL="0" indent="0">
              <a:buNone/>
            </a:pPr>
            <a:endParaRPr lang="en-US" sz="8000" dirty="0">
              <a:latin typeface="Arial" panose="020B0604020202020204" pitchFamily="34" charset="0"/>
              <a:cs typeface="Arial" panose="020B0604020202020204" pitchFamily="34" charset="0"/>
            </a:endParaRPr>
          </a:p>
          <a:p>
            <a:pPr marL="0" indent="0">
              <a:buNone/>
            </a:pPr>
            <a:r>
              <a:rPr lang="en-US" sz="9600" dirty="0">
                <a:latin typeface="Arial" panose="020B0604020202020204" pitchFamily="34" charset="0"/>
                <a:cs typeface="Arial" panose="020B0604020202020204" pitchFamily="34" charset="0"/>
              </a:rPr>
              <a:t>Answer: D. A hard stop verification in electronic system is the best strategy.  Using a weekly default is also a high-level strategy although the default may not be corrected if the medication is for oncologic use. A double check may help but is not as effective.</a:t>
            </a:r>
          </a:p>
          <a:p>
            <a:pPr marL="0" indent="0">
              <a:buNone/>
            </a:pPr>
            <a:endParaRPr lang="en-US" dirty="0"/>
          </a:p>
          <a:p>
            <a:pPr marL="0" indent="0">
              <a:buNone/>
            </a:pPr>
            <a:endParaRPr lang="en-US" dirty="0"/>
          </a:p>
          <a:p>
            <a:pPr marL="0" indent="0">
              <a:buNone/>
            </a:pPr>
            <a:r>
              <a:rPr lang="en-US" dirty="0"/>
              <a:t>	</a:t>
            </a:r>
          </a:p>
        </p:txBody>
      </p:sp>
    </p:spTree>
    <p:extLst>
      <p:ext uri="{BB962C8B-B14F-4D97-AF65-F5344CB8AC3E}">
        <p14:creationId xmlns:p14="http://schemas.microsoft.com/office/powerpoint/2010/main" val="94903073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2F277-ADF8-4033-8EAF-3CA6007CF030}"/>
              </a:ext>
            </a:extLst>
          </p:cNvPr>
          <p:cNvSpPr>
            <a:spLocks noGrp="1"/>
          </p:cNvSpPr>
          <p:nvPr>
            <p:ph type="title"/>
          </p:nvPr>
        </p:nvSpPr>
        <p:spPr/>
        <p:txBody>
          <a:bodyPr/>
          <a:lstStyle/>
          <a:p>
            <a:pPr algn="l"/>
            <a:r>
              <a:rPr lang="en-US" sz="4000" b="1" cap="all" dirty="0">
                <a:solidFill>
                  <a:srgbClr val="434445"/>
                </a:solidFill>
                <a:latin typeface="Arial"/>
                <a:cs typeface="Arial"/>
              </a:rPr>
              <a:t>Wrong-Patient Errors</a:t>
            </a:r>
          </a:p>
        </p:txBody>
      </p:sp>
      <p:sp>
        <p:nvSpPr>
          <p:cNvPr id="3" name="Content Placeholder 2">
            <a:extLst>
              <a:ext uri="{FF2B5EF4-FFF2-40B4-BE49-F238E27FC236}">
                <a16:creationId xmlns:a16="http://schemas.microsoft.com/office/drawing/2014/main" id="{DFEEA839-380E-46FA-83B4-F6D06B56C565}"/>
              </a:ext>
            </a:extLst>
          </p:cNvPr>
          <p:cNvSpPr>
            <a:spLocks noGrp="1"/>
          </p:cNvSpPr>
          <p:nvPr>
            <p:ph sz="quarter" idx="10"/>
          </p:nvPr>
        </p:nvSpPr>
        <p:spPr/>
        <p:txBody>
          <a:bodyPr/>
          <a:lstStyle/>
          <a:p>
            <a:r>
              <a:rPr lang="en-US" sz="2800" dirty="0">
                <a:latin typeface="Arial" panose="020B0604020202020204" pitchFamily="34" charset="0"/>
                <a:cs typeface="Arial" panose="020B0604020202020204" pitchFamily="34" charset="0"/>
              </a:rPr>
              <a:t>Giving a correctly dispensed prescription to the wrong patient is a common error</a:t>
            </a:r>
          </a:p>
          <a:p>
            <a:r>
              <a:rPr lang="en-US" sz="2800" dirty="0">
                <a:latin typeface="Arial" panose="020B0604020202020204" pitchFamily="34" charset="0"/>
                <a:cs typeface="Arial" panose="020B0604020202020204" pitchFamily="34" charset="0"/>
              </a:rPr>
              <a:t>Most common complaint received through the ISMP National Consumer Medication Errors Reporting Program</a:t>
            </a:r>
          </a:p>
          <a:p>
            <a:r>
              <a:rPr lang="en-US" sz="2800" dirty="0">
                <a:latin typeface="Arial" panose="020B0604020202020204" pitchFamily="34" charset="0"/>
                <a:cs typeface="Arial" panose="020B0604020202020204" pitchFamily="34" charset="0"/>
              </a:rPr>
              <a:t>Roughly a quarter of the events ISMP has received involve patients ingesting the wrong medication</a:t>
            </a:r>
          </a:p>
          <a:p>
            <a:r>
              <a:rPr lang="en-US" sz="2800" dirty="0">
                <a:latin typeface="Arial" panose="020B0604020202020204" pitchFamily="34" charset="0"/>
                <a:cs typeface="Arial" panose="020B0604020202020204" pitchFamily="34" charset="0"/>
              </a:rPr>
              <a:t>This error happens about once for every 1,000 prescriptions dispensed</a:t>
            </a:r>
          </a:p>
          <a:p>
            <a:endParaRPr lang="en-US" dirty="0"/>
          </a:p>
        </p:txBody>
      </p:sp>
      <p:sp>
        <p:nvSpPr>
          <p:cNvPr id="9" name="TextBox 8">
            <a:extLst>
              <a:ext uri="{FF2B5EF4-FFF2-40B4-BE49-F238E27FC236}">
                <a16:creationId xmlns:a16="http://schemas.microsoft.com/office/drawing/2014/main" id="{44AD6654-AABD-44BC-8054-06FFCE6AC4D8}"/>
              </a:ext>
            </a:extLst>
          </p:cNvPr>
          <p:cNvSpPr txBox="1"/>
          <p:nvPr/>
        </p:nvSpPr>
        <p:spPr>
          <a:xfrm>
            <a:off x="723901" y="5385883"/>
            <a:ext cx="9214338"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Cohen MR, Smetzer JL, Westphal JE, et al. Risk models to improve safety of dispensing high-alert medications in community pharmacies. </a:t>
            </a:r>
            <a:r>
              <a:rPr lang="en-US" sz="1600" i="1" dirty="0">
                <a:latin typeface="Arial" panose="020B0604020202020204" pitchFamily="34" charset="0"/>
                <a:cs typeface="Arial" panose="020B0604020202020204" pitchFamily="34" charset="0"/>
              </a:rPr>
              <a:t>J Am Pharm Assoc</a:t>
            </a:r>
            <a:r>
              <a:rPr lang="en-US" sz="1600" dirty="0">
                <a:latin typeface="Arial" panose="020B0604020202020204" pitchFamily="34" charset="0"/>
                <a:cs typeface="Arial" panose="020B0604020202020204" pitchFamily="34" charset="0"/>
              </a:rPr>
              <a:t>. 2012;52(5):584-602.</a:t>
            </a:r>
          </a:p>
        </p:txBody>
      </p:sp>
    </p:spTree>
    <p:extLst>
      <p:ext uri="{BB962C8B-B14F-4D97-AF65-F5344CB8AC3E}">
        <p14:creationId xmlns:p14="http://schemas.microsoft.com/office/powerpoint/2010/main" val="33865179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0CC7A-95EA-49B0-B7FC-8933F3B7581C}"/>
              </a:ext>
            </a:extLst>
          </p:cNvPr>
          <p:cNvSpPr>
            <a:spLocks noGrp="1"/>
          </p:cNvSpPr>
          <p:nvPr>
            <p:ph type="title"/>
          </p:nvPr>
        </p:nvSpPr>
        <p:spPr/>
        <p:txBody>
          <a:bodyPr/>
          <a:lstStyle/>
          <a:p>
            <a:pPr algn="l"/>
            <a:r>
              <a:rPr lang="en-US" sz="4000" b="1" cap="all" dirty="0">
                <a:solidFill>
                  <a:srgbClr val="434445"/>
                </a:solidFill>
                <a:latin typeface="Arial"/>
                <a:cs typeface="Arial"/>
              </a:rPr>
              <a:t>How</a:t>
            </a:r>
            <a:r>
              <a:rPr lang="en-US" dirty="0"/>
              <a:t> </a:t>
            </a:r>
            <a:r>
              <a:rPr lang="en-US" sz="4000" b="1" cap="all" dirty="0">
                <a:solidFill>
                  <a:srgbClr val="434445"/>
                </a:solidFill>
                <a:latin typeface="Arial"/>
                <a:cs typeface="Arial"/>
              </a:rPr>
              <a:t>Wrong Patient Errors Occur</a:t>
            </a:r>
          </a:p>
        </p:txBody>
      </p:sp>
      <p:sp>
        <p:nvSpPr>
          <p:cNvPr id="3" name="Content Placeholder 2">
            <a:extLst>
              <a:ext uri="{FF2B5EF4-FFF2-40B4-BE49-F238E27FC236}">
                <a16:creationId xmlns:a16="http://schemas.microsoft.com/office/drawing/2014/main" id="{962527E1-0EE4-45D3-A00D-1EBDC97FEEB0}"/>
              </a:ext>
            </a:extLst>
          </p:cNvPr>
          <p:cNvSpPr>
            <a:spLocks noGrp="1"/>
          </p:cNvSpPr>
          <p:nvPr>
            <p:ph sz="quarter" idx="10"/>
          </p:nvPr>
        </p:nvSpPr>
        <p:spPr/>
        <p:txBody>
          <a:bodyPr>
            <a:normAutofit fontScale="92500" lnSpcReduction="10000"/>
          </a:bodyPr>
          <a:lstStyle/>
          <a:p>
            <a:r>
              <a:rPr lang="en-US" dirty="0">
                <a:latin typeface="Arial" panose="020B0604020202020204" pitchFamily="34" charset="0"/>
                <a:cs typeface="Arial" panose="020B0604020202020204" pitchFamily="34" charset="0"/>
              </a:rPr>
              <a:t>Same family members (Jr, Sr)</a:t>
            </a:r>
          </a:p>
          <a:p>
            <a:r>
              <a:rPr lang="en-US" dirty="0">
                <a:latin typeface="Arial" panose="020B0604020202020204" pitchFamily="34" charset="0"/>
                <a:cs typeface="Arial" panose="020B0604020202020204" pitchFamily="34" charset="0"/>
              </a:rPr>
              <a:t>Inconsistent use of at least two patient identifiers </a:t>
            </a:r>
          </a:p>
          <a:p>
            <a:r>
              <a:rPr lang="en-US" dirty="0">
                <a:latin typeface="Arial" panose="020B0604020202020204" pitchFamily="34" charset="0"/>
                <a:cs typeface="Arial" panose="020B0604020202020204" pitchFamily="34" charset="0"/>
              </a:rPr>
              <a:t>“Is your name” versus “give me your name”</a:t>
            </a:r>
          </a:p>
          <a:p>
            <a:r>
              <a:rPr lang="en-US" dirty="0">
                <a:latin typeface="Arial" panose="020B0604020202020204" pitchFamily="34" charset="0"/>
                <a:cs typeface="Arial" panose="020B0604020202020204" pitchFamily="34" charset="0"/>
              </a:rPr>
              <a:t>Similar or same names – same birth dates</a:t>
            </a:r>
          </a:p>
          <a:p>
            <a:r>
              <a:rPr lang="en-US" dirty="0">
                <a:latin typeface="Arial" panose="020B0604020202020204" pitchFamily="34" charset="0"/>
                <a:cs typeface="Arial" panose="020B0604020202020204" pitchFamily="34" charset="0"/>
              </a:rPr>
              <a:t>Mail order – pharmacies across states – </a:t>
            </a:r>
          </a:p>
          <a:p>
            <a:r>
              <a:rPr lang="en-US" dirty="0">
                <a:latin typeface="Arial" panose="020B0604020202020204" pitchFamily="34" charset="0"/>
                <a:cs typeface="Arial" panose="020B0604020202020204" pitchFamily="34" charset="0"/>
              </a:rPr>
              <a:t>Not checking the bag at the pharmacy</a:t>
            </a:r>
          </a:p>
          <a:p>
            <a:pPr marL="0" indent="0">
              <a:buNone/>
            </a:pPr>
            <a:endParaRPr lang="en-US" i="1" dirty="0"/>
          </a:p>
          <a:p>
            <a:endParaRPr lang="en-US" dirty="0"/>
          </a:p>
        </p:txBody>
      </p:sp>
    </p:spTree>
    <p:extLst>
      <p:ext uri="{BB962C8B-B14F-4D97-AF65-F5344CB8AC3E}">
        <p14:creationId xmlns:p14="http://schemas.microsoft.com/office/powerpoint/2010/main" val="3865840777"/>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0CC7A-95EA-49B0-B7FC-8933F3B7581C}"/>
              </a:ext>
            </a:extLst>
          </p:cNvPr>
          <p:cNvSpPr>
            <a:spLocks noGrp="1"/>
          </p:cNvSpPr>
          <p:nvPr>
            <p:ph type="title"/>
          </p:nvPr>
        </p:nvSpPr>
        <p:spPr/>
        <p:txBody>
          <a:bodyPr/>
          <a:lstStyle/>
          <a:p>
            <a:pPr algn="l"/>
            <a:r>
              <a:rPr lang="en-US" sz="4000" b="1" cap="all" dirty="0">
                <a:solidFill>
                  <a:srgbClr val="434445"/>
                </a:solidFill>
                <a:latin typeface="Arial"/>
                <a:cs typeface="Arial"/>
              </a:rPr>
              <a:t>Addressing WRONG PATIENT ERRORS</a:t>
            </a:r>
          </a:p>
        </p:txBody>
      </p:sp>
      <p:sp>
        <p:nvSpPr>
          <p:cNvPr id="3" name="Content Placeholder 2">
            <a:extLst>
              <a:ext uri="{FF2B5EF4-FFF2-40B4-BE49-F238E27FC236}">
                <a16:creationId xmlns:a16="http://schemas.microsoft.com/office/drawing/2014/main" id="{962527E1-0EE4-45D3-A00D-1EBDC97FEEB0}"/>
              </a:ext>
            </a:extLst>
          </p:cNvPr>
          <p:cNvSpPr>
            <a:spLocks noGrp="1"/>
          </p:cNvSpPr>
          <p:nvPr>
            <p:ph sz="quarter" idx="10"/>
          </p:nvPr>
        </p:nvSpPr>
        <p:spPr/>
        <p:txBody>
          <a:bodyPr>
            <a:normAutofit/>
          </a:bodyPr>
          <a:lstStyle/>
          <a:p>
            <a:r>
              <a:rPr lang="en-US" sz="3900" dirty="0">
                <a:latin typeface="Arial" panose="020B0604020202020204" pitchFamily="34" charset="0"/>
                <a:cs typeface="Arial" panose="020B0604020202020204" pitchFamily="34" charset="0"/>
              </a:rPr>
              <a:t>Use of at least two patient identifiers – hard stops in systems that must be verified</a:t>
            </a:r>
          </a:p>
          <a:p>
            <a:r>
              <a:rPr lang="en-US" sz="3900" dirty="0">
                <a:latin typeface="Arial" panose="020B0604020202020204" pitchFamily="34" charset="0"/>
                <a:cs typeface="Arial" panose="020B0604020202020204" pitchFamily="34" charset="0"/>
              </a:rPr>
              <a:t>Patient armbands and barcoding whenever feasible</a:t>
            </a:r>
          </a:p>
          <a:p>
            <a:r>
              <a:rPr lang="en-US" sz="3900" dirty="0">
                <a:latin typeface="Arial" panose="020B0604020202020204" pitchFamily="34" charset="0"/>
                <a:cs typeface="Arial" panose="020B0604020202020204" pitchFamily="34" charset="0"/>
              </a:rPr>
              <a:t>Mandatory patient counseling at the pharmacy </a:t>
            </a:r>
          </a:p>
          <a:p>
            <a:pPr marL="0" indent="0">
              <a:buNone/>
            </a:pPr>
            <a:endParaRPr lang="en-US" i="1" dirty="0"/>
          </a:p>
          <a:p>
            <a:endParaRPr lang="en-US" dirty="0"/>
          </a:p>
        </p:txBody>
      </p:sp>
    </p:spTree>
    <p:extLst>
      <p:ext uri="{BB962C8B-B14F-4D97-AF65-F5344CB8AC3E}">
        <p14:creationId xmlns:p14="http://schemas.microsoft.com/office/powerpoint/2010/main" val="44972321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BA57D-C1B5-47A6-9ECA-52D2EB2E60C9}"/>
              </a:ext>
            </a:extLst>
          </p:cNvPr>
          <p:cNvSpPr>
            <a:spLocks noGrp="1"/>
          </p:cNvSpPr>
          <p:nvPr>
            <p:ph type="title"/>
          </p:nvPr>
        </p:nvSpPr>
        <p:spPr/>
        <p:txBody>
          <a:bodyPr/>
          <a:lstStyle/>
          <a:p>
            <a:pPr algn="l"/>
            <a:r>
              <a:rPr lang="en-US" sz="4000" b="1" cap="all" dirty="0">
                <a:solidFill>
                  <a:srgbClr val="434445"/>
                </a:solidFill>
                <a:latin typeface="Arial"/>
                <a:cs typeface="Arial"/>
              </a:rPr>
              <a:t>ISMP Vaccine Error Reporting Program </a:t>
            </a:r>
          </a:p>
        </p:txBody>
      </p:sp>
      <p:sp>
        <p:nvSpPr>
          <p:cNvPr id="3" name="Content Placeholder 2">
            <a:extLst>
              <a:ext uri="{FF2B5EF4-FFF2-40B4-BE49-F238E27FC236}">
                <a16:creationId xmlns:a16="http://schemas.microsoft.com/office/drawing/2014/main" id="{115BBAE7-D8DF-4B6A-A06A-4F945BEE73AE}"/>
              </a:ext>
            </a:extLst>
          </p:cNvPr>
          <p:cNvSpPr>
            <a:spLocks noGrp="1"/>
          </p:cNvSpPr>
          <p:nvPr>
            <p:ph sz="quarter" idx="10"/>
          </p:nvPr>
        </p:nvSpPr>
        <p:spPr>
          <a:xfrm>
            <a:off x="609600" y="1828800"/>
            <a:ext cx="10972800" cy="4305300"/>
          </a:xfrm>
        </p:spPr>
        <p:txBody>
          <a:bodyPr>
            <a:noAutofit/>
          </a:bodyPr>
          <a:lstStyle/>
          <a:p>
            <a:pPr>
              <a:spcBef>
                <a:spcPts val="1200"/>
              </a:spcBef>
            </a:pPr>
            <a:r>
              <a:rPr lang="en-US" sz="2400" dirty="0">
                <a:latin typeface="Arial" panose="020B0604020202020204" pitchFamily="34" charset="0"/>
                <a:cs typeface="Arial" panose="020B0604020202020204" pitchFamily="34" charset="0"/>
              </a:rPr>
              <a:t>January 2017 through December 2018</a:t>
            </a:r>
          </a:p>
          <a:p>
            <a:pPr>
              <a:spcBef>
                <a:spcPts val="1200"/>
              </a:spcBef>
            </a:pPr>
            <a:r>
              <a:rPr lang="en-US" sz="2400" dirty="0">
                <a:latin typeface="Arial" panose="020B0604020202020204" pitchFamily="34" charset="0"/>
                <a:cs typeface="Arial" panose="020B0604020202020204" pitchFamily="34" charset="0"/>
              </a:rPr>
              <a:t>Total of 1,143 vaccine error reports</a:t>
            </a:r>
          </a:p>
          <a:p>
            <a:pPr>
              <a:spcBef>
                <a:spcPts val="1200"/>
              </a:spcBef>
            </a:pPr>
            <a:r>
              <a:rPr lang="en-US" sz="2400" dirty="0">
                <a:latin typeface="Arial" panose="020B0604020202020204" pitchFamily="34" charset="0"/>
                <a:cs typeface="Arial" panose="020B0604020202020204" pitchFamily="34" charset="0"/>
              </a:rPr>
              <a:t>87.8% of errors reached patients</a:t>
            </a:r>
          </a:p>
          <a:p>
            <a:pPr>
              <a:spcBef>
                <a:spcPts val="1200"/>
              </a:spcBef>
            </a:pPr>
            <a:r>
              <a:rPr lang="en-US" sz="2400" dirty="0">
                <a:latin typeface="Arial" panose="020B0604020202020204" pitchFamily="34" charset="0"/>
                <a:cs typeface="Arial" panose="020B0604020202020204" pitchFamily="34" charset="0"/>
              </a:rPr>
              <a:t>Most errors occurred in Medical clinics (36.5%) and Physician practices (24.4%)</a:t>
            </a:r>
          </a:p>
          <a:p>
            <a:pPr>
              <a:spcBef>
                <a:spcPts val="1200"/>
              </a:spcBef>
            </a:pPr>
            <a:r>
              <a:rPr lang="en-US" sz="2400" dirty="0">
                <a:latin typeface="Arial" panose="020B0604020202020204" pitchFamily="34" charset="0"/>
                <a:cs typeface="Arial" panose="020B0604020202020204" pitchFamily="34" charset="0"/>
              </a:rPr>
              <a:t>About 1.4% of reports involved clusters of events. That is the same event happening to multiple individuals at the same location</a:t>
            </a:r>
          </a:p>
          <a:p>
            <a:pPr>
              <a:spcBef>
                <a:spcPts val="1200"/>
              </a:spcBef>
            </a:pPr>
            <a:r>
              <a:rPr lang="en-US" sz="2400" dirty="0">
                <a:latin typeface="Arial" panose="020B0604020202020204" pitchFamily="34" charset="0"/>
                <a:cs typeface="Arial" panose="020B0604020202020204" pitchFamily="34" charset="0"/>
              </a:rPr>
              <a:t>Wrong vaccine (24.2%) and wrong age (17.4%) were the most common error types</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734802485"/>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85BEEF3-001D-4CF4-9CC0-BA490ACC5F29}"/>
              </a:ext>
            </a:extLst>
          </p:cNvPr>
          <p:cNvPicPr>
            <a:picLocks noGrp="1" noChangeAspect="1"/>
          </p:cNvPicPr>
          <p:nvPr>
            <p:ph sz="quarter" idx="10"/>
          </p:nvPr>
        </p:nvPicPr>
        <p:blipFill rotWithShape="1">
          <a:blip r:embed="rId3"/>
          <a:srcRect l="17862" t="9182" b="35615"/>
          <a:stretch/>
        </p:blipFill>
        <p:spPr>
          <a:xfrm>
            <a:off x="609600" y="139700"/>
            <a:ext cx="10680700" cy="6235700"/>
          </a:xfrm>
          <a:prstGeom prst="rect">
            <a:avLst/>
          </a:prstGeom>
        </p:spPr>
      </p:pic>
    </p:spTree>
    <p:extLst>
      <p:ext uri="{BB962C8B-B14F-4D97-AF65-F5344CB8AC3E}">
        <p14:creationId xmlns:p14="http://schemas.microsoft.com/office/powerpoint/2010/main" val="52949215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F3F62-EEB5-4485-8384-3FF4300FF488}"/>
              </a:ext>
            </a:extLst>
          </p:cNvPr>
          <p:cNvSpPr>
            <a:spLocks noGrp="1"/>
          </p:cNvSpPr>
          <p:nvPr>
            <p:ph type="title"/>
          </p:nvPr>
        </p:nvSpPr>
        <p:spPr/>
        <p:txBody>
          <a:bodyPr/>
          <a:lstStyle/>
          <a:p>
            <a:pPr algn="l"/>
            <a:r>
              <a:rPr lang="en-US" sz="4000" b="1" cap="all" dirty="0">
                <a:solidFill>
                  <a:srgbClr val="434445"/>
                </a:solidFill>
                <a:latin typeface="Arial"/>
                <a:cs typeface="Arial"/>
              </a:rPr>
              <a:t>Vaccine Type Errors</a:t>
            </a:r>
          </a:p>
        </p:txBody>
      </p:sp>
      <p:sp>
        <p:nvSpPr>
          <p:cNvPr id="3" name="Content Placeholder 2">
            <a:extLst>
              <a:ext uri="{FF2B5EF4-FFF2-40B4-BE49-F238E27FC236}">
                <a16:creationId xmlns:a16="http://schemas.microsoft.com/office/drawing/2014/main" id="{79087356-CC4C-4CDE-B505-DAF82C05F678}"/>
              </a:ext>
            </a:extLst>
          </p:cNvPr>
          <p:cNvSpPr>
            <a:spLocks noGrp="1"/>
          </p:cNvSpPr>
          <p:nvPr>
            <p:ph sz="quarter" idx="10"/>
          </p:nvPr>
        </p:nvSpPr>
        <p:spPr>
          <a:xfrm>
            <a:off x="609600" y="1279525"/>
            <a:ext cx="10972800" cy="4698492"/>
          </a:xfrm>
        </p:spPr>
        <p:txBody>
          <a:bodyPr>
            <a:noAutofit/>
          </a:bodyPr>
          <a:lstStyle/>
          <a:p>
            <a:pPr>
              <a:lnSpc>
                <a:spcPct val="120000"/>
              </a:lnSpc>
              <a:spcBef>
                <a:spcPts val="1200"/>
              </a:spcBef>
            </a:pPr>
            <a:r>
              <a:rPr lang="en-US" sz="2000" dirty="0">
                <a:latin typeface="Arial" panose="020B0604020202020204" pitchFamily="34" charset="0"/>
                <a:cs typeface="Arial" panose="020B0604020202020204" pitchFamily="34" charset="0"/>
              </a:rPr>
              <a:t>Administering a vaccine earlier than recommended </a:t>
            </a:r>
          </a:p>
          <a:p>
            <a:pPr>
              <a:lnSpc>
                <a:spcPct val="120000"/>
              </a:lnSpc>
              <a:spcBef>
                <a:spcPts val="1200"/>
              </a:spcBef>
            </a:pPr>
            <a:r>
              <a:rPr lang="en-US" sz="2000" dirty="0">
                <a:latin typeface="Arial" panose="020B0604020202020204" pitchFamily="34" charset="0"/>
                <a:cs typeface="Arial" panose="020B0604020202020204" pitchFamily="34" charset="0"/>
              </a:rPr>
              <a:t>Wrong diluent or diluent alone</a:t>
            </a:r>
          </a:p>
          <a:p>
            <a:pPr>
              <a:lnSpc>
                <a:spcPct val="120000"/>
              </a:lnSpc>
              <a:spcBef>
                <a:spcPts val="1200"/>
              </a:spcBef>
            </a:pPr>
            <a:r>
              <a:rPr lang="en-US" sz="2000" dirty="0">
                <a:latin typeface="Arial" panose="020B0604020202020204" pitchFamily="34" charset="0"/>
                <a:cs typeface="Arial" panose="020B0604020202020204" pitchFamily="34" charset="0"/>
              </a:rPr>
              <a:t>Confusion between DTaP (children) and Tdap (adults)</a:t>
            </a:r>
          </a:p>
          <a:p>
            <a:pPr>
              <a:lnSpc>
                <a:spcPct val="120000"/>
              </a:lnSpc>
              <a:spcBef>
                <a:spcPts val="1200"/>
              </a:spcBef>
            </a:pPr>
            <a:r>
              <a:rPr lang="en-US" sz="2000" dirty="0">
                <a:latin typeface="Arial" panose="020B0604020202020204" pitchFamily="34" charset="0"/>
                <a:cs typeface="Arial" panose="020B0604020202020204" pitchFamily="34" charset="0"/>
              </a:rPr>
              <a:t>9 other cases where insulin was given to multiple patients instead of influenza vaccine (or something else)</a:t>
            </a:r>
          </a:p>
          <a:p>
            <a:pPr>
              <a:lnSpc>
                <a:spcPct val="120000"/>
              </a:lnSpc>
              <a:spcBef>
                <a:spcPts val="1200"/>
              </a:spcBef>
            </a:pPr>
            <a:r>
              <a:rPr lang="en-US" sz="2000" dirty="0">
                <a:latin typeface="Arial" panose="020B0604020202020204" pitchFamily="34" charset="0"/>
                <a:cs typeface="Arial" panose="020B0604020202020204" pitchFamily="34" charset="0"/>
              </a:rPr>
              <a:t>Indianapolis school officials say 16 students were hospitalized as a precaution after they were mistakenly injected with insulin during a tuberculosis skin test. The Metropolitan School District of Lawrence Township says the students from the McKenzie Center for Innovation &amp; Technology were taken to local hospitals Monday for observation after being injected with a "small dosage" of insulin by Community Health Network personnel.</a:t>
            </a:r>
          </a:p>
          <a:p>
            <a:endParaRPr lang="en-US" dirty="0"/>
          </a:p>
          <a:p>
            <a:endParaRPr lang="en-US" dirty="0"/>
          </a:p>
        </p:txBody>
      </p:sp>
    </p:spTree>
    <p:extLst>
      <p:ext uri="{BB962C8B-B14F-4D97-AF65-F5344CB8AC3E}">
        <p14:creationId xmlns:p14="http://schemas.microsoft.com/office/powerpoint/2010/main" val="97785443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B467F-7BBA-4D09-856D-21E03E065319}"/>
              </a:ext>
            </a:extLst>
          </p:cNvPr>
          <p:cNvSpPr>
            <a:spLocks noGrp="1"/>
          </p:cNvSpPr>
          <p:nvPr>
            <p:ph type="title"/>
          </p:nvPr>
        </p:nvSpPr>
        <p:spPr/>
        <p:txBody>
          <a:bodyPr/>
          <a:lstStyle/>
          <a:p>
            <a:pPr algn="l"/>
            <a:r>
              <a:rPr lang="en-US" sz="4000" b="1" cap="all" dirty="0">
                <a:solidFill>
                  <a:srgbClr val="434445"/>
                </a:solidFill>
                <a:latin typeface="Arial"/>
                <a:cs typeface="Arial"/>
              </a:rPr>
              <a:t>Storage of Vaccines</a:t>
            </a:r>
          </a:p>
        </p:txBody>
      </p:sp>
      <p:sp>
        <p:nvSpPr>
          <p:cNvPr id="3" name="Content Placeholder 2">
            <a:extLst>
              <a:ext uri="{FF2B5EF4-FFF2-40B4-BE49-F238E27FC236}">
                <a16:creationId xmlns:a16="http://schemas.microsoft.com/office/drawing/2014/main" id="{33948AF2-0EEF-4F4A-951F-E9F0ED432EFD}"/>
              </a:ext>
            </a:extLst>
          </p:cNvPr>
          <p:cNvSpPr>
            <a:spLocks noGrp="1"/>
          </p:cNvSpPr>
          <p:nvPr>
            <p:ph sz="quarter" idx="10"/>
          </p:nvPr>
        </p:nvSpPr>
        <p:spPr/>
        <p:txBody>
          <a:bodyPr>
            <a:normAutofit fontScale="55000" lnSpcReduction="20000"/>
          </a:bodyPr>
          <a:lstStyle/>
          <a:p>
            <a:pPr>
              <a:lnSpc>
                <a:spcPct val="120000"/>
              </a:lnSpc>
              <a:spcBef>
                <a:spcPts val="0"/>
              </a:spcBef>
              <a:spcAft>
                <a:spcPts val="1200"/>
              </a:spcAft>
            </a:pPr>
            <a:r>
              <a:rPr lang="en-US" sz="4400" dirty="0">
                <a:latin typeface="Arial" panose="020B0604020202020204" pitchFamily="34" charset="0"/>
                <a:cs typeface="Arial" panose="020B0604020202020204" pitchFamily="34" charset="0"/>
              </a:rPr>
              <a:t>Plan for combined storage of single component vaccines and any associated diluents, and two-component vaccines, during onsite and offsite immunization activities. </a:t>
            </a:r>
          </a:p>
          <a:p>
            <a:pPr>
              <a:lnSpc>
                <a:spcPct val="120000"/>
              </a:lnSpc>
              <a:spcBef>
                <a:spcPts val="0"/>
              </a:spcBef>
              <a:spcAft>
                <a:spcPts val="1200"/>
              </a:spcAft>
            </a:pPr>
            <a:r>
              <a:rPr lang="en-US" sz="4400" dirty="0">
                <a:latin typeface="Arial" panose="020B0604020202020204" pitchFamily="34" charset="0"/>
                <a:cs typeface="Arial" panose="020B0604020202020204" pitchFamily="34" charset="0"/>
              </a:rPr>
              <a:t>Vaccine vials and syringes should be separated into bins or other containers according to vaccine type and formulation, and never stored together.</a:t>
            </a:r>
          </a:p>
          <a:p>
            <a:pPr>
              <a:lnSpc>
                <a:spcPct val="120000"/>
              </a:lnSpc>
              <a:spcBef>
                <a:spcPts val="0"/>
              </a:spcBef>
              <a:spcAft>
                <a:spcPts val="1200"/>
              </a:spcAft>
            </a:pPr>
            <a:r>
              <a:rPr lang="en-US" sz="4400" dirty="0">
                <a:latin typeface="Arial" panose="020B0604020202020204" pitchFamily="34" charset="0"/>
                <a:cs typeface="Arial" panose="020B0604020202020204" pitchFamily="34" charset="0"/>
              </a:rPr>
              <a:t>Adult and pediatric formulations of the same vaccine should be separated.</a:t>
            </a:r>
          </a:p>
          <a:p>
            <a:pPr>
              <a:lnSpc>
                <a:spcPct val="120000"/>
              </a:lnSpc>
              <a:spcBef>
                <a:spcPts val="0"/>
              </a:spcBef>
              <a:spcAft>
                <a:spcPts val="1200"/>
              </a:spcAft>
            </a:pPr>
            <a:r>
              <a:rPr lang="en-US" sz="4400" dirty="0">
                <a:latin typeface="Arial" panose="020B0604020202020204" pitchFamily="34" charset="0"/>
                <a:cs typeface="Arial" panose="020B0604020202020204" pitchFamily="34" charset="0"/>
              </a:rPr>
              <a:t>Vaccines with similar names or abbreviations, or overlapping components (e.g., DTaP, DT, Tdap, Td) should not be stored in bins or containers next to each other.</a:t>
            </a:r>
          </a:p>
          <a:p>
            <a:endParaRPr lang="en-US" dirty="0"/>
          </a:p>
        </p:txBody>
      </p:sp>
    </p:spTree>
    <p:extLst>
      <p:ext uri="{BB962C8B-B14F-4D97-AF65-F5344CB8AC3E}">
        <p14:creationId xmlns:p14="http://schemas.microsoft.com/office/powerpoint/2010/main" val="185368430"/>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A close up of a device&#10;&#10;Description automatically generated">
            <a:extLst>
              <a:ext uri="{FF2B5EF4-FFF2-40B4-BE49-F238E27FC236}">
                <a16:creationId xmlns:a16="http://schemas.microsoft.com/office/drawing/2014/main" id="{168EBC04-A88C-4416-811B-9B9F6D77E4E2}"/>
              </a:ext>
            </a:extLst>
          </p:cNvPr>
          <p:cNvPicPr>
            <a:picLocks noGrp="1" noChangeAspect="1"/>
          </p:cNvPicPr>
          <p:nvPr>
            <p:ph sz="quarter" idx="10"/>
          </p:nvPr>
        </p:nvPicPr>
        <p:blipFill rotWithShape="1">
          <a:blip r:embed="rId2"/>
          <a:srcRect l="24047" t="12710" r="17321" b="24279"/>
          <a:stretch/>
        </p:blipFill>
        <p:spPr>
          <a:xfrm rot="5400000">
            <a:off x="610012" y="1583792"/>
            <a:ext cx="3249055" cy="2822370"/>
          </a:xfrm>
          <a:prstGeom prst="rect">
            <a:avLst/>
          </a:prstGeom>
        </p:spPr>
      </p:pic>
      <p:pic>
        <p:nvPicPr>
          <p:cNvPr id="5" name="Picture 4" descr="A picture containing refrigerator, indoor, appliance, open&#10;&#10;Description automatically generated">
            <a:extLst>
              <a:ext uri="{FF2B5EF4-FFF2-40B4-BE49-F238E27FC236}">
                <a16:creationId xmlns:a16="http://schemas.microsoft.com/office/drawing/2014/main" id="{B612092B-BF88-47F8-B2C1-A2AD0C2F1F81}"/>
              </a:ext>
            </a:extLst>
          </p:cNvPr>
          <p:cNvPicPr>
            <a:picLocks noChangeAspect="1"/>
          </p:cNvPicPr>
          <p:nvPr/>
        </p:nvPicPr>
        <p:blipFill rotWithShape="1">
          <a:blip r:embed="rId3"/>
          <a:srcRect t="24212" b="10090"/>
          <a:stretch/>
        </p:blipFill>
        <p:spPr>
          <a:xfrm>
            <a:off x="4346369" y="1370449"/>
            <a:ext cx="3918857" cy="3142174"/>
          </a:xfrm>
          <a:prstGeom prst="rect">
            <a:avLst/>
          </a:prstGeom>
        </p:spPr>
      </p:pic>
      <p:pic>
        <p:nvPicPr>
          <p:cNvPr id="7" name="Picture 4" descr="http://t0.gstatic.com/images?q=tbn:ANd9GcR-hqXtjp9ClVdk-0_VsDkoMkG3xiiq5pNLSYN8kFKjse5ZFvVb">
            <a:hlinkClick r:id="rId4"/>
            <a:extLst>
              <a:ext uri="{FF2B5EF4-FFF2-40B4-BE49-F238E27FC236}">
                <a16:creationId xmlns:a16="http://schemas.microsoft.com/office/drawing/2014/main" id="{2C45104E-3B42-4EE3-897A-4A122A5D2B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21291" y="1188564"/>
            <a:ext cx="1832756" cy="405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8783841"/>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B847B-ED72-47D2-9320-37BEE06D83BE}"/>
              </a:ext>
            </a:extLst>
          </p:cNvPr>
          <p:cNvSpPr>
            <a:spLocks noGrp="1"/>
          </p:cNvSpPr>
          <p:nvPr>
            <p:ph type="title"/>
          </p:nvPr>
        </p:nvSpPr>
        <p:spPr/>
        <p:txBody>
          <a:bodyPr/>
          <a:lstStyle/>
          <a:p>
            <a:pPr algn="l"/>
            <a:r>
              <a:rPr lang="en-US" sz="4000" b="1" cap="all" dirty="0">
                <a:solidFill>
                  <a:srgbClr val="434445"/>
                </a:solidFill>
                <a:latin typeface="Arial"/>
                <a:cs typeface="Arial"/>
              </a:rPr>
              <a:t>Preventing Vaccine Errors</a:t>
            </a:r>
          </a:p>
        </p:txBody>
      </p:sp>
      <p:sp>
        <p:nvSpPr>
          <p:cNvPr id="3" name="Content Placeholder 2">
            <a:extLst>
              <a:ext uri="{FF2B5EF4-FFF2-40B4-BE49-F238E27FC236}">
                <a16:creationId xmlns:a16="http://schemas.microsoft.com/office/drawing/2014/main" id="{CBEABAEF-EBD4-42B8-A0EF-E4048F61C89C}"/>
              </a:ext>
            </a:extLst>
          </p:cNvPr>
          <p:cNvSpPr>
            <a:spLocks noGrp="1"/>
          </p:cNvSpPr>
          <p:nvPr>
            <p:ph sz="quarter" idx="10"/>
          </p:nvPr>
        </p:nvSpPr>
        <p:spPr/>
        <p:txBody>
          <a:bodyPr/>
          <a:lstStyle/>
          <a:p>
            <a:r>
              <a:rPr lang="en-US" sz="2800" dirty="0">
                <a:latin typeface="Arial" panose="020B0604020202020204" pitchFamily="34" charset="0"/>
                <a:cs typeface="Arial" panose="020B0604020202020204" pitchFamily="34" charset="0"/>
              </a:rPr>
              <a:t>Use commercially available ready to administer syringes</a:t>
            </a:r>
          </a:p>
          <a:p>
            <a:r>
              <a:rPr lang="en-US" sz="2800" dirty="0">
                <a:latin typeface="Arial" panose="020B0604020202020204" pitchFamily="34" charset="0"/>
                <a:cs typeface="Arial" panose="020B0604020202020204" pitchFamily="34" charset="0"/>
              </a:rPr>
              <a:t>Implement barcode scanning</a:t>
            </a:r>
          </a:p>
          <a:p>
            <a:r>
              <a:rPr lang="en-US" sz="2800" dirty="0">
                <a:latin typeface="Arial" panose="020B0604020202020204" pitchFamily="34" charset="0"/>
                <a:cs typeface="Arial" panose="020B0604020202020204" pitchFamily="34" charset="0"/>
              </a:rPr>
              <a:t>Labeling of all drawn up syringes</a:t>
            </a:r>
          </a:p>
          <a:p>
            <a:r>
              <a:rPr lang="en-US" sz="2800" dirty="0">
                <a:latin typeface="Arial" panose="020B0604020202020204" pitchFamily="34" charset="0"/>
                <a:cs typeface="Arial" panose="020B0604020202020204" pitchFamily="34" charset="0"/>
              </a:rPr>
              <a:t>Standardized charting process</a:t>
            </a:r>
          </a:p>
          <a:p>
            <a:r>
              <a:rPr lang="en-US" sz="2800" dirty="0">
                <a:latin typeface="Arial" panose="020B0604020202020204" pitchFamily="34" charset="0"/>
                <a:cs typeface="Arial" panose="020B0604020202020204" pitchFamily="34" charset="0"/>
              </a:rPr>
              <a:t>Utilize patient or caregiver as second check</a:t>
            </a:r>
          </a:p>
          <a:p>
            <a:r>
              <a:rPr lang="en-US" sz="2800" dirty="0">
                <a:latin typeface="Arial" panose="020B0604020202020204" pitchFamily="34" charset="0"/>
                <a:cs typeface="Arial" panose="020B0604020202020204" pitchFamily="34" charset="0"/>
                <a:hlinkClick r:id="rId3"/>
              </a:rPr>
              <a:t>https://ismp.org/sites/default/files/attachments/2018-07/Teaching-table-corrected.pdf</a:t>
            </a:r>
            <a:r>
              <a:rPr lang="en-US" sz="2800" dirty="0">
                <a:latin typeface="Arial" panose="020B0604020202020204" pitchFamily="34" charset="0"/>
                <a:cs typeface="Arial" panose="020B0604020202020204" pitchFamily="34" charset="0"/>
              </a:rPr>
              <a:t> </a:t>
            </a:r>
          </a:p>
          <a:p>
            <a:endParaRPr lang="en-US" dirty="0"/>
          </a:p>
          <a:p>
            <a:endParaRPr lang="en-US" dirty="0"/>
          </a:p>
        </p:txBody>
      </p:sp>
    </p:spTree>
    <p:extLst>
      <p:ext uri="{BB962C8B-B14F-4D97-AF65-F5344CB8AC3E}">
        <p14:creationId xmlns:p14="http://schemas.microsoft.com/office/powerpoint/2010/main" val="287328875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AC246DA5-BA9B-174D-BCF8-461D573FFE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7099" y="359612"/>
            <a:ext cx="5257800" cy="3708400"/>
          </a:xfrm>
          <a:prstGeom prst="rect">
            <a:avLst/>
          </a:prstGeom>
          <a:ln>
            <a:solidFill>
              <a:schemeClr val="bg1">
                <a:lumMod val="50000"/>
              </a:schemeClr>
            </a:solidFill>
          </a:ln>
        </p:spPr>
      </p:pic>
      <p:sp>
        <p:nvSpPr>
          <p:cNvPr id="9" name="TextBox 8">
            <a:extLst>
              <a:ext uri="{FF2B5EF4-FFF2-40B4-BE49-F238E27FC236}">
                <a16:creationId xmlns:a16="http://schemas.microsoft.com/office/drawing/2014/main" id="{98BD8FC0-86BB-284C-A06D-A46CE5DCA62C}"/>
              </a:ext>
            </a:extLst>
          </p:cNvPr>
          <p:cNvSpPr txBox="1"/>
          <p:nvPr/>
        </p:nvSpPr>
        <p:spPr>
          <a:xfrm>
            <a:off x="1086851" y="4317616"/>
            <a:ext cx="10323095" cy="830997"/>
          </a:xfrm>
          <a:prstGeom prst="rect">
            <a:avLst/>
          </a:prstGeom>
          <a:noFill/>
        </p:spPr>
        <p:txBody>
          <a:bodyPr wrap="square" rtlCol="0" anchor="t">
            <a:spAutoFit/>
          </a:bodyPr>
          <a:lstStyle/>
          <a:p>
            <a:pPr algn="ctr"/>
            <a:r>
              <a:rPr lang="en-US" sz="2400" b="1" dirty="0">
                <a:solidFill>
                  <a:schemeClr val="accent1"/>
                </a:solidFill>
              </a:rPr>
              <a:t>More resources available at:</a:t>
            </a:r>
          </a:p>
          <a:p>
            <a:pPr algn="ctr"/>
            <a:r>
              <a:rPr lang="en-US" sz="2400" dirty="0">
                <a:hlinkClick r:id="rId4"/>
              </a:rPr>
              <a:t>https://dchealth.dc.gov/dcrx</a:t>
            </a:r>
            <a:endParaRPr lang="en-US" sz="2400" b="1" dirty="0">
              <a:solidFill>
                <a:schemeClr val="accent1"/>
              </a:solidFill>
            </a:endParaRPr>
          </a:p>
        </p:txBody>
      </p:sp>
      <p:sp>
        <p:nvSpPr>
          <p:cNvPr id="3" name="TextBox 2">
            <a:extLst>
              <a:ext uri="{FF2B5EF4-FFF2-40B4-BE49-F238E27FC236}">
                <a16:creationId xmlns:a16="http://schemas.microsoft.com/office/drawing/2014/main" id="{27C5FB1F-ADA7-B742-B50D-06FED4ED0775}"/>
              </a:ext>
            </a:extLst>
          </p:cNvPr>
          <p:cNvSpPr txBox="1"/>
          <p:nvPr/>
        </p:nvSpPr>
        <p:spPr>
          <a:xfrm>
            <a:off x="11692327" y="6457890"/>
            <a:ext cx="327334" cy="400110"/>
          </a:xfrm>
          <a:prstGeom prst="rect">
            <a:avLst/>
          </a:prstGeom>
          <a:noFill/>
        </p:spPr>
        <p:txBody>
          <a:bodyPr wrap="none" rtlCol="0">
            <a:spAutoFit/>
          </a:bodyPr>
          <a:lstStyle/>
          <a:p>
            <a:r>
              <a:rPr lang="en-US" sz="2000" dirty="0">
                <a:solidFill>
                  <a:srgbClr val="69737B"/>
                </a:solidFill>
              </a:rPr>
              <a:t>4</a:t>
            </a:r>
          </a:p>
        </p:txBody>
      </p:sp>
    </p:spTree>
    <p:extLst>
      <p:ext uri="{BB962C8B-B14F-4D97-AF65-F5344CB8AC3E}">
        <p14:creationId xmlns:p14="http://schemas.microsoft.com/office/powerpoint/2010/main" val="34182909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222BC-8322-41EF-9EF4-9953D5680B01}"/>
              </a:ext>
            </a:extLst>
          </p:cNvPr>
          <p:cNvSpPr>
            <a:spLocks noGrp="1"/>
          </p:cNvSpPr>
          <p:nvPr>
            <p:ph type="title"/>
          </p:nvPr>
        </p:nvSpPr>
        <p:spPr/>
        <p:txBody>
          <a:bodyPr/>
          <a:lstStyle/>
          <a:p>
            <a:pPr algn="l"/>
            <a:r>
              <a:rPr lang="en-US" sz="4000" b="1" cap="all" dirty="0">
                <a:solidFill>
                  <a:srgbClr val="434445"/>
                </a:solidFill>
                <a:latin typeface="Arial"/>
                <a:cs typeface="Arial"/>
              </a:rPr>
              <a:t>SURVEY Question</a:t>
            </a:r>
          </a:p>
        </p:txBody>
      </p:sp>
      <p:sp>
        <p:nvSpPr>
          <p:cNvPr id="3" name="Content Placeholder 2">
            <a:extLst>
              <a:ext uri="{FF2B5EF4-FFF2-40B4-BE49-F238E27FC236}">
                <a16:creationId xmlns:a16="http://schemas.microsoft.com/office/drawing/2014/main" id="{858CFC1B-2C3A-4474-816B-3C847CB8A278}"/>
              </a:ext>
            </a:extLst>
          </p:cNvPr>
          <p:cNvSpPr>
            <a:spLocks noGrp="1"/>
          </p:cNvSpPr>
          <p:nvPr>
            <p:ph sz="quarter" idx="10"/>
          </p:nvPr>
        </p:nvSpPr>
        <p:spPr>
          <a:xfrm>
            <a:off x="609600" y="1435608"/>
            <a:ext cx="10972800" cy="4800092"/>
          </a:xfrm>
        </p:spPr>
        <p:txBody>
          <a:bodyPr>
            <a:noAutofit/>
          </a:bodyPr>
          <a:lstStyle/>
          <a:p>
            <a:pPr marL="0" indent="0">
              <a:buNone/>
            </a:pPr>
            <a:r>
              <a:rPr lang="en-US" sz="3600" dirty="0">
                <a:latin typeface="Arial" panose="020B0604020202020204" pitchFamily="34" charset="0"/>
                <a:cs typeface="Arial" panose="020B0604020202020204" pitchFamily="34" charset="0"/>
              </a:rPr>
              <a:t>What are practices on preventing medication errors you can incorporate in your practice setting? </a:t>
            </a:r>
          </a:p>
          <a:p>
            <a:pPr marL="0" indent="0">
              <a:buNone/>
            </a:pPr>
            <a:endParaRPr lang="en-US" sz="1600" dirty="0">
              <a:latin typeface="Arial" panose="020B0604020202020204" pitchFamily="34" charset="0"/>
              <a:cs typeface="Arial" panose="020B0604020202020204" pitchFamily="34" charset="0"/>
            </a:endParaRPr>
          </a:p>
          <a:p>
            <a:pPr marL="742950" indent="-742950">
              <a:lnSpc>
                <a:spcPct val="110000"/>
              </a:lnSpc>
              <a:buFont typeface="+mj-lt"/>
              <a:buAutoNum type="alphaUcPeriod"/>
            </a:pPr>
            <a:r>
              <a:rPr lang="en-US" sz="2400" dirty="0">
                <a:latin typeface="Arial" panose="020B0604020202020204" pitchFamily="34" charset="0"/>
                <a:cs typeface="Arial" panose="020B0604020202020204" pitchFamily="34" charset="0"/>
              </a:rPr>
              <a:t>Share errors that occur with all staff members for the purpose of learning</a:t>
            </a:r>
          </a:p>
          <a:p>
            <a:pPr marL="742950" indent="-742950">
              <a:lnSpc>
                <a:spcPct val="110000"/>
              </a:lnSpc>
              <a:buFont typeface="+mj-lt"/>
              <a:buAutoNum type="alphaUcPeriod"/>
            </a:pPr>
            <a:r>
              <a:rPr lang="en-US" sz="2400" dirty="0">
                <a:latin typeface="Arial" panose="020B0604020202020204" pitchFamily="34" charset="0"/>
                <a:cs typeface="Arial" panose="020B0604020202020204" pitchFamily="34" charset="0"/>
              </a:rPr>
              <a:t>Review external information (e.g., FDA, ISMP, journals) on reported errors for process improvement projects</a:t>
            </a:r>
          </a:p>
          <a:p>
            <a:pPr marL="742950" indent="-742950">
              <a:lnSpc>
                <a:spcPct val="110000"/>
              </a:lnSpc>
              <a:buFont typeface="+mj-lt"/>
              <a:buAutoNum type="alphaUcPeriod"/>
            </a:pPr>
            <a:r>
              <a:rPr lang="en-US" sz="2400" dirty="0">
                <a:latin typeface="Arial" panose="020B0604020202020204" pitchFamily="34" charset="0"/>
                <a:cs typeface="Arial" panose="020B0604020202020204" pitchFamily="34" charset="0"/>
              </a:rPr>
              <a:t>Start with the most high-leverage error reduction strategies </a:t>
            </a:r>
          </a:p>
          <a:p>
            <a:pPr marL="742950" indent="-742950">
              <a:lnSpc>
                <a:spcPct val="110000"/>
              </a:lnSpc>
              <a:buFont typeface="+mj-lt"/>
              <a:buAutoNum type="alphaUcPeriod"/>
            </a:pPr>
            <a:r>
              <a:rPr lang="en-US" sz="2400" dirty="0">
                <a:latin typeface="Arial" panose="020B0604020202020204" pitchFamily="34" charset="0"/>
                <a:cs typeface="Arial" panose="020B0604020202020204" pitchFamily="34" charset="0"/>
              </a:rPr>
              <a:t>All the above</a:t>
            </a:r>
          </a:p>
          <a:p>
            <a:pPr marL="0" indent="0">
              <a:buNone/>
            </a:pPr>
            <a:endParaRPr lang="en-US" sz="1100" dirty="0">
              <a:latin typeface="Arial" panose="020B0604020202020204" pitchFamily="34" charset="0"/>
              <a:cs typeface="Arial" panose="020B0604020202020204" pitchFamily="34" charset="0"/>
            </a:endParaRPr>
          </a:p>
          <a:p>
            <a:pPr marL="0" indent="0">
              <a:buNone/>
            </a:pPr>
            <a:endParaRPr lang="en-US" dirty="0"/>
          </a:p>
          <a:p>
            <a:pPr marL="0" indent="0">
              <a:buNone/>
            </a:pPr>
            <a:endParaRPr lang="en-US" dirty="0"/>
          </a:p>
          <a:p>
            <a:pPr marL="0" indent="0">
              <a:buNone/>
            </a:pPr>
            <a:r>
              <a:rPr lang="en-US" dirty="0"/>
              <a:t>	</a:t>
            </a:r>
          </a:p>
        </p:txBody>
      </p:sp>
    </p:spTree>
    <p:extLst>
      <p:ext uri="{BB962C8B-B14F-4D97-AF65-F5344CB8AC3E}">
        <p14:creationId xmlns:p14="http://schemas.microsoft.com/office/powerpoint/2010/main" val="4252933304"/>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222BC-8322-41EF-9EF4-9953D5680B01}"/>
              </a:ext>
            </a:extLst>
          </p:cNvPr>
          <p:cNvSpPr>
            <a:spLocks noGrp="1"/>
          </p:cNvSpPr>
          <p:nvPr>
            <p:ph type="title"/>
          </p:nvPr>
        </p:nvSpPr>
        <p:spPr/>
        <p:txBody>
          <a:bodyPr/>
          <a:lstStyle/>
          <a:p>
            <a:pPr algn="l"/>
            <a:r>
              <a:rPr lang="en-US" sz="4000" b="1" cap="all" dirty="0">
                <a:solidFill>
                  <a:srgbClr val="434445"/>
                </a:solidFill>
                <a:latin typeface="Arial"/>
                <a:cs typeface="Arial"/>
              </a:rPr>
              <a:t>SURVEY Question</a:t>
            </a:r>
          </a:p>
        </p:txBody>
      </p:sp>
      <p:sp>
        <p:nvSpPr>
          <p:cNvPr id="3" name="Content Placeholder 2">
            <a:extLst>
              <a:ext uri="{FF2B5EF4-FFF2-40B4-BE49-F238E27FC236}">
                <a16:creationId xmlns:a16="http://schemas.microsoft.com/office/drawing/2014/main" id="{858CFC1B-2C3A-4474-816B-3C847CB8A278}"/>
              </a:ext>
            </a:extLst>
          </p:cNvPr>
          <p:cNvSpPr>
            <a:spLocks noGrp="1"/>
          </p:cNvSpPr>
          <p:nvPr>
            <p:ph sz="quarter" idx="10"/>
          </p:nvPr>
        </p:nvSpPr>
        <p:spPr>
          <a:xfrm>
            <a:off x="609600" y="1435608"/>
            <a:ext cx="10972800" cy="4800092"/>
          </a:xfrm>
        </p:spPr>
        <p:txBody>
          <a:bodyPr>
            <a:noAutofit/>
          </a:bodyPr>
          <a:lstStyle/>
          <a:p>
            <a:pPr marL="0" indent="0">
              <a:buNone/>
            </a:pPr>
            <a:r>
              <a:rPr lang="en-US" sz="3200" dirty="0">
                <a:latin typeface="Arial" panose="020B0604020202020204" pitchFamily="34" charset="0"/>
                <a:cs typeface="Arial" panose="020B0604020202020204" pitchFamily="34" charset="0"/>
              </a:rPr>
              <a:t>What are practices on preventing medication errors you can incorporate in your practice setting? </a:t>
            </a:r>
          </a:p>
          <a:p>
            <a:pPr marL="0" indent="0">
              <a:buNone/>
            </a:pPr>
            <a:endParaRPr lang="en-US" sz="1400" dirty="0">
              <a:latin typeface="Arial" panose="020B0604020202020204" pitchFamily="34" charset="0"/>
              <a:cs typeface="Arial" panose="020B0604020202020204" pitchFamily="34" charset="0"/>
            </a:endParaRPr>
          </a:p>
          <a:p>
            <a:pPr marL="742950" indent="-742950">
              <a:lnSpc>
                <a:spcPct val="110000"/>
              </a:lnSpc>
              <a:buFont typeface="+mj-lt"/>
              <a:buAutoNum type="alphaUcPeriod"/>
            </a:pPr>
            <a:r>
              <a:rPr lang="en-US" sz="2000" dirty="0">
                <a:latin typeface="Arial" panose="020B0604020202020204" pitchFamily="34" charset="0"/>
                <a:cs typeface="Arial" panose="020B0604020202020204" pitchFamily="34" charset="0"/>
              </a:rPr>
              <a:t>Share errors that occur with all staff members for the purpose of learning</a:t>
            </a:r>
          </a:p>
          <a:p>
            <a:pPr marL="742950" indent="-742950">
              <a:lnSpc>
                <a:spcPct val="110000"/>
              </a:lnSpc>
              <a:buFont typeface="+mj-lt"/>
              <a:buAutoNum type="alphaUcPeriod"/>
            </a:pPr>
            <a:r>
              <a:rPr lang="en-US" sz="2000" dirty="0">
                <a:latin typeface="Arial" panose="020B0604020202020204" pitchFamily="34" charset="0"/>
                <a:cs typeface="Arial" panose="020B0604020202020204" pitchFamily="34" charset="0"/>
              </a:rPr>
              <a:t>Review external information (e.g., FDA, ISMP, journals) on reported errors for process improvement projects</a:t>
            </a:r>
          </a:p>
          <a:p>
            <a:pPr marL="742950" indent="-742950">
              <a:lnSpc>
                <a:spcPct val="110000"/>
              </a:lnSpc>
              <a:buFont typeface="+mj-lt"/>
              <a:buAutoNum type="alphaUcPeriod"/>
            </a:pPr>
            <a:r>
              <a:rPr lang="en-US" sz="2000" dirty="0">
                <a:latin typeface="Arial" panose="020B0604020202020204" pitchFamily="34" charset="0"/>
                <a:cs typeface="Arial" panose="020B0604020202020204" pitchFamily="34" charset="0"/>
              </a:rPr>
              <a:t>Start with the most high-leverage error reduction strategies </a:t>
            </a:r>
          </a:p>
          <a:p>
            <a:pPr marL="742950" indent="-742950">
              <a:lnSpc>
                <a:spcPct val="110000"/>
              </a:lnSpc>
              <a:buFont typeface="+mj-lt"/>
              <a:buAutoNum type="alphaUcPeriod"/>
            </a:pPr>
            <a:r>
              <a:rPr lang="en-US" sz="2000" dirty="0">
                <a:latin typeface="Arial" panose="020B0604020202020204" pitchFamily="34" charset="0"/>
                <a:cs typeface="Arial" panose="020B0604020202020204" pitchFamily="34" charset="0"/>
              </a:rPr>
              <a:t>All the above</a:t>
            </a:r>
          </a:p>
          <a:p>
            <a:pPr marL="0" indent="0">
              <a:buNone/>
            </a:pPr>
            <a:endParaRPr lang="en-US" sz="105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Answer: D. Error prevention is a multifactorial process. Utilize information from externally reported errors in the literature to implement safeguards in your practice. Use the Hierarchy of Risk-Reduction Strategies chart and remember that more than one strategy is most often layered to achieve success</a:t>
            </a:r>
            <a:r>
              <a:rPr lang="en-US" sz="2400" dirty="0">
                <a:latin typeface="Arial" panose="020B0604020202020204" pitchFamily="34" charset="0"/>
                <a:cs typeface="Arial" panose="020B0604020202020204" pitchFamily="34" charset="0"/>
              </a:rPr>
              <a:t>.   </a:t>
            </a:r>
          </a:p>
          <a:p>
            <a:pPr marL="0" indent="0">
              <a:buNone/>
            </a:pPr>
            <a:endParaRPr lang="en-US" dirty="0"/>
          </a:p>
          <a:p>
            <a:pPr marL="0" indent="0">
              <a:buNone/>
            </a:pPr>
            <a:endParaRPr lang="en-US" dirty="0"/>
          </a:p>
          <a:p>
            <a:pPr marL="0" indent="0">
              <a:buNone/>
            </a:pPr>
            <a:r>
              <a:rPr lang="en-US" dirty="0"/>
              <a:t>	</a:t>
            </a:r>
          </a:p>
        </p:txBody>
      </p:sp>
    </p:spTree>
    <p:extLst>
      <p:ext uri="{BB962C8B-B14F-4D97-AF65-F5344CB8AC3E}">
        <p14:creationId xmlns:p14="http://schemas.microsoft.com/office/powerpoint/2010/main" val="680650171"/>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5ABE4-23F4-4087-9096-52647DF2BE13}"/>
              </a:ext>
            </a:extLst>
          </p:cNvPr>
          <p:cNvSpPr>
            <a:spLocks noGrp="1"/>
          </p:cNvSpPr>
          <p:nvPr>
            <p:ph type="title"/>
          </p:nvPr>
        </p:nvSpPr>
        <p:spPr/>
        <p:txBody>
          <a:bodyPr/>
          <a:lstStyle/>
          <a:p>
            <a:pPr algn="l"/>
            <a:r>
              <a:rPr lang="en-US" sz="4000" b="1" cap="all" dirty="0">
                <a:solidFill>
                  <a:srgbClr val="434445"/>
                </a:solidFill>
                <a:latin typeface="Arial"/>
                <a:cs typeface="Arial"/>
              </a:rPr>
              <a:t>References</a:t>
            </a:r>
          </a:p>
        </p:txBody>
      </p:sp>
      <p:sp>
        <p:nvSpPr>
          <p:cNvPr id="3" name="Content Placeholder 2">
            <a:extLst>
              <a:ext uri="{FF2B5EF4-FFF2-40B4-BE49-F238E27FC236}">
                <a16:creationId xmlns:a16="http://schemas.microsoft.com/office/drawing/2014/main" id="{F9051C2A-003B-4B24-977D-CABC13ECF2CD}"/>
              </a:ext>
            </a:extLst>
          </p:cNvPr>
          <p:cNvSpPr>
            <a:spLocks noGrp="1"/>
          </p:cNvSpPr>
          <p:nvPr>
            <p:ph sz="quarter" idx="10"/>
          </p:nvPr>
        </p:nvSpPr>
        <p:spPr>
          <a:xfrm>
            <a:off x="609600" y="1279524"/>
            <a:ext cx="10972800" cy="5070475"/>
          </a:xfrm>
        </p:spPr>
        <p:txBody>
          <a:bodyPr>
            <a:noAutofit/>
          </a:bodyPr>
          <a:lstStyle/>
          <a:p>
            <a:r>
              <a:rPr lang="de-DE" sz="2000" dirty="0">
                <a:latin typeface="Arial" panose="020B0604020202020204" pitchFamily="34" charset="0"/>
                <a:cs typeface="Arial" panose="020B0604020202020204" pitchFamily="34" charset="0"/>
              </a:rPr>
              <a:t>E. A. Flynn, K. N. Barker, B A. Berger, et al. </a:t>
            </a:r>
            <a:r>
              <a:rPr lang="en-US" sz="2000" dirty="0">
                <a:latin typeface="Arial" panose="020B0604020202020204" pitchFamily="34" charset="0"/>
                <a:cs typeface="Arial" panose="020B0604020202020204" pitchFamily="34" charset="0"/>
              </a:rPr>
              <a:t>Dispensing errors and counseling quality in 100 pharmacies. J Am Pharm Assoc. 2009;49:171–180.</a:t>
            </a:r>
          </a:p>
          <a:p>
            <a:r>
              <a:rPr lang="en-US" sz="2000" dirty="0">
                <a:latin typeface="Arial" panose="020B0604020202020204" pitchFamily="34" charset="0"/>
                <a:cs typeface="Arial" panose="020B0604020202020204" pitchFamily="34" charset="0"/>
              </a:rPr>
              <a:t>C Cheung K-C, van, der Veen W, </a:t>
            </a:r>
            <a:r>
              <a:rPr lang="en-US" sz="2000" dirty="0" err="1">
                <a:latin typeface="Arial" panose="020B0604020202020204" pitchFamily="34" charset="0"/>
                <a:cs typeface="Arial" panose="020B0604020202020204" pitchFamily="34" charset="0"/>
              </a:rPr>
              <a:t>Bouvy</a:t>
            </a:r>
            <a:r>
              <a:rPr lang="en-US" sz="2000" dirty="0">
                <a:latin typeface="Arial" panose="020B0604020202020204" pitchFamily="34" charset="0"/>
                <a:cs typeface="Arial" panose="020B0604020202020204" pitchFamily="34" charset="0"/>
              </a:rPr>
              <a:t> ML, et al. Classification of medication incidents associated with information technology.  J Am Med Inform Assoc 2014;21:e63–e70.</a:t>
            </a:r>
          </a:p>
          <a:p>
            <a:r>
              <a:rPr lang="en-US" sz="2000" dirty="0">
                <a:latin typeface="Arial" panose="020B0604020202020204" pitchFamily="34" charset="0"/>
                <a:cs typeface="Arial" panose="020B0604020202020204" pitchFamily="34" charset="0"/>
              </a:rPr>
              <a:t>A Salazar, SJ </a:t>
            </a:r>
            <a:r>
              <a:rPr lang="en-US" sz="2000" dirty="0" err="1">
                <a:latin typeface="Arial" panose="020B0604020202020204" pitchFamily="34" charset="0"/>
                <a:cs typeface="Arial" panose="020B0604020202020204" pitchFamily="34" charset="0"/>
              </a:rPr>
              <a:t>Karmiy</a:t>
            </a:r>
            <a:r>
              <a:rPr lang="en-US" sz="2000" dirty="0">
                <a:latin typeface="Arial" panose="020B0604020202020204" pitchFamily="34" charset="0"/>
                <a:cs typeface="Arial" panose="020B0604020202020204" pitchFamily="34" charset="0"/>
              </a:rPr>
              <a:t>, KJ Forsythe, et al. How often do prescribers include indications in drug orders? Analysis of 4 million outpatient prescriptions. Am J Health-Syst Pharm. 2019; 76:970-979</a:t>
            </a:r>
          </a:p>
          <a:p>
            <a:r>
              <a:rPr lang="it-IT" sz="2000" dirty="0">
                <a:latin typeface="Arial" panose="020B0604020202020204" pitchFamily="34" charset="0"/>
                <a:cs typeface="Arial" panose="020B0604020202020204" pitchFamily="34" charset="0"/>
              </a:rPr>
              <a:t>K Aldhwaihi, F Schifano, C Pezzolesi, etal. </a:t>
            </a:r>
            <a:r>
              <a:rPr lang="en-US" sz="2000" dirty="0">
                <a:latin typeface="Arial" panose="020B0604020202020204" pitchFamily="34" charset="0"/>
                <a:cs typeface="Arial" panose="020B0604020202020204" pitchFamily="34" charset="0"/>
              </a:rPr>
              <a:t>A systematic review of the nature of dispensing errors in hospital pharmacies. Integrated Pharmacy Research and Practice 2016:5 1–10</a:t>
            </a:r>
          </a:p>
          <a:p>
            <a:r>
              <a:rPr lang="en-US" sz="2000" dirty="0">
                <a:latin typeface="Arial" panose="020B0604020202020204" pitchFamily="34" charset="0"/>
                <a:cs typeface="Arial" panose="020B0604020202020204" pitchFamily="34" charset="0"/>
              </a:rPr>
              <a:t>Hickman T-TT, Quist AJL, Salazar A, et al. Outpatient CPOE orders discontinued due to ‘erroneous entry’: prospective survey of prescribers’ explanations for errors. BMJ Qual </a:t>
            </a:r>
            <a:r>
              <a:rPr lang="en-US" sz="2000" dirty="0" err="1">
                <a:latin typeface="Arial" panose="020B0604020202020204" pitchFamily="34" charset="0"/>
                <a:cs typeface="Arial" panose="020B0604020202020204" pitchFamily="34" charset="0"/>
              </a:rPr>
              <a:t>Saf</a:t>
            </a:r>
            <a:r>
              <a:rPr lang="en-US" sz="2000" dirty="0">
                <a:latin typeface="Arial" panose="020B0604020202020204" pitchFamily="34" charset="0"/>
                <a:cs typeface="Arial" panose="020B0604020202020204" pitchFamily="34" charset="0"/>
              </a:rPr>
              <a:t> 2018;27:293–298.</a:t>
            </a:r>
          </a:p>
          <a:p>
            <a:r>
              <a:rPr lang="da-DK" sz="2000" dirty="0">
                <a:latin typeface="Arial" panose="020B0604020202020204" pitchFamily="34" charset="0"/>
                <a:cs typeface="Arial" panose="020B0604020202020204" pitchFamily="34" charset="0"/>
              </a:rPr>
              <a:t>Abraham J, Kannampallil TG, Jarman A, et al. </a:t>
            </a:r>
            <a:r>
              <a:rPr lang="en-US" sz="2000" dirty="0">
                <a:latin typeface="Arial" panose="020B0604020202020204" pitchFamily="34" charset="0"/>
                <a:cs typeface="Arial" panose="020B0604020202020204" pitchFamily="34" charset="0"/>
              </a:rPr>
              <a:t>Reasons for computerized provider order entry (CPOE)-based inpatient medication ordering errors: an observational study of voided orders. </a:t>
            </a:r>
            <a:r>
              <a:rPr lang="da-DK" sz="2000" dirty="0">
                <a:latin typeface="Arial" panose="020B0604020202020204" pitchFamily="34" charset="0"/>
                <a:cs typeface="Arial" panose="020B0604020202020204" pitchFamily="34" charset="0"/>
              </a:rPr>
              <a:t>BMJ Qual Saf 2018;27:299–307.</a:t>
            </a:r>
            <a:endParaRPr lang="en-US" sz="20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625417510"/>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CCFFC-D731-C34D-96CD-CCBFAFEB371C}"/>
              </a:ext>
            </a:extLst>
          </p:cNvPr>
          <p:cNvSpPr>
            <a:spLocks noGrp="1"/>
          </p:cNvSpPr>
          <p:nvPr>
            <p:ph type="title"/>
          </p:nvPr>
        </p:nvSpPr>
        <p:spPr/>
        <p:txBody>
          <a:bodyPr/>
          <a:lstStyle/>
          <a:p>
            <a:pPr algn="ctr"/>
            <a:r>
              <a:rPr lang="en-US" dirty="0"/>
              <a:t>A Human Factors Approach to Medication Safety</a:t>
            </a:r>
          </a:p>
        </p:txBody>
      </p:sp>
      <p:sp>
        <p:nvSpPr>
          <p:cNvPr id="3" name="Content Placeholder 2">
            <a:extLst>
              <a:ext uri="{FF2B5EF4-FFF2-40B4-BE49-F238E27FC236}">
                <a16:creationId xmlns:a16="http://schemas.microsoft.com/office/drawing/2014/main" id="{5880F95D-A655-F944-A53B-07609A7B1A3F}"/>
              </a:ext>
            </a:extLst>
          </p:cNvPr>
          <p:cNvSpPr>
            <a:spLocks noGrp="1"/>
          </p:cNvSpPr>
          <p:nvPr>
            <p:ph sz="half" idx="15"/>
          </p:nvPr>
        </p:nvSpPr>
        <p:spPr>
          <a:xfrm>
            <a:off x="731520" y="1773383"/>
            <a:ext cx="10850880" cy="4525963"/>
          </a:xfrm>
        </p:spPr>
        <p:txBody>
          <a:bodyPr/>
          <a:lstStyle/>
          <a:p>
            <a:pPr marL="0" indent="0" algn="ctr">
              <a:buClr>
                <a:schemeClr val="tx1"/>
              </a:buClr>
              <a:buNone/>
            </a:pPr>
            <a:endParaRPr lang="en-US" sz="2800" b="1" dirty="0"/>
          </a:p>
          <a:p>
            <a:pPr marL="0" indent="0" algn="ctr">
              <a:buClr>
                <a:schemeClr val="tx1"/>
              </a:buClr>
              <a:buNone/>
            </a:pPr>
            <a:r>
              <a:rPr lang="en-US" sz="2800" b="1" dirty="0"/>
              <a:t>Raj Ratwani, PhD</a:t>
            </a:r>
          </a:p>
          <a:p>
            <a:pPr marL="0" indent="0" algn="ctr">
              <a:buClr>
                <a:schemeClr val="tx1"/>
              </a:buClr>
              <a:buNone/>
            </a:pPr>
            <a:endParaRPr lang="en-US" sz="2000" b="1" dirty="0"/>
          </a:p>
          <a:p>
            <a:pPr marL="0" indent="0" algn="ctr">
              <a:buClr>
                <a:schemeClr val="tx1"/>
              </a:buClr>
              <a:buNone/>
            </a:pPr>
            <a:r>
              <a:rPr lang="en-US" sz="2000" i="1" dirty="0"/>
              <a:t>Center Director</a:t>
            </a:r>
            <a:r>
              <a:rPr lang="en-US" sz="2000" dirty="0"/>
              <a:t>, MedStar Health National Center for Human Factors in Healthcare</a:t>
            </a:r>
          </a:p>
          <a:p>
            <a:pPr marL="0" indent="0" algn="ctr">
              <a:buClr>
                <a:schemeClr val="tx1"/>
              </a:buClr>
              <a:buNone/>
            </a:pPr>
            <a:r>
              <a:rPr lang="en-US" sz="2000" i="1" dirty="0"/>
              <a:t>Associate Professor of Emergency of Medicine, </a:t>
            </a:r>
            <a:r>
              <a:rPr lang="en-US" sz="2000" dirty="0"/>
              <a:t>Georgetown University School Medicine</a:t>
            </a:r>
          </a:p>
          <a:p>
            <a:endParaRPr lang="en-US" sz="2000" dirty="0"/>
          </a:p>
        </p:txBody>
      </p:sp>
      <p:sp>
        <p:nvSpPr>
          <p:cNvPr id="9" name="Footer Placeholder 8">
            <a:extLst>
              <a:ext uri="{FF2B5EF4-FFF2-40B4-BE49-F238E27FC236}">
                <a16:creationId xmlns:a16="http://schemas.microsoft.com/office/drawing/2014/main" id="{FCA29EB8-D4E2-8546-861A-180A2F1A3709}"/>
              </a:ext>
            </a:extLst>
          </p:cNvPr>
          <p:cNvSpPr>
            <a:spLocks noGrp="1"/>
          </p:cNvSpPr>
          <p:nvPr>
            <p:ph type="ftr" sz="quarter" idx="3"/>
          </p:nvPr>
        </p:nvSpPr>
        <p:spPr>
          <a:xfrm>
            <a:off x="11582400" y="6441017"/>
            <a:ext cx="3860800" cy="284687"/>
          </a:xfrm>
        </p:spPr>
        <p:txBody>
          <a:bodyPr/>
          <a:lstStyle/>
          <a:p>
            <a:r>
              <a:rPr lang="en-US" dirty="0"/>
              <a:t>43</a:t>
            </a:r>
          </a:p>
        </p:txBody>
      </p:sp>
      <p:pic>
        <p:nvPicPr>
          <p:cNvPr id="5" name="Picture 4" descr="NCHFH-Logo 2012.png">
            <a:extLst>
              <a:ext uri="{FF2B5EF4-FFF2-40B4-BE49-F238E27FC236}">
                <a16:creationId xmlns:a16="http://schemas.microsoft.com/office/drawing/2014/main" id="{9C6F6766-CE1C-A44C-BCD5-EC6E4FC232B3}"/>
              </a:ext>
            </a:extLst>
          </p:cNvPr>
          <p:cNvPicPr>
            <a:picLocks noChangeAspect="1"/>
          </p:cNvPicPr>
          <p:nvPr/>
        </p:nvPicPr>
        <p:blipFill>
          <a:blip r:embed="rId3" cstate="print"/>
          <a:srcRect/>
          <a:stretch>
            <a:fillRect/>
          </a:stretch>
        </p:blipFill>
        <p:spPr>
          <a:xfrm>
            <a:off x="6584244" y="4803141"/>
            <a:ext cx="3646697" cy="854024"/>
          </a:xfrm>
          <a:prstGeom prst="rect">
            <a:avLst/>
          </a:prstGeom>
          <a:noFill/>
          <a:ln>
            <a:solidFill>
              <a:srgbClr val="002060"/>
            </a:solidFill>
          </a:ln>
        </p:spPr>
      </p:pic>
      <p:sp>
        <p:nvSpPr>
          <p:cNvPr id="6" name="Rectangle 5">
            <a:extLst>
              <a:ext uri="{FF2B5EF4-FFF2-40B4-BE49-F238E27FC236}">
                <a16:creationId xmlns:a16="http://schemas.microsoft.com/office/drawing/2014/main" id="{F6B2F4EE-FF9C-214B-8C66-0205381F0D6E}"/>
              </a:ext>
            </a:extLst>
          </p:cNvPr>
          <p:cNvSpPr/>
          <p:nvPr/>
        </p:nvSpPr>
        <p:spPr>
          <a:xfrm>
            <a:off x="2429163" y="5010835"/>
            <a:ext cx="4094660" cy="646331"/>
          </a:xfrm>
          <a:prstGeom prst="rect">
            <a:avLst/>
          </a:prstGeom>
        </p:spPr>
        <p:txBody>
          <a:bodyPr wrap="square">
            <a:spAutoFit/>
          </a:bodyPr>
          <a:lstStyle/>
          <a:p>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RajRatwani</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MedicalHFE</a:t>
            </a:r>
            <a:endParaRPr lang="en-US" dirty="0">
              <a:latin typeface="Arial" panose="020B0604020202020204" pitchFamily="34" charset="0"/>
              <a:cs typeface="Arial" panose="020B0604020202020204" pitchFamily="34" charset="0"/>
            </a:endParaRPr>
          </a:p>
        </p:txBody>
      </p:sp>
      <p:pic>
        <p:nvPicPr>
          <p:cNvPr id="7" name="Picture 2" descr="Twitter icon">
            <a:extLst>
              <a:ext uri="{FF2B5EF4-FFF2-40B4-BE49-F238E27FC236}">
                <a16:creationId xmlns:a16="http://schemas.microsoft.com/office/drawing/2014/main" id="{40A5F1B2-3D50-314E-8539-85434D8458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1939" y="4953001"/>
            <a:ext cx="840896" cy="840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6827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0398-4772-477C-8415-466BAB683810}"/>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438AB8E0-D5B5-4319-B6BC-E2A3F4D619EC}"/>
              </a:ext>
            </a:extLst>
          </p:cNvPr>
          <p:cNvSpPr>
            <a:spLocks noGrp="1"/>
          </p:cNvSpPr>
          <p:nvPr>
            <p:ph sz="half" idx="15"/>
          </p:nvPr>
        </p:nvSpPr>
        <p:spPr/>
        <p:txBody>
          <a:bodyPr/>
          <a:lstStyle/>
          <a:p>
            <a:r>
              <a:rPr lang="en-US" dirty="0"/>
              <a:t>Research is supported by the Agency for Healthcare Research and Quality (AHRQ), National Library of Medicine (NLM), and the Office of National Coordinator for Health Information Technology (ONC)</a:t>
            </a:r>
          </a:p>
        </p:txBody>
      </p:sp>
      <p:sp>
        <p:nvSpPr>
          <p:cNvPr id="5" name="Footer Placeholder 4">
            <a:extLst>
              <a:ext uri="{FF2B5EF4-FFF2-40B4-BE49-F238E27FC236}">
                <a16:creationId xmlns:a16="http://schemas.microsoft.com/office/drawing/2014/main" id="{0D7EAFF6-DD06-4AEC-9377-D47D4F716277}"/>
              </a:ext>
            </a:extLst>
          </p:cNvPr>
          <p:cNvSpPr>
            <a:spLocks noGrp="1"/>
          </p:cNvSpPr>
          <p:nvPr>
            <p:ph type="ftr" sz="quarter" idx="3"/>
          </p:nvPr>
        </p:nvSpPr>
        <p:spPr>
          <a:xfrm>
            <a:off x="11582400" y="6495829"/>
            <a:ext cx="3860800" cy="284687"/>
          </a:xfrm>
        </p:spPr>
        <p:txBody>
          <a:bodyPr/>
          <a:lstStyle/>
          <a:p>
            <a:r>
              <a:rPr lang="en-US" dirty="0"/>
              <a:t>44</a:t>
            </a:r>
          </a:p>
        </p:txBody>
      </p:sp>
    </p:spTree>
    <p:extLst>
      <p:ext uri="{BB962C8B-B14F-4D97-AF65-F5344CB8AC3E}">
        <p14:creationId xmlns:p14="http://schemas.microsoft.com/office/powerpoint/2010/main" val="10693009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58DEE8-B900-4E4E-8508-4618A615F6E4}"/>
              </a:ext>
            </a:extLst>
          </p:cNvPr>
          <p:cNvSpPr>
            <a:spLocks noGrp="1"/>
          </p:cNvSpPr>
          <p:nvPr>
            <p:ph idx="1"/>
          </p:nvPr>
        </p:nvSpPr>
        <p:spPr>
          <a:xfrm>
            <a:off x="381001" y="1166018"/>
            <a:ext cx="8229600" cy="4525963"/>
          </a:xfrm>
        </p:spPr>
        <p:txBody>
          <a:bodyPr>
            <a:normAutofit/>
          </a:bodyPr>
          <a:lstStyle/>
          <a:p>
            <a:pPr>
              <a:spcAft>
                <a:spcPts val="600"/>
              </a:spcAft>
            </a:pPr>
            <a:r>
              <a:rPr lang="en-US" altLang="en-US" sz="2400" dirty="0">
                <a:latin typeface="Cambria" panose="02040503050406030204" pitchFamily="18" charset="0"/>
                <a:cs typeface="Arial" panose="020B0604020202020204" pitchFamily="34" charset="0"/>
              </a:rPr>
              <a:t>Designing systems, devices, software, and tools to fit human capabilities and limitations</a:t>
            </a:r>
          </a:p>
          <a:p>
            <a:pPr>
              <a:spcAft>
                <a:spcPts val="600"/>
              </a:spcAft>
            </a:pPr>
            <a:r>
              <a:rPr lang="en-US" altLang="en-US" sz="2400" dirty="0">
                <a:latin typeface="Cambria" panose="02040503050406030204" pitchFamily="18" charset="0"/>
                <a:cs typeface="Arial" panose="020B0604020202020204" pitchFamily="34" charset="0"/>
              </a:rPr>
              <a:t>Using methods to gather unique information on:</a:t>
            </a:r>
          </a:p>
          <a:p>
            <a:pPr lvl="1">
              <a:spcAft>
                <a:spcPts val="600"/>
              </a:spcAft>
              <a:buClr>
                <a:schemeClr val="accent1"/>
              </a:buClr>
            </a:pPr>
            <a:r>
              <a:rPr lang="en-US" altLang="en-US" sz="2000" dirty="0">
                <a:latin typeface="Cambria" panose="02040503050406030204" pitchFamily="18" charset="0"/>
                <a:cs typeface="Arial" panose="020B0604020202020204" pitchFamily="34" charset="0"/>
              </a:rPr>
              <a:t>Hidden needs of the end-user</a:t>
            </a:r>
          </a:p>
          <a:p>
            <a:pPr lvl="1">
              <a:spcAft>
                <a:spcPts val="600"/>
              </a:spcAft>
              <a:buClr>
                <a:schemeClr val="accent1"/>
              </a:buClr>
            </a:pPr>
            <a:r>
              <a:rPr lang="en-US" altLang="en-US" sz="2000" dirty="0">
                <a:latin typeface="Cambria" panose="02040503050406030204" pitchFamily="18" charset="0"/>
                <a:cs typeface="Arial" panose="020B0604020202020204" pitchFamily="34" charset="0"/>
              </a:rPr>
              <a:t>Unexpected interactions between the system and the end-user</a:t>
            </a:r>
          </a:p>
          <a:p>
            <a:pPr>
              <a:spcAft>
                <a:spcPts val="600"/>
              </a:spcAft>
            </a:pPr>
            <a:r>
              <a:rPr lang="en-US" altLang="en-US" sz="2400" dirty="0">
                <a:latin typeface="Cambria" panose="02040503050406030204" pitchFamily="18" charset="0"/>
                <a:cs typeface="Arial" panose="020B0604020202020204" pitchFamily="34" charset="0"/>
              </a:rPr>
              <a:t>Creating deliberate design to promote safe, efficient, effective, and timely clinical care by:</a:t>
            </a:r>
          </a:p>
          <a:p>
            <a:pPr lvl="1">
              <a:spcAft>
                <a:spcPts val="600"/>
              </a:spcAft>
              <a:buClr>
                <a:schemeClr val="accent1"/>
              </a:buClr>
            </a:pPr>
            <a:r>
              <a:rPr lang="en-US" altLang="en-US" sz="2000" dirty="0">
                <a:latin typeface="Cambria" panose="02040503050406030204" pitchFamily="18" charset="0"/>
                <a:cs typeface="Arial" panose="020B0604020202020204" pitchFamily="34" charset="0"/>
              </a:rPr>
              <a:t>Making it easier to do the right thing</a:t>
            </a:r>
          </a:p>
          <a:p>
            <a:pPr lvl="1">
              <a:spcAft>
                <a:spcPts val="600"/>
              </a:spcAft>
              <a:buClr>
                <a:schemeClr val="accent1"/>
              </a:buClr>
            </a:pPr>
            <a:r>
              <a:rPr lang="en-US" altLang="en-US" sz="2000" dirty="0">
                <a:latin typeface="Cambria" panose="02040503050406030204" pitchFamily="18" charset="0"/>
                <a:cs typeface="Arial" panose="020B0604020202020204" pitchFamily="34" charset="0"/>
              </a:rPr>
              <a:t>Making it harder to do the wrong thing</a:t>
            </a:r>
          </a:p>
          <a:p>
            <a:pPr marL="0" indent="0">
              <a:buNone/>
            </a:pPr>
            <a:endParaRPr lang="en-US" sz="2400" dirty="0">
              <a:latin typeface="Cambria" panose="02040503050406030204" pitchFamily="18" charset="0"/>
              <a:cs typeface="Arial" panose="020B0604020202020204" pitchFamily="34" charset="0"/>
            </a:endParaRPr>
          </a:p>
        </p:txBody>
      </p:sp>
      <p:sp>
        <p:nvSpPr>
          <p:cNvPr id="2" name="Slide Number Placeholder 1">
            <a:extLst>
              <a:ext uri="{FF2B5EF4-FFF2-40B4-BE49-F238E27FC236}">
                <a16:creationId xmlns:a16="http://schemas.microsoft.com/office/drawing/2014/main" id="{FC801D83-F147-3B41-A815-ABCCAAA50404}"/>
              </a:ext>
            </a:extLst>
          </p:cNvPr>
          <p:cNvSpPr>
            <a:spLocks noGrp="1"/>
          </p:cNvSpPr>
          <p:nvPr>
            <p:ph type="sldNum" sz="quarter" idx="12"/>
          </p:nvPr>
        </p:nvSpPr>
        <p:spPr>
          <a:xfrm>
            <a:off x="9202295" y="6436501"/>
            <a:ext cx="2844800" cy="365125"/>
          </a:xfrm>
        </p:spPr>
        <p:txBody>
          <a:bodyPr/>
          <a:lstStyle/>
          <a:p>
            <a:r>
              <a:rPr lang="en-US" sz="2000" dirty="0"/>
              <a:t>45</a:t>
            </a:r>
          </a:p>
        </p:txBody>
      </p:sp>
      <p:sp>
        <p:nvSpPr>
          <p:cNvPr id="7" name="Title 1">
            <a:extLst>
              <a:ext uri="{FF2B5EF4-FFF2-40B4-BE49-F238E27FC236}">
                <a16:creationId xmlns:a16="http://schemas.microsoft.com/office/drawing/2014/main" id="{10C5B092-2446-49F2-8557-8F30D18A34AC}"/>
              </a:ext>
            </a:extLst>
          </p:cNvPr>
          <p:cNvSpPr txBox="1">
            <a:spLocks/>
          </p:cNvSpPr>
          <p:nvPr/>
        </p:nvSpPr>
        <p:spPr>
          <a:xfrm>
            <a:off x="351354" y="298850"/>
            <a:ext cx="8534400" cy="639763"/>
          </a:xfrm>
          <a:prstGeom prst="rect">
            <a:avLst/>
          </a:prstGeom>
        </p:spPr>
        <p:txBody>
          <a:bodyPr vert="horz" lIns="121888" tIns="60944" rIns="121888" bIns="60944" rtlCol="0" anchor="t">
            <a:normAutofit/>
          </a:bodyPr>
          <a:lstStyle>
            <a:lvl1pPr algn="l" defTabSz="457059" rtl="0" eaLnBrk="1" latinLnBrk="0" hangingPunct="1">
              <a:spcBef>
                <a:spcPct val="0"/>
              </a:spcBef>
              <a:buNone/>
              <a:defRPr sz="3200" b="1" i="0" kern="1200">
                <a:solidFill>
                  <a:srgbClr val="002664"/>
                </a:solidFill>
                <a:latin typeface="Arial Bold"/>
                <a:ea typeface="+mj-ea"/>
                <a:cs typeface="Arial Bold"/>
              </a:defRPr>
            </a:lvl1pPr>
          </a:lstStyle>
          <a:p>
            <a:pPr fontAlgn="auto">
              <a:spcAft>
                <a:spcPts val="0"/>
              </a:spcAft>
              <a:defRPr/>
            </a:pPr>
            <a:r>
              <a:rPr lang="en-US" dirty="0">
                <a:solidFill>
                  <a:schemeClr val="tx1">
                    <a:lumMod val="65000"/>
                    <a:lumOff val="35000"/>
                  </a:schemeClr>
                </a:solidFill>
                <a:latin typeface="Arial Bold" panose="020B0704020202020204" pitchFamily="34" charset="0"/>
                <a:cs typeface="Arial Bold" panose="020B0704020202020204" pitchFamily="34" charset="0"/>
              </a:rPr>
              <a:t>What is Human Factors?</a:t>
            </a:r>
          </a:p>
        </p:txBody>
      </p:sp>
      <p:pic>
        <p:nvPicPr>
          <p:cNvPr id="2050" name="Picture 2" descr="Human Factors 101 - Making it easy for Homer to do the right thing.">
            <a:extLst>
              <a:ext uri="{FF2B5EF4-FFF2-40B4-BE49-F238E27FC236}">
                <a16:creationId xmlns:a16="http://schemas.microsoft.com/office/drawing/2014/main" id="{51D2964F-6910-4943-AFA8-EF2707E1E5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719" b="13122"/>
          <a:stretch/>
        </p:blipFill>
        <p:spPr bwMode="auto">
          <a:xfrm>
            <a:off x="7231725" y="3957875"/>
            <a:ext cx="4392459" cy="216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8756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Image result for human factors">
            <a:extLst>
              <a:ext uri="{FF2B5EF4-FFF2-40B4-BE49-F238E27FC236}">
                <a16:creationId xmlns:a16="http://schemas.microsoft.com/office/drawing/2014/main" id="{3B453316-EF14-9548-8B02-CD33E19EAE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7389" y="160020"/>
            <a:ext cx="8651177" cy="57912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3768DAFA-6121-6642-9B12-41156CB66D4D}"/>
              </a:ext>
            </a:extLst>
          </p:cNvPr>
          <p:cNvSpPr>
            <a:spLocks noGrp="1"/>
          </p:cNvSpPr>
          <p:nvPr>
            <p:ph type="sldNum" sz="quarter" idx="12"/>
          </p:nvPr>
        </p:nvSpPr>
        <p:spPr>
          <a:xfrm>
            <a:off x="9172315" y="6492875"/>
            <a:ext cx="2844800" cy="365125"/>
          </a:xfrm>
        </p:spPr>
        <p:txBody>
          <a:bodyPr/>
          <a:lstStyle/>
          <a:p>
            <a:pPr defTabSz="609585"/>
            <a:r>
              <a:rPr lang="en-US" sz="2000" dirty="0">
                <a:solidFill>
                  <a:prstClr val="black">
                    <a:tint val="75000"/>
                  </a:prstClr>
                </a:solidFill>
              </a:rPr>
              <a:t>46</a:t>
            </a:r>
          </a:p>
        </p:txBody>
      </p:sp>
    </p:spTree>
    <p:extLst>
      <p:ext uri="{BB962C8B-B14F-4D97-AF65-F5344CB8AC3E}">
        <p14:creationId xmlns:p14="http://schemas.microsoft.com/office/powerpoint/2010/main" val="12697465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792" y="114300"/>
            <a:ext cx="7010400" cy="533400"/>
          </a:xfrm>
        </p:spPr>
        <p:txBody>
          <a:bodyPr/>
          <a:lstStyle/>
          <a:p>
            <a:pPr algn="l"/>
            <a:r>
              <a:rPr lang="en-US" sz="4000" b="1" dirty="0">
                <a:solidFill>
                  <a:schemeClr val="tx1">
                    <a:lumMod val="65000"/>
                    <a:lumOff val="35000"/>
                  </a:schemeClr>
                </a:solidFill>
                <a:latin typeface="Arial" panose="020B0604020202020204" pitchFamily="34" charset="0"/>
                <a:cs typeface="Arial" panose="020B0604020202020204" pitchFamily="34" charset="0"/>
              </a:rPr>
              <a:t>Focus on System Factors</a:t>
            </a:r>
          </a:p>
        </p:txBody>
      </p:sp>
      <p:sp>
        <p:nvSpPr>
          <p:cNvPr id="3" name="Slide Number Placeholder 2">
            <a:extLst>
              <a:ext uri="{FF2B5EF4-FFF2-40B4-BE49-F238E27FC236}">
                <a16:creationId xmlns:a16="http://schemas.microsoft.com/office/drawing/2014/main" id="{013CC5C3-079E-2145-ADB4-D641226DBFDE}"/>
              </a:ext>
            </a:extLst>
          </p:cNvPr>
          <p:cNvSpPr>
            <a:spLocks noGrp="1"/>
          </p:cNvSpPr>
          <p:nvPr>
            <p:ph type="sldNum" sz="quarter" idx="12"/>
          </p:nvPr>
        </p:nvSpPr>
        <p:spPr>
          <a:xfrm>
            <a:off x="9232276" y="6492875"/>
            <a:ext cx="2844800" cy="365125"/>
          </a:xfrm>
        </p:spPr>
        <p:txBody>
          <a:bodyPr/>
          <a:lstStyle/>
          <a:p>
            <a:fld id="{B0670844-D388-4A71-BC92-960437845655}" type="slidenum">
              <a:rPr lang="en-US" sz="2000" smtClean="0"/>
              <a:t>47</a:t>
            </a:fld>
            <a:endParaRPr lang="en-US" dirty="0"/>
          </a:p>
        </p:txBody>
      </p:sp>
      <p:sp>
        <p:nvSpPr>
          <p:cNvPr id="5" name="Oval 4"/>
          <p:cNvSpPr/>
          <p:nvPr/>
        </p:nvSpPr>
        <p:spPr>
          <a:xfrm>
            <a:off x="5029200" y="2667000"/>
            <a:ext cx="1905000" cy="1828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t>Person</a:t>
            </a:r>
          </a:p>
          <a:p>
            <a:pPr algn="ctr">
              <a:buFontTx/>
              <a:buChar char="-"/>
            </a:pPr>
            <a:r>
              <a:rPr lang="en-US" dirty="0"/>
              <a:t>Perception</a:t>
            </a:r>
          </a:p>
          <a:p>
            <a:pPr algn="ctr">
              <a:buFontTx/>
              <a:buChar char="-"/>
            </a:pPr>
            <a:r>
              <a:rPr lang="en-US" dirty="0"/>
              <a:t> Reasoning</a:t>
            </a:r>
          </a:p>
          <a:p>
            <a:pPr algn="ctr">
              <a:buFontTx/>
              <a:buChar char="-"/>
            </a:pPr>
            <a:r>
              <a:rPr lang="en-US" dirty="0"/>
              <a:t>Action</a:t>
            </a:r>
          </a:p>
        </p:txBody>
      </p:sp>
      <p:sp>
        <p:nvSpPr>
          <p:cNvPr id="7" name="Rectangle 6"/>
          <p:cNvSpPr/>
          <p:nvPr/>
        </p:nvSpPr>
        <p:spPr>
          <a:xfrm>
            <a:off x="4800600" y="838200"/>
            <a:ext cx="2514600" cy="114300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t>Technology</a:t>
            </a:r>
          </a:p>
          <a:p>
            <a:pPr algn="ctr">
              <a:buFontTx/>
              <a:buChar char="-"/>
            </a:pPr>
            <a:r>
              <a:rPr lang="en-US" dirty="0"/>
              <a:t> Medical devices</a:t>
            </a:r>
          </a:p>
          <a:p>
            <a:pPr algn="ctr">
              <a:buFontTx/>
              <a:buChar char="-"/>
            </a:pPr>
            <a:r>
              <a:rPr lang="en-US" dirty="0"/>
              <a:t> EHRs</a:t>
            </a:r>
          </a:p>
          <a:p>
            <a:pPr algn="ctr">
              <a:buFontTx/>
              <a:buChar char="-"/>
            </a:pPr>
            <a:r>
              <a:rPr lang="en-US" dirty="0"/>
              <a:t> Apps and sensors</a:t>
            </a:r>
          </a:p>
        </p:txBody>
      </p:sp>
      <p:sp>
        <p:nvSpPr>
          <p:cNvPr id="9" name="Rectangle 8"/>
          <p:cNvSpPr/>
          <p:nvPr/>
        </p:nvSpPr>
        <p:spPr>
          <a:xfrm>
            <a:off x="1752600" y="2971800"/>
            <a:ext cx="2514600" cy="11430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t>Tasks</a:t>
            </a:r>
            <a:r>
              <a:rPr lang="en-US" dirty="0"/>
              <a:t> </a:t>
            </a:r>
          </a:p>
          <a:p>
            <a:pPr algn="ctr">
              <a:buFontTx/>
              <a:buChar char="-"/>
            </a:pPr>
            <a:r>
              <a:rPr lang="en-US" dirty="0"/>
              <a:t>  Procedures</a:t>
            </a:r>
          </a:p>
          <a:p>
            <a:pPr algn="ctr">
              <a:buFontTx/>
              <a:buChar char="-"/>
            </a:pPr>
            <a:r>
              <a:rPr lang="en-US" dirty="0"/>
              <a:t> Workflows</a:t>
            </a:r>
          </a:p>
          <a:p>
            <a:pPr algn="ctr">
              <a:buFontTx/>
              <a:buChar char="-"/>
            </a:pPr>
            <a:r>
              <a:rPr lang="en-US" dirty="0"/>
              <a:t> Workarounds</a:t>
            </a:r>
          </a:p>
        </p:txBody>
      </p:sp>
      <p:sp>
        <p:nvSpPr>
          <p:cNvPr id="10" name="Rectangle 9"/>
          <p:cNvSpPr/>
          <p:nvPr/>
        </p:nvSpPr>
        <p:spPr>
          <a:xfrm>
            <a:off x="4800601" y="5186190"/>
            <a:ext cx="2514591" cy="986928"/>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t>Environment</a:t>
            </a:r>
          </a:p>
          <a:p>
            <a:pPr algn="ctr">
              <a:buFontTx/>
              <a:buChar char="-"/>
            </a:pPr>
            <a:r>
              <a:rPr lang="en-US" dirty="0"/>
              <a:t> Interruptions</a:t>
            </a:r>
          </a:p>
          <a:p>
            <a:pPr algn="ctr">
              <a:buFontTx/>
              <a:buChar char="-"/>
            </a:pPr>
            <a:r>
              <a:rPr lang="en-US" dirty="0"/>
              <a:t> Noise /distraction</a:t>
            </a:r>
          </a:p>
          <a:p>
            <a:pPr algn="ctr">
              <a:buFontTx/>
              <a:buChar char="-"/>
            </a:pPr>
            <a:r>
              <a:rPr lang="en-US" dirty="0"/>
              <a:t> Design</a:t>
            </a:r>
          </a:p>
        </p:txBody>
      </p:sp>
      <p:sp>
        <p:nvSpPr>
          <p:cNvPr id="11" name="Rectangle 10"/>
          <p:cNvSpPr/>
          <p:nvPr/>
        </p:nvSpPr>
        <p:spPr>
          <a:xfrm>
            <a:off x="7772400" y="2971800"/>
            <a:ext cx="2514600" cy="1143000"/>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t>Organization</a:t>
            </a:r>
          </a:p>
          <a:p>
            <a:pPr algn="ctr">
              <a:buFontTx/>
              <a:buChar char="-"/>
            </a:pPr>
            <a:r>
              <a:rPr lang="en-US" dirty="0"/>
              <a:t> Policies</a:t>
            </a:r>
          </a:p>
          <a:p>
            <a:pPr algn="ctr">
              <a:buFontTx/>
              <a:buChar char="-"/>
            </a:pPr>
            <a:r>
              <a:rPr lang="en-US" dirty="0"/>
              <a:t> Culture</a:t>
            </a:r>
          </a:p>
          <a:p>
            <a:pPr algn="ctr">
              <a:buFontTx/>
              <a:buChar char="-"/>
            </a:pPr>
            <a:r>
              <a:rPr lang="en-US" dirty="0"/>
              <a:t> Commitment</a:t>
            </a:r>
          </a:p>
        </p:txBody>
      </p:sp>
      <p:cxnSp>
        <p:nvCxnSpPr>
          <p:cNvPr id="13" name="Straight Arrow Connector 12"/>
          <p:cNvCxnSpPr/>
          <p:nvPr/>
        </p:nvCxnSpPr>
        <p:spPr>
          <a:xfrm>
            <a:off x="6934200" y="3581400"/>
            <a:ext cx="762000" cy="0"/>
          </a:xfrm>
          <a:prstGeom prst="straightConnector1">
            <a:avLst/>
          </a:prstGeom>
          <a:ln w="50800">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267200" y="3581400"/>
            <a:ext cx="762000" cy="0"/>
          </a:xfrm>
          <a:prstGeom prst="straightConnector1">
            <a:avLst/>
          </a:prstGeom>
          <a:ln w="50800">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019800" y="4495800"/>
            <a:ext cx="0" cy="685800"/>
          </a:xfrm>
          <a:prstGeom prst="straightConnector1">
            <a:avLst/>
          </a:prstGeom>
          <a:ln w="50800">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943600" y="1981200"/>
            <a:ext cx="0" cy="685800"/>
          </a:xfrm>
          <a:prstGeom prst="straightConnector1">
            <a:avLst/>
          </a:prstGeom>
          <a:ln w="50800">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68719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0" name="Picture 6" descr="http://www.exponent.com/files/Uploads/Images/human%20factors/Human_Factors_vision,attention_memory_image1thumb.jpg"/>
          <p:cNvPicPr>
            <a:picLocks noChangeAspect="1" noChangeArrowheads="1"/>
          </p:cNvPicPr>
          <p:nvPr/>
        </p:nvPicPr>
        <p:blipFill>
          <a:blip r:embed="rId3" cstate="print"/>
          <a:srcRect/>
          <a:stretch>
            <a:fillRect/>
          </a:stretch>
        </p:blipFill>
        <p:spPr bwMode="auto">
          <a:xfrm>
            <a:off x="0" y="3215720"/>
            <a:ext cx="3809000" cy="2853609"/>
          </a:xfrm>
          <a:prstGeom prst="rect">
            <a:avLst/>
          </a:prstGeom>
          <a:noFill/>
        </p:spPr>
      </p:pic>
      <p:sp>
        <p:nvSpPr>
          <p:cNvPr id="2" name="Title 1"/>
          <p:cNvSpPr>
            <a:spLocks noGrp="1"/>
          </p:cNvSpPr>
          <p:nvPr>
            <p:ph type="title"/>
          </p:nvPr>
        </p:nvSpPr>
        <p:spPr>
          <a:xfrm>
            <a:off x="320040" y="275095"/>
            <a:ext cx="8229600" cy="868362"/>
          </a:xfrm>
        </p:spPr>
        <p:txBody>
          <a:bodyPr/>
          <a:lstStyle/>
          <a:p>
            <a:pPr algn="l"/>
            <a:r>
              <a:rPr lang="en-US" sz="4000" b="1" dirty="0">
                <a:solidFill>
                  <a:schemeClr val="tx1">
                    <a:lumMod val="65000"/>
                    <a:lumOff val="35000"/>
                  </a:schemeClr>
                </a:solidFill>
                <a:latin typeface="Arial" panose="020B0604020202020204" pitchFamily="34" charset="0"/>
                <a:cs typeface="Arial" panose="020B0604020202020204" pitchFamily="34" charset="0"/>
              </a:rPr>
              <a:t>Central Tenet of Human Factors</a:t>
            </a:r>
          </a:p>
        </p:txBody>
      </p:sp>
      <p:sp>
        <p:nvSpPr>
          <p:cNvPr id="3" name="Content Placeholder 2"/>
          <p:cNvSpPr>
            <a:spLocks noGrp="1"/>
          </p:cNvSpPr>
          <p:nvPr>
            <p:ph idx="1"/>
          </p:nvPr>
        </p:nvSpPr>
        <p:spPr>
          <a:xfrm>
            <a:off x="342900" y="1103313"/>
            <a:ext cx="8458200" cy="1487487"/>
          </a:xfrm>
        </p:spPr>
        <p:txBody>
          <a:bodyPr>
            <a:noAutofit/>
          </a:bodyPr>
          <a:lstStyle/>
          <a:p>
            <a:pPr>
              <a:buNone/>
            </a:pPr>
            <a:r>
              <a:rPr lang="en-US" sz="3200" dirty="0"/>
              <a:t>“We don’t redesign humans; </a:t>
            </a:r>
          </a:p>
          <a:p>
            <a:pPr>
              <a:buNone/>
            </a:pPr>
            <a:r>
              <a:rPr lang="en-US" sz="3200" dirty="0"/>
              <a:t>We redesign the system within which humans work”</a:t>
            </a:r>
          </a:p>
        </p:txBody>
      </p:sp>
      <p:sp>
        <p:nvSpPr>
          <p:cNvPr id="4" name="Slide Number Placeholder 3">
            <a:extLst>
              <a:ext uri="{FF2B5EF4-FFF2-40B4-BE49-F238E27FC236}">
                <a16:creationId xmlns:a16="http://schemas.microsoft.com/office/drawing/2014/main" id="{32317645-818E-3444-9B30-D868F27A4047}"/>
              </a:ext>
            </a:extLst>
          </p:cNvPr>
          <p:cNvSpPr>
            <a:spLocks noGrp="1"/>
          </p:cNvSpPr>
          <p:nvPr>
            <p:ph type="sldNum" sz="quarter" idx="12"/>
          </p:nvPr>
        </p:nvSpPr>
        <p:spPr>
          <a:xfrm>
            <a:off x="9218941" y="6492875"/>
            <a:ext cx="2844800" cy="365125"/>
          </a:xfrm>
        </p:spPr>
        <p:txBody>
          <a:bodyPr/>
          <a:lstStyle/>
          <a:p>
            <a:fld id="{B0670844-D388-4A71-BC92-960437845655}" type="slidenum">
              <a:rPr lang="en-US" sz="2000" smtClean="0"/>
              <a:t>48</a:t>
            </a:fld>
            <a:endParaRPr lang="en-US" sz="2000" dirty="0"/>
          </a:p>
        </p:txBody>
      </p:sp>
      <p:pic>
        <p:nvPicPr>
          <p:cNvPr id="5" name="Picture 2" descr="http://techpubs.sgi.com/library/dynaweb_docs/0530/SGI_Admin/books/POnyx_Desk_OG/sgi_html/figures/Typist.gif"/>
          <p:cNvPicPr>
            <a:picLocks noChangeAspect="1" noChangeArrowheads="1"/>
          </p:cNvPicPr>
          <p:nvPr/>
        </p:nvPicPr>
        <p:blipFill>
          <a:blip r:embed="rId4" cstate="print"/>
          <a:srcRect/>
          <a:stretch>
            <a:fillRect/>
          </a:stretch>
        </p:blipFill>
        <p:spPr bwMode="auto">
          <a:xfrm>
            <a:off x="4434840" y="3000441"/>
            <a:ext cx="3582958" cy="3068435"/>
          </a:xfrm>
          <a:prstGeom prst="rect">
            <a:avLst/>
          </a:prstGeom>
          <a:noFill/>
        </p:spPr>
      </p:pic>
      <p:pic>
        <p:nvPicPr>
          <p:cNvPr id="1026" name="Picture 2" descr="http://medicalhumanfactors.net/wp-content/uploads/2011/02/board.jpg"/>
          <p:cNvPicPr>
            <a:picLocks noChangeAspect="1" noChangeArrowheads="1"/>
          </p:cNvPicPr>
          <p:nvPr/>
        </p:nvPicPr>
        <p:blipFill>
          <a:blip r:embed="rId5" cstate="print"/>
          <a:srcRect/>
          <a:stretch>
            <a:fillRect/>
          </a:stretch>
        </p:blipFill>
        <p:spPr bwMode="auto">
          <a:xfrm>
            <a:off x="8282160" y="1288645"/>
            <a:ext cx="3896332" cy="2597555"/>
          </a:xfrm>
          <a:prstGeom prst="rect">
            <a:avLst/>
          </a:prstGeom>
          <a:noFill/>
        </p:spPr>
      </p:pic>
      <p:pic>
        <p:nvPicPr>
          <p:cNvPr id="1028" name="Picture 4" descr="http://i2.cdn.turner.com/cnn/2011/TECH/innovation/03/09/nextgen.tech/t1larg.mitre.simulator.jpg"/>
          <p:cNvPicPr>
            <a:picLocks noChangeAspect="1" noChangeArrowheads="1"/>
          </p:cNvPicPr>
          <p:nvPr/>
        </p:nvPicPr>
        <p:blipFill>
          <a:blip r:embed="rId6" cstate="print"/>
          <a:srcRect/>
          <a:stretch>
            <a:fillRect/>
          </a:stretch>
        </p:blipFill>
        <p:spPr bwMode="auto">
          <a:xfrm>
            <a:off x="8290170" y="3886200"/>
            <a:ext cx="3880312" cy="2182676"/>
          </a:xfrm>
          <a:prstGeom prst="rect">
            <a:avLst/>
          </a:prstGeom>
          <a:noFill/>
        </p:spPr>
      </p:pic>
    </p:spTree>
    <p:extLst>
      <p:ext uri="{BB962C8B-B14F-4D97-AF65-F5344CB8AC3E}">
        <p14:creationId xmlns:p14="http://schemas.microsoft.com/office/powerpoint/2010/main" val="2826645379"/>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CA100-4EC6-9A4E-8F7F-EA59E9A91E9A}"/>
              </a:ext>
            </a:extLst>
          </p:cNvPr>
          <p:cNvSpPr>
            <a:spLocks noGrp="1"/>
          </p:cNvSpPr>
          <p:nvPr>
            <p:ph type="title"/>
          </p:nvPr>
        </p:nvSpPr>
        <p:spPr/>
        <p:txBody>
          <a:bodyPr/>
          <a:lstStyle/>
          <a:p>
            <a:r>
              <a:rPr lang="en-US" dirty="0"/>
              <a:t>Survey question</a:t>
            </a:r>
          </a:p>
        </p:txBody>
      </p:sp>
      <p:sp>
        <p:nvSpPr>
          <p:cNvPr id="3" name="Content Placeholder 2">
            <a:extLst>
              <a:ext uri="{FF2B5EF4-FFF2-40B4-BE49-F238E27FC236}">
                <a16:creationId xmlns:a16="http://schemas.microsoft.com/office/drawing/2014/main" id="{EBCDFA61-FC25-DF44-B4CB-F8ECE457A78A}"/>
              </a:ext>
            </a:extLst>
          </p:cNvPr>
          <p:cNvSpPr>
            <a:spLocks noGrp="1"/>
          </p:cNvSpPr>
          <p:nvPr>
            <p:ph sz="half" idx="15"/>
          </p:nvPr>
        </p:nvSpPr>
        <p:spPr>
          <a:xfrm>
            <a:off x="106680" y="1049162"/>
            <a:ext cx="11094720" cy="4525963"/>
          </a:xfrm>
        </p:spPr>
        <p:txBody>
          <a:bodyPr/>
          <a:lstStyle/>
          <a:p>
            <a:pPr marL="0" indent="0" algn="ctr">
              <a:buNone/>
            </a:pPr>
            <a:r>
              <a:rPr lang="en-US" dirty="0"/>
              <a:t>A human factors approach focuses on: </a:t>
            </a:r>
          </a:p>
          <a:p>
            <a:pPr marL="0" indent="0">
              <a:buNone/>
            </a:pPr>
            <a:r>
              <a:rPr lang="en-US" dirty="0"/>
              <a:t>A. Blaming individuals for the mistakes they make.</a:t>
            </a:r>
          </a:p>
          <a:p>
            <a:pPr marL="0" indent="0">
              <a:buNone/>
            </a:pPr>
            <a:r>
              <a:rPr lang="en-US" dirty="0"/>
              <a:t>B. Ignoring work system factors and hoping for the best.</a:t>
            </a:r>
          </a:p>
          <a:p>
            <a:pPr marL="0" indent="0">
              <a:buNone/>
            </a:pPr>
            <a:r>
              <a:rPr lang="en-US" dirty="0"/>
              <a:t>C. Identifying system factors that contribute to errors. </a:t>
            </a:r>
          </a:p>
          <a:p>
            <a:pPr marL="0" indent="0">
              <a:buNone/>
            </a:pPr>
            <a:r>
              <a:rPr lang="en-US" dirty="0"/>
              <a:t>D. Blaming leadership for a poor work culture.</a:t>
            </a:r>
          </a:p>
          <a:p>
            <a:pPr marL="0" indent="0">
              <a:buNone/>
            </a:pPr>
            <a:endParaRPr lang="en-US" dirty="0"/>
          </a:p>
        </p:txBody>
      </p:sp>
      <p:sp>
        <p:nvSpPr>
          <p:cNvPr id="6" name="Footer Placeholder 5">
            <a:extLst>
              <a:ext uri="{FF2B5EF4-FFF2-40B4-BE49-F238E27FC236}">
                <a16:creationId xmlns:a16="http://schemas.microsoft.com/office/drawing/2014/main" id="{ED57A09E-AECB-7345-B297-66F794C38196}"/>
              </a:ext>
            </a:extLst>
          </p:cNvPr>
          <p:cNvSpPr>
            <a:spLocks noGrp="1"/>
          </p:cNvSpPr>
          <p:nvPr>
            <p:ph type="ftr" sz="quarter" idx="3"/>
          </p:nvPr>
        </p:nvSpPr>
        <p:spPr>
          <a:xfrm>
            <a:off x="11582400" y="6441017"/>
            <a:ext cx="3860800" cy="284687"/>
          </a:xfrm>
        </p:spPr>
        <p:txBody>
          <a:bodyPr/>
          <a:lstStyle/>
          <a:p>
            <a:r>
              <a:rPr lang="en-US" dirty="0"/>
              <a:t>49</a:t>
            </a:r>
          </a:p>
        </p:txBody>
      </p:sp>
    </p:spTree>
    <p:extLst>
      <p:ext uri="{BB962C8B-B14F-4D97-AF65-F5344CB8AC3E}">
        <p14:creationId xmlns:p14="http://schemas.microsoft.com/office/powerpoint/2010/main" val="2028822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46314" y="354806"/>
            <a:ext cx="10972800" cy="774523"/>
          </a:xfrm>
        </p:spPr>
        <p:txBody>
          <a:bodyPr>
            <a:normAutofit/>
          </a:bodyPr>
          <a:lstStyle/>
          <a:p>
            <a:r>
              <a:rPr lang="en-US" sz="3600" dirty="0"/>
              <a:t>Advisors</a:t>
            </a:r>
          </a:p>
        </p:txBody>
      </p:sp>
      <p:sp>
        <p:nvSpPr>
          <p:cNvPr id="3" name="TextBox 2">
            <a:extLst>
              <a:ext uri="{FF2B5EF4-FFF2-40B4-BE49-F238E27FC236}">
                <a16:creationId xmlns:a16="http://schemas.microsoft.com/office/drawing/2014/main" id="{8F3F0DEB-1B40-064F-8E8F-5DA9BA05A7D9}"/>
              </a:ext>
            </a:extLst>
          </p:cNvPr>
          <p:cNvSpPr txBox="1"/>
          <p:nvPr/>
        </p:nvSpPr>
        <p:spPr>
          <a:xfrm>
            <a:off x="318655" y="1129329"/>
            <a:ext cx="11100459" cy="5755422"/>
          </a:xfrm>
          <a:prstGeom prst="rect">
            <a:avLst/>
          </a:prstGeom>
          <a:noFill/>
        </p:spPr>
        <p:txBody>
          <a:bodyPr wrap="square" rtlCol="0">
            <a:spAutoFit/>
          </a:bodyPr>
          <a:lstStyle/>
          <a:p>
            <a:r>
              <a:rPr lang="en-US" sz="2400" b="1" dirty="0">
                <a:solidFill>
                  <a:schemeClr val="tx1">
                    <a:lumMod val="75000"/>
                    <a:lumOff val="25000"/>
                  </a:schemeClr>
                </a:solidFill>
              </a:rPr>
              <a:t>Donna Horn, MS, RPh, </a:t>
            </a:r>
            <a:r>
              <a:rPr lang="en-US" sz="2400" b="1" dirty="0" err="1">
                <a:solidFill>
                  <a:schemeClr val="tx1">
                    <a:lumMod val="75000"/>
                    <a:lumOff val="25000"/>
                  </a:schemeClr>
                </a:solidFill>
              </a:rPr>
              <a:t>DPh</a:t>
            </a:r>
            <a:r>
              <a:rPr lang="en-US" sz="2400" b="1" dirty="0">
                <a:solidFill>
                  <a:schemeClr val="tx1">
                    <a:lumMod val="75000"/>
                    <a:lumOff val="25000"/>
                  </a:schemeClr>
                </a:solidFill>
              </a:rPr>
              <a:t>, CHC </a:t>
            </a:r>
          </a:p>
          <a:p>
            <a:pPr marL="342900" indent="-342900">
              <a:buFont typeface="Arial" panose="020B0604020202020204" pitchFamily="34" charset="0"/>
              <a:buChar char="•"/>
            </a:pPr>
            <a:r>
              <a:rPr lang="en-US" sz="2000" dirty="0"/>
              <a:t>Ethics and Compliance Officer at Fresenius Medical Care, North America (FMCNA) </a:t>
            </a:r>
            <a:r>
              <a:rPr lang="en-US" dirty="0"/>
              <a:t>supporting Fresenius Rx and Spectra Laboratories</a:t>
            </a:r>
          </a:p>
          <a:p>
            <a:endParaRPr lang="en-US" sz="2400" b="1" dirty="0">
              <a:solidFill>
                <a:schemeClr val="tx1">
                  <a:lumMod val="75000"/>
                  <a:lumOff val="25000"/>
                </a:schemeClr>
              </a:solidFill>
            </a:endParaRPr>
          </a:p>
          <a:p>
            <a:r>
              <a:rPr lang="en-US" sz="2400" b="1" dirty="0">
                <a:solidFill>
                  <a:schemeClr val="tx1">
                    <a:lumMod val="75000"/>
                    <a:lumOff val="25000"/>
                  </a:schemeClr>
                </a:solidFill>
              </a:rPr>
              <a:t>Seth </a:t>
            </a:r>
            <a:r>
              <a:rPr lang="en-US" sz="2400" b="1" dirty="0" err="1">
                <a:solidFill>
                  <a:schemeClr val="tx1">
                    <a:lumMod val="75000"/>
                    <a:lumOff val="25000"/>
                  </a:schemeClr>
                </a:solidFill>
              </a:rPr>
              <a:t>Krevat</a:t>
            </a:r>
            <a:r>
              <a:rPr lang="en-US" sz="2400" b="1" dirty="0">
                <a:solidFill>
                  <a:schemeClr val="tx1">
                    <a:lumMod val="75000"/>
                    <a:lumOff val="25000"/>
                  </a:schemeClr>
                </a:solidFill>
              </a:rPr>
              <a:t>, MD	</a:t>
            </a:r>
            <a:r>
              <a:rPr lang="en-US" sz="2800" b="1" dirty="0">
                <a:solidFill>
                  <a:schemeClr val="tx1">
                    <a:lumMod val="75000"/>
                    <a:lumOff val="25000"/>
                  </a:schemeClr>
                </a:solidFill>
              </a:rPr>
              <a:t>	</a:t>
            </a:r>
          </a:p>
          <a:p>
            <a:pPr marL="342900" indent="-342900">
              <a:buFont typeface="Arial" panose="020B0604020202020204" pitchFamily="34" charset="0"/>
              <a:buChar char="•"/>
            </a:pPr>
            <a:r>
              <a:rPr lang="en-US" sz="2000" dirty="0"/>
              <a:t>Assistant Vice President for Safety at MedStar Health’s National Center for Human Factors in Healthcare</a:t>
            </a:r>
          </a:p>
          <a:p>
            <a:pPr marL="342900" indent="-342900">
              <a:buFont typeface="Arial" panose="020B0604020202020204" pitchFamily="34" charset="0"/>
              <a:buChar char="•"/>
            </a:pPr>
            <a:r>
              <a:rPr lang="en-US" sz="2000" dirty="0"/>
              <a:t>Attending physician, Palliative Medicine, MedStar Georgetown University Hospital.</a:t>
            </a:r>
            <a:endParaRPr lang="en-US" sz="2400" b="1" dirty="0">
              <a:solidFill>
                <a:schemeClr val="tx1">
                  <a:lumMod val="75000"/>
                  <a:lumOff val="25000"/>
                </a:schemeClr>
              </a:solidFill>
            </a:endParaRPr>
          </a:p>
          <a:p>
            <a:pPr lvl="1"/>
            <a:r>
              <a:rPr lang="en-US" dirty="0">
                <a:solidFill>
                  <a:schemeClr val="tx1">
                    <a:lumMod val="65000"/>
                    <a:lumOff val="35000"/>
                  </a:schemeClr>
                </a:solidFill>
              </a:rPr>
              <a:t> </a:t>
            </a:r>
            <a:endParaRPr lang="en-US" sz="2000" b="1" dirty="0">
              <a:solidFill>
                <a:schemeClr val="tx1">
                  <a:lumMod val="75000"/>
                  <a:lumOff val="25000"/>
                </a:schemeClr>
              </a:solidFill>
            </a:endParaRPr>
          </a:p>
          <a:p>
            <a:r>
              <a:rPr lang="en-US" sz="2400" b="1" dirty="0">
                <a:solidFill>
                  <a:schemeClr val="tx1">
                    <a:lumMod val="75000"/>
                    <a:lumOff val="25000"/>
                  </a:schemeClr>
                </a:solidFill>
              </a:rPr>
              <a:t>Misty Carney, B.S., PharmD., AAHIVP </a:t>
            </a:r>
          </a:p>
          <a:p>
            <a:pPr marL="342900" indent="-342900">
              <a:buFont typeface="Arial" panose="020B0604020202020204" pitchFamily="34" charset="0"/>
              <a:buChar char="•"/>
            </a:pPr>
            <a:r>
              <a:rPr lang="en-US" sz="2000" dirty="0">
                <a:solidFill>
                  <a:schemeClr val="tx1">
                    <a:lumMod val="75000"/>
                    <a:lumOff val="25000"/>
                  </a:schemeClr>
                </a:solidFill>
              </a:rPr>
              <a:t>Chief, Maryland AIDS Drug Assistance Program</a:t>
            </a:r>
            <a:r>
              <a:rPr lang="en-US" dirty="0">
                <a:solidFill>
                  <a:schemeClr val="tx1">
                    <a:lumMod val="65000"/>
                    <a:lumOff val="35000"/>
                  </a:schemeClr>
                </a:solidFill>
              </a:rPr>
              <a:t> </a:t>
            </a:r>
          </a:p>
          <a:p>
            <a:pPr marL="342900" indent="-342900">
              <a:buFont typeface="Arial" panose="020B0604020202020204" pitchFamily="34" charset="0"/>
              <a:buChar char="•"/>
            </a:pPr>
            <a:endParaRPr lang="en-US" dirty="0">
              <a:solidFill>
                <a:schemeClr val="tx1">
                  <a:lumMod val="65000"/>
                  <a:lumOff val="35000"/>
                </a:schemeClr>
              </a:solidFill>
            </a:endParaRPr>
          </a:p>
          <a:p>
            <a:r>
              <a:rPr lang="en-US" sz="2400" b="1" dirty="0" err="1">
                <a:solidFill>
                  <a:schemeClr val="tx1">
                    <a:lumMod val="75000"/>
                    <a:lumOff val="25000"/>
                  </a:schemeClr>
                </a:solidFill>
              </a:rPr>
              <a:t>Fadia</a:t>
            </a:r>
            <a:r>
              <a:rPr lang="en-US" sz="2400" b="1" dirty="0">
                <a:solidFill>
                  <a:schemeClr val="tx1">
                    <a:lumMod val="75000"/>
                    <a:lumOff val="25000"/>
                  </a:schemeClr>
                </a:solidFill>
              </a:rPr>
              <a:t> Shaya, Ph.D., M.P.H.</a:t>
            </a:r>
          </a:p>
          <a:p>
            <a:pPr marL="342900" indent="-342900">
              <a:buFont typeface="Arial" panose="020B0604020202020204" pitchFamily="34" charset="0"/>
              <a:buChar char="•"/>
            </a:pPr>
            <a:r>
              <a:rPr lang="en-US" sz="2000" dirty="0"/>
              <a:t>Professor and Director of Informatics - University of Maryland School of Pharmacy</a:t>
            </a:r>
          </a:p>
          <a:p>
            <a:endParaRPr lang="en-US" sz="2000" dirty="0">
              <a:solidFill>
                <a:schemeClr val="tx1">
                  <a:lumMod val="75000"/>
                  <a:lumOff val="25000"/>
                </a:schemeClr>
              </a:solidFill>
            </a:endParaRPr>
          </a:p>
          <a:p>
            <a:br>
              <a:rPr lang="en-US" sz="2400" dirty="0"/>
            </a:br>
            <a:endParaRPr lang="en-US" sz="2400" b="1" dirty="0">
              <a:solidFill>
                <a:schemeClr val="tx1">
                  <a:lumMod val="75000"/>
                  <a:lumOff val="25000"/>
                </a:schemeClr>
              </a:solidFill>
            </a:endParaRPr>
          </a:p>
        </p:txBody>
      </p:sp>
      <p:sp>
        <p:nvSpPr>
          <p:cNvPr id="5" name="TextBox 4">
            <a:extLst>
              <a:ext uri="{FF2B5EF4-FFF2-40B4-BE49-F238E27FC236}">
                <a16:creationId xmlns:a16="http://schemas.microsoft.com/office/drawing/2014/main" id="{9D1165EE-32D8-1C46-85CD-2F44740B441D}"/>
              </a:ext>
            </a:extLst>
          </p:cNvPr>
          <p:cNvSpPr txBox="1"/>
          <p:nvPr/>
        </p:nvSpPr>
        <p:spPr>
          <a:xfrm>
            <a:off x="11716892" y="6383737"/>
            <a:ext cx="327334" cy="400110"/>
          </a:xfrm>
          <a:prstGeom prst="rect">
            <a:avLst/>
          </a:prstGeom>
          <a:noFill/>
        </p:spPr>
        <p:txBody>
          <a:bodyPr wrap="none" rtlCol="0">
            <a:spAutoFit/>
          </a:bodyPr>
          <a:lstStyle/>
          <a:p>
            <a:r>
              <a:rPr lang="en-US" sz="2000" dirty="0">
                <a:solidFill>
                  <a:srgbClr val="69737B"/>
                </a:solidFill>
              </a:rPr>
              <a:t>5</a:t>
            </a:r>
          </a:p>
        </p:txBody>
      </p:sp>
    </p:spTree>
    <p:extLst>
      <p:ext uri="{BB962C8B-B14F-4D97-AF65-F5344CB8AC3E}">
        <p14:creationId xmlns:p14="http://schemas.microsoft.com/office/powerpoint/2010/main" val="34553228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CA100-4EC6-9A4E-8F7F-EA59E9A91E9A}"/>
              </a:ext>
            </a:extLst>
          </p:cNvPr>
          <p:cNvSpPr>
            <a:spLocks noGrp="1"/>
          </p:cNvSpPr>
          <p:nvPr>
            <p:ph type="title"/>
          </p:nvPr>
        </p:nvSpPr>
        <p:spPr/>
        <p:txBody>
          <a:bodyPr/>
          <a:lstStyle/>
          <a:p>
            <a:r>
              <a:rPr lang="en-US" dirty="0"/>
              <a:t>Survey question</a:t>
            </a:r>
          </a:p>
        </p:txBody>
      </p:sp>
      <p:sp>
        <p:nvSpPr>
          <p:cNvPr id="3" name="Content Placeholder 2">
            <a:extLst>
              <a:ext uri="{FF2B5EF4-FFF2-40B4-BE49-F238E27FC236}">
                <a16:creationId xmlns:a16="http://schemas.microsoft.com/office/drawing/2014/main" id="{EBCDFA61-FC25-DF44-B4CB-F8ECE457A78A}"/>
              </a:ext>
            </a:extLst>
          </p:cNvPr>
          <p:cNvSpPr>
            <a:spLocks noGrp="1"/>
          </p:cNvSpPr>
          <p:nvPr>
            <p:ph sz="half" idx="15"/>
          </p:nvPr>
        </p:nvSpPr>
        <p:spPr>
          <a:xfrm>
            <a:off x="106680" y="1049162"/>
            <a:ext cx="11094720" cy="4525963"/>
          </a:xfrm>
        </p:spPr>
        <p:txBody>
          <a:bodyPr/>
          <a:lstStyle/>
          <a:p>
            <a:pPr marL="0" indent="0" algn="ctr">
              <a:buNone/>
            </a:pPr>
            <a:r>
              <a:rPr lang="en-US" dirty="0"/>
              <a:t>A human factors approach focuses on: </a:t>
            </a:r>
          </a:p>
          <a:p>
            <a:pPr marL="0" indent="0">
              <a:buNone/>
            </a:pPr>
            <a:r>
              <a:rPr lang="en-US" dirty="0"/>
              <a:t>A. Blaming individuals for the mistakes they make.</a:t>
            </a:r>
          </a:p>
          <a:p>
            <a:pPr marL="0" indent="0">
              <a:buNone/>
            </a:pPr>
            <a:r>
              <a:rPr lang="en-US" dirty="0"/>
              <a:t>B. Ignoring work system factors and hoping for the best.</a:t>
            </a:r>
          </a:p>
          <a:p>
            <a:pPr marL="0" indent="0">
              <a:buNone/>
            </a:pPr>
            <a:r>
              <a:rPr lang="en-US" dirty="0"/>
              <a:t>C. Identifying system factors that contribute to errors. </a:t>
            </a:r>
          </a:p>
          <a:p>
            <a:pPr marL="0" indent="0">
              <a:buNone/>
            </a:pPr>
            <a:r>
              <a:rPr lang="en-US" dirty="0"/>
              <a:t>D. Blaming leadership for a poor work culture.</a:t>
            </a:r>
          </a:p>
          <a:p>
            <a:pPr marL="0" indent="0">
              <a:buNone/>
            </a:pPr>
            <a:endParaRPr lang="en-US" dirty="0"/>
          </a:p>
          <a:p>
            <a:pPr marL="0" indent="0">
              <a:buNone/>
            </a:pPr>
            <a:r>
              <a:rPr lang="en-US" dirty="0"/>
              <a:t>Answer: C</a:t>
            </a:r>
          </a:p>
        </p:txBody>
      </p:sp>
      <p:sp>
        <p:nvSpPr>
          <p:cNvPr id="6" name="Footer Placeholder 5">
            <a:extLst>
              <a:ext uri="{FF2B5EF4-FFF2-40B4-BE49-F238E27FC236}">
                <a16:creationId xmlns:a16="http://schemas.microsoft.com/office/drawing/2014/main" id="{ED57A09E-AECB-7345-B297-66F794C38196}"/>
              </a:ext>
            </a:extLst>
          </p:cNvPr>
          <p:cNvSpPr>
            <a:spLocks noGrp="1"/>
          </p:cNvSpPr>
          <p:nvPr>
            <p:ph type="ftr" sz="quarter" idx="3"/>
          </p:nvPr>
        </p:nvSpPr>
        <p:spPr>
          <a:xfrm>
            <a:off x="11582400" y="6441017"/>
            <a:ext cx="3860800" cy="284687"/>
          </a:xfrm>
        </p:spPr>
        <p:txBody>
          <a:bodyPr/>
          <a:lstStyle/>
          <a:p>
            <a:r>
              <a:rPr lang="en-US" dirty="0"/>
              <a:t>50</a:t>
            </a:r>
          </a:p>
        </p:txBody>
      </p:sp>
    </p:spTree>
    <p:extLst>
      <p:ext uri="{BB962C8B-B14F-4D97-AF65-F5344CB8AC3E}">
        <p14:creationId xmlns:p14="http://schemas.microsoft.com/office/powerpoint/2010/main" val="36296393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2BB02-1D7C-4707-A773-A1ECDB570C76}"/>
              </a:ext>
            </a:extLst>
          </p:cNvPr>
          <p:cNvSpPr>
            <a:spLocks noGrp="1"/>
          </p:cNvSpPr>
          <p:nvPr>
            <p:ph type="title"/>
          </p:nvPr>
        </p:nvSpPr>
        <p:spPr>
          <a:xfrm>
            <a:off x="1981200" y="-48491"/>
            <a:ext cx="8229600" cy="1143000"/>
          </a:xfrm>
        </p:spPr>
        <p:txBody>
          <a:bodyPr>
            <a:noAutofit/>
          </a:bodyPr>
          <a:lstStyle/>
          <a:p>
            <a:pPr algn="l"/>
            <a:r>
              <a:rPr lang="en-US" sz="3200" b="1" dirty="0">
                <a:solidFill>
                  <a:schemeClr val="tx1">
                    <a:lumMod val="65000"/>
                    <a:lumOff val="35000"/>
                  </a:schemeClr>
                </a:solidFill>
                <a:latin typeface="Arial" panose="020B0604020202020204" pitchFamily="34" charset="0"/>
                <a:cs typeface="Arial" panose="020B0604020202020204" pitchFamily="34" charset="0"/>
              </a:rPr>
              <a:t>Human Factors and Medication Safety</a:t>
            </a:r>
          </a:p>
        </p:txBody>
      </p:sp>
      <p:sp>
        <p:nvSpPr>
          <p:cNvPr id="3" name="Slide Number Placeholder 2">
            <a:extLst>
              <a:ext uri="{FF2B5EF4-FFF2-40B4-BE49-F238E27FC236}">
                <a16:creationId xmlns:a16="http://schemas.microsoft.com/office/drawing/2014/main" id="{126F3981-42C2-ED40-9F3E-256351B64A7B}"/>
              </a:ext>
            </a:extLst>
          </p:cNvPr>
          <p:cNvSpPr>
            <a:spLocks noGrp="1"/>
          </p:cNvSpPr>
          <p:nvPr>
            <p:ph type="sldNum" sz="quarter" idx="12"/>
          </p:nvPr>
        </p:nvSpPr>
        <p:spPr>
          <a:xfrm>
            <a:off x="9112354" y="6422751"/>
            <a:ext cx="2844800" cy="365125"/>
          </a:xfrm>
        </p:spPr>
        <p:txBody>
          <a:bodyPr/>
          <a:lstStyle/>
          <a:p>
            <a:fld id="{B0670844-D388-4A71-BC92-960437845655}" type="slidenum">
              <a:rPr lang="en-US" sz="2000" smtClean="0"/>
              <a:t>51</a:t>
            </a:fld>
            <a:endParaRPr lang="en-US" dirty="0"/>
          </a:p>
        </p:txBody>
      </p:sp>
      <p:pic>
        <p:nvPicPr>
          <p:cNvPr id="1026" name="Picture 2">
            <a:extLst>
              <a:ext uri="{FF2B5EF4-FFF2-40B4-BE49-F238E27FC236}">
                <a16:creationId xmlns:a16="http://schemas.microsoft.com/office/drawing/2014/main" id="{4F615B8A-D215-411A-9078-77AD36193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5694" y="617265"/>
            <a:ext cx="5420612" cy="239259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7">
            <a:extLst>
              <a:ext uri="{FF2B5EF4-FFF2-40B4-BE49-F238E27FC236}">
                <a16:creationId xmlns:a16="http://schemas.microsoft.com/office/drawing/2014/main" id="{06AC3A69-AFF5-49BE-8B9E-CBFBBFABC677}"/>
              </a:ext>
            </a:extLst>
          </p:cNvPr>
          <p:cNvGraphicFramePr>
            <a:graphicFrameLocks noGrp="1"/>
          </p:cNvGraphicFramePr>
          <p:nvPr>
            <p:extLst>
              <p:ext uri="{D42A27DB-BD31-4B8C-83A1-F6EECF244321}">
                <p14:modId xmlns:p14="http://schemas.microsoft.com/office/powerpoint/2010/main" val="3670422089"/>
              </p:ext>
            </p:extLst>
          </p:nvPr>
        </p:nvGraphicFramePr>
        <p:xfrm>
          <a:off x="1981200" y="2651760"/>
          <a:ext cx="8869680" cy="3427564"/>
        </p:xfrm>
        <a:graphic>
          <a:graphicData uri="http://schemas.openxmlformats.org/drawingml/2006/table">
            <a:tbl>
              <a:tblPr firstRow="1" bandRow="1">
                <a:tableStyleId>{5C22544A-7EE6-4342-B048-85BDC9FD1C3A}</a:tableStyleId>
              </a:tblPr>
              <a:tblGrid>
                <a:gridCol w="2039007">
                  <a:extLst>
                    <a:ext uri="{9D8B030D-6E8A-4147-A177-3AD203B41FA5}">
                      <a16:colId xmlns:a16="http://schemas.microsoft.com/office/drawing/2014/main" val="563459022"/>
                    </a:ext>
                  </a:extLst>
                </a:gridCol>
                <a:gridCol w="6830673">
                  <a:extLst>
                    <a:ext uri="{9D8B030D-6E8A-4147-A177-3AD203B41FA5}">
                      <a16:colId xmlns:a16="http://schemas.microsoft.com/office/drawing/2014/main" val="2311609078"/>
                    </a:ext>
                  </a:extLst>
                </a:gridCol>
              </a:tblGrid>
              <a:tr h="863846">
                <a:tc>
                  <a:txBody>
                    <a:bodyPr/>
                    <a:lstStyle/>
                    <a:p>
                      <a:pPr algn="ctr"/>
                      <a:r>
                        <a:rPr lang="en-US" dirty="0"/>
                        <a:t>System Factor</a:t>
                      </a:r>
                    </a:p>
                  </a:txBody>
                  <a:tcPr/>
                </a:tc>
                <a:tc>
                  <a:txBody>
                    <a:bodyPr/>
                    <a:lstStyle/>
                    <a:p>
                      <a:pPr algn="ctr"/>
                      <a:r>
                        <a:rPr lang="en-US" dirty="0"/>
                        <a:t>Medication Specific Elements</a:t>
                      </a:r>
                    </a:p>
                  </a:txBody>
                  <a:tcPr/>
                </a:tc>
                <a:extLst>
                  <a:ext uri="{0D108BD9-81ED-4DB2-BD59-A6C34878D82A}">
                    <a16:rowId xmlns:a16="http://schemas.microsoft.com/office/drawing/2014/main" val="3399622311"/>
                  </a:ext>
                </a:extLst>
              </a:tr>
              <a:tr h="433736">
                <a:tc>
                  <a:txBody>
                    <a:bodyPr/>
                    <a:lstStyle/>
                    <a:p>
                      <a:pPr algn="ctr"/>
                      <a:r>
                        <a:rPr lang="en-US" dirty="0"/>
                        <a:t>Person</a:t>
                      </a:r>
                    </a:p>
                  </a:txBody>
                  <a:tcPr/>
                </a:tc>
                <a:tc>
                  <a:txBody>
                    <a:bodyPr/>
                    <a:lstStyle/>
                    <a:p>
                      <a:r>
                        <a:rPr lang="en-US" dirty="0"/>
                        <a:t>Memory, Fatigue, Perceptual confusion</a:t>
                      </a:r>
                    </a:p>
                  </a:txBody>
                  <a:tcPr/>
                </a:tc>
                <a:extLst>
                  <a:ext uri="{0D108BD9-81ED-4DB2-BD59-A6C34878D82A}">
                    <a16:rowId xmlns:a16="http://schemas.microsoft.com/office/drawing/2014/main" val="429357567"/>
                  </a:ext>
                </a:extLst>
              </a:tr>
              <a:tr h="433736">
                <a:tc>
                  <a:txBody>
                    <a:bodyPr/>
                    <a:lstStyle/>
                    <a:p>
                      <a:pPr algn="ctr"/>
                      <a:r>
                        <a:rPr lang="en-US" dirty="0"/>
                        <a:t>Technology</a:t>
                      </a:r>
                    </a:p>
                  </a:txBody>
                  <a:tcPr/>
                </a:tc>
                <a:tc>
                  <a:txBody>
                    <a:bodyPr/>
                    <a:lstStyle/>
                    <a:p>
                      <a:r>
                        <a:rPr lang="en-US" dirty="0"/>
                        <a:t>CPOE, Dispensing machines, EMAR, BCMA</a:t>
                      </a:r>
                    </a:p>
                  </a:txBody>
                  <a:tcPr/>
                </a:tc>
                <a:extLst>
                  <a:ext uri="{0D108BD9-81ED-4DB2-BD59-A6C34878D82A}">
                    <a16:rowId xmlns:a16="http://schemas.microsoft.com/office/drawing/2014/main" val="2050120044"/>
                  </a:ext>
                </a:extLst>
              </a:tr>
              <a:tr h="465698">
                <a:tc>
                  <a:txBody>
                    <a:bodyPr/>
                    <a:lstStyle/>
                    <a:p>
                      <a:pPr algn="ctr"/>
                      <a:r>
                        <a:rPr lang="en-US" dirty="0"/>
                        <a:t>Environment</a:t>
                      </a:r>
                    </a:p>
                  </a:txBody>
                  <a:tcPr/>
                </a:tc>
                <a:tc>
                  <a:txBody>
                    <a:bodyPr/>
                    <a:lstStyle/>
                    <a:p>
                      <a:r>
                        <a:rPr lang="en-US" dirty="0"/>
                        <a:t>Distractions, Interruptions, Stress</a:t>
                      </a:r>
                    </a:p>
                  </a:txBody>
                  <a:tcPr/>
                </a:tc>
                <a:extLst>
                  <a:ext uri="{0D108BD9-81ED-4DB2-BD59-A6C34878D82A}">
                    <a16:rowId xmlns:a16="http://schemas.microsoft.com/office/drawing/2014/main" val="1416294686"/>
                  </a:ext>
                </a:extLst>
              </a:tr>
              <a:tr h="465698">
                <a:tc>
                  <a:txBody>
                    <a:bodyPr/>
                    <a:lstStyle/>
                    <a:p>
                      <a:pPr algn="ctr"/>
                      <a:r>
                        <a:rPr lang="en-US" dirty="0"/>
                        <a:t>Tasks</a:t>
                      </a:r>
                    </a:p>
                  </a:txBody>
                  <a:tcPr/>
                </a:tc>
                <a:tc>
                  <a:txBody>
                    <a:bodyPr/>
                    <a:lstStyle/>
                    <a:p>
                      <a:r>
                        <a:rPr lang="en-US" dirty="0"/>
                        <a:t>Multi-tasking, Fragmented tasks, Workarounds</a:t>
                      </a:r>
                    </a:p>
                  </a:txBody>
                  <a:tcPr/>
                </a:tc>
                <a:extLst>
                  <a:ext uri="{0D108BD9-81ED-4DB2-BD59-A6C34878D82A}">
                    <a16:rowId xmlns:a16="http://schemas.microsoft.com/office/drawing/2014/main" val="43034292"/>
                  </a:ext>
                </a:extLst>
              </a:tr>
              <a:tr h="717922">
                <a:tc>
                  <a:txBody>
                    <a:bodyPr/>
                    <a:lstStyle/>
                    <a:p>
                      <a:pPr algn="ctr"/>
                      <a:r>
                        <a:rPr lang="en-US" dirty="0"/>
                        <a:t>Organization</a:t>
                      </a:r>
                    </a:p>
                  </a:txBody>
                  <a:tcPr/>
                </a:tc>
                <a:tc>
                  <a:txBody>
                    <a:bodyPr/>
                    <a:lstStyle/>
                    <a:p>
                      <a:r>
                        <a:rPr lang="en-US" dirty="0"/>
                        <a:t>Unclear policies, Unsupportive &amp; poor safety culture</a:t>
                      </a:r>
                    </a:p>
                  </a:txBody>
                  <a:tcPr/>
                </a:tc>
                <a:extLst>
                  <a:ext uri="{0D108BD9-81ED-4DB2-BD59-A6C34878D82A}">
                    <a16:rowId xmlns:a16="http://schemas.microsoft.com/office/drawing/2014/main" val="1242501373"/>
                  </a:ext>
                </a:extLst>
              </a:tr>
            </a:tbl>
          </a:graphicData>
        </a:graphic>
      </p:graphicFrame>
    </p:spTree>
    <p:extLst>
      <p:ext uri="{BB962C8B-B14F-4D97-AF65-F5344CB8AC3E}">
        <p14:creationId xmlns:p14="http://schemas.microsoft.com/office/powerpoint/2010/main" val="32346415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4500E-FA84-4B2C-AE40-29FB5FF46880}"/>
              </a:ext>
            </a:extLst>
          </p:cNvPr>
          <p:cNvSpPr>
            <a:spLocks noGrp="1"/>
          </p:cNvSpPr>
          <p:nvPr>
            <p:ph type="title"/>
          </p:nvPr>
        </p:nvSpPr>
        <p:spPr>
          <a:xfrm>
            <a:off x="1981200" y="2438400"/>
            <a:ext cx="8229600" cy="1143000"/>
          </a:xfrm>
        </p:spPr>
        <p:txBody>
          <a:bodyPr/>
          <a:lstStyle/>
          <a:p>
            <a:r>
              <a:rPr lang="en-US" b="1" dirty="0">
                <a:solidFill>
                  <a:schemeClr val="tx1">
                    <a:lumMod val="65000"/>
                    <a:lumOff val="35000"/>
                  </a:schemeClr>
                </a:solidFill>
              </a:rPr>
              <a:t>Examples</a:t>
            </a:r>
          </a:p>
        </p:txBody>
      </p:sp>
      <p:sp>
        <p:nvSpPr>
          <p:cNvPr id="3" name="Slide Number Placeholder 2">
            <a:extLst>
              <a:ext uri="{FF2B5EF4-FFF2-40B4-BE49-F238E27FC236}">
                <a16:creationId xmlns:a16="http://schemas.microsoft.com/office/drawing/2014/main" id="{4E6CF9CA-B3C0-C44D-A082-8CC935358E2A}"/>
              </a:ext>
            </a:extLst>
          </p:cNvPr>
          <p:cNvSpPr>
            <a:spLocks noGrp="1"/>
          </p:cNvSpPr>
          <p:nvPr>
            <p:ph type="sldNum" sz="quarter" idx="12"/>
          </p:nvPr>
        </p:nvSpPr>
        <p:spPr>
          <a:xfrm>
            <a:off x="9172314" y="6492875"/>
            <a:ext cx="2844800" cy="365125"/>
          </a:xfrm>
        </p:spPr>
        <p:txBody>
          <a:bodyPr/>
          <a:lstStyle/>
          <a:p>
            <a:fld id="{B0670844-D388-4A71-BC92-960437845655}" type="slidenum">
              <a:rPr lang="en-US" sz="2000" smtClean="0"/>
              <a:t>52</a:t>
            </a:fld>
            <a:endParaRPr lang="en-US" dirty="0"/>
          </a:p>
        </p:txBody>
      </p:sp>
    </p:spTree>
    <p:extLst>
      <p:ext uri="{BB962C8B-B14F-4D97-AF65-F5344CB8AC3E}">
        <p14:creationId xmlns:p14="http://schemas.microsoft.com/office/powerpoint/2010/main" val="31201833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0DE642D-0799-41F3-A11E-837E6F90CBE6}"/>
              </a:ext>
            </a:extLst>
          </p:cNvPr>
          <p:cNvSpPr txBox="1"/>
          <p:nvPr/>
        </p:nvSpPr>
        <p:spPr>
          <a:xfrm>
            <a:off x="1786205" y="304800"/>
            <a:ext cx="8619590" cy="523220"/>
          </a:xfrm>
          <a:prstGeom prst="rect">
            <a:avLst/>
          </a:prstGeom>
          <a:noFill/>
        </p:spPr>
        <p:txBody>
          <a:bodyPr wrap="square" rtlCol="0">
            <a:spAutoFit/>
          </a:bodyPr>
          <a:lstStyle/>
          <a:p>
            <a:pPr algn="ctr" defTabSz="457200" fontAlgn="auto">
              <a:spcBef>
                <a:spcPts val="0"/>
              </a:spcBef>
              <a:spcAft>
                <a:spcPts val="0"/>
              </a:spcAft>
              <a:defRPr/>
            </a:pPr>
            <a:r>
              <a:rPr lang="en-US" sz="2800" b="1" dirty="0">
                <a:solidFill>
                  <a:schemeClr val="tx1">
                    <a:lumMod val="65000"/>
                    <a:lumOff val="35000"/>
                  </a:schemeClr>
                </a:solidFill>
                <a:latin typeface="Arial" panose="020B0604020202020204" pitchFamily="34" charset="0"/>
                <a:cs typeface="Arial" panose="020B0604020202020204" pitchFamily="34" charset="0"/>
              </a:rPr>
              <a:t>Palese be as cerfaul as pisobsle as you raed tihs! </a:t>
            </a:r>
            <a:endParaRPr lang="en-US" sz="24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161C1A1-644C-447D-8602-DA1F0159B3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0" y="1143001"/>
            <a:ext cx="6196634" cy="4796265"/>
          </a:xfrm>
          <a:prstGeom prst="rect">
            <a:avLst/>
          </a:prstGeom>
          <a:ln>
            <a:solidFill>
              <a:srgbClr val="002060"/>
            </a:solidFill>
          </a:ln>
        </p:spPr>
      </p:pic>
      <p:sp>
        <p:nvSpPr>
          <p:cNvPr id="2" name="Slide Number Placeholder 1">
            <a:extLst>
              <a:ext uri="{FF2B5EF4-FFF2-40B4-BE49-F238E27FC236}">
                <a16:creationId xmlns:a16="http://schemas.microsoft.com/office/drawing/2014/main" id="{4F648EB5-24B2-3447-8010-2CD29841E3E9}"/>
              </a:ext>
            </a:extLst>
          </p:cNvPr>
          <p:cNvSpPr>
            <a:spLocks noGrp="1"/>
          </p:cNvSpPr>
          <p:nvPr>
            <p:ph type="sldNum" sz="quarter" idx="12"/>
          </p:nvPr>
        </p:nvSpPr>
        <p:spPr>
          <a:xfrm>
            <a:off x="9202295" y="6370637"/>
            <a:ext cx="2844800" cy="365125"/>
          </a:xfrm>
        </p:spPr>
        <p:txBody>
          <a:bodyPr/>
          <a:lstStyle/>
          <a:p>
            <a:fld id="{B0670844-D388-4A71-BC92-960437845655}" type="slidenum">
              <a:rPr lang="en-US" sz="2000" smtClean="0"/>
              <a:t>53</a:t>
            </a:fld>
            <a:endParaRPr lang="en-US" dirty="0"/>
          </a:p>
        </p:txBody>
      </p:sp>
    </p:spTree>
    <p:extLst>
      <p:ext uri="{BB962C8B-B14F-4D97-AF65-F5344CB8AC3E}">
        <p14:creationId xmlns:p14="http://schemas.microsoft.com/office/powerpoint/2010/main" val="2734023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sz="quarter" idx="20"/>
          </p:nvPr>
        </p:nvSpPr>
        <p:spPr>
          <a:xfrm>
            <a:off x="1787435" y="1260510"/>
            <a:ext cx="8297547" cy="3863938"/>
          </a:xfrm>
        </p:spPr>
        <p:txBody>
          <a:bodyPr/>
          <a:lstStyle/>
          <a:p>
            <a:r>
              <a:rPr lang="en-US" u="sng" dirty="0"/>
              <a:t>System Factors</a:t>
            </a:r>
            <a:r>
              <a:rPr lang="en-US" dirty="0"/>
              <a:t>: Person, environment, task</a:t>
            </a:r>
          </a:p>
          <a:p>
            <a:r>
              <a:rPr lang="en-US" dirty="0"/>
              <a:t>Human factors solutions: minimize chances for perceptual confusion</a:t>
            </a:r>
          </a:p>
          <a:p>
            <a:pPr lvl="1"/>
            <a:r>
              <a:rPr lang="en-US" dirty="0"/>
              <a:t>Create distinct labels and tops</a:t>
            </a:r>
          </a:p>
          <a:p>
            <a:pPr lvl="1"/>
            <a:r>
              <a:rPr lang="en-US" dirty="0"/>
              <a:t>Organize by use</a:t>
            </a:r>
          </a:p>
        </p:txBody>
      </p:sp>
      <p:pic>
        <p:nvPicPr>
          <p:cNvPr id="5" name="Picture 4"/>
          <p:cNvPicPr>
            <a:picLocks noChangeAspect="1" noChangeArrowheads="1"/>
          </p:cNvPicPr>
          <p:nvPr/>
        </p:nvPicPr>
        <p:blipFill>
          <a:blip r:embed="rId3" cstate="print"/>
          <a:srcRect/>
          <a:stretch>
            <a:fillRect/>
          </a:stretch>
        </p:blipFill>
        <p:spPr bwMode="auto">
          <a:xfrm>
            <a:off x="1759132" y="2846224"/>
            <a:ext cx="4870269" cy="3372801"/>
          </a:xfrm>
          <a:prstGeom prst="rect">
            <a:avLst/>
          </a:prstGeom>
          <a:noFill/>
          <a:ln w="9525">
            <a:noFill/>
            <a:miter lim="800000"/>
            <a:headEnd/>
            <a:tailEnd/>
          </a:ln>
        </p:spPr>
      </p:pic>
      <p:pic>
        <p:nvPicPr>
          <p:cNvPr id="6" name="Picture 5"/>
          <p:cNvPicPr>
            <a:picLocks noChangeAspect="1" noChangeArrowheads="1"/>
          </p:cNvPicPr>
          <p:nvPr/>
        </p:nvPicPr>
        <p:blipFill>
          <a:blip r:embed="rId4" cstate="print"/>
          <a:srcRect/>
          <a:stretch>
            <a:fillRect/>
          </a:stretch>
        </p:blipFill>
        <p:spPr bwMode="auto">
          <a:xfrm>
            <a:off x="7604761" y="3969014"/>
            <a:ext cx="2140643" cy="2365974"/>
          </a:xfrm>
          <a:prstGeom prst="rect">
            <a:avLst/>
          </a:prstGeom>
          <a:noFill/>
          <a:ln w="9525">
            <a:noFill/>
            <a:miter lim="800000"/>
            <a:headEnd/>
            <a:tailEnd/>
          </a:ln>
        </p:spPr>
      </p:pic>
      <p:pic>
        <p:nvPicPr>
          <p:cNvPr id="7" name="Picture 7" descr="heparinbottles"/>
          <p:cNvPicPr>
            <a:picLocks noChangeAspect="1" noChangeArrowheads="1"/>
          </p:cNvPicPr>
          <p:nvPr/>
        </p:nvPicPr>
        <p:blipFill>
          <a:blip r:embed="rId5" cstate="screen"/>
          <a:srcRect/>
          <a:stretch>
            <a:fillRect/>
          </a:stretch>
        </p:blipFill>
        <p:spPr bwMode="auto">
          <a:xfrm>
            <a:off x="7604761" y="2113790"/>
            <a:ext cx="2140643" cy="1855224"/>
          </a:xfrm>
          <a:prstGeom prst="rect">
            <a:avLst/>
          </a:prstGeom>
          <a:noFill/>
          <a:ln w="9525">
            <a:noFill/>
            <a:miter lim="800000"/>
            <a:headEnd/>
            <a:tailEnd/>
          </a:ln>
        </p:spPr>
      </p:pic>
      <p:cxnSp>
        <p:nvCxnSpPr>
          <p:cNvPr id="10" name="Straight Arrow Connector 9"/>
          <p:cNvCxnSpPr>
            <a:cxnSpLocks/>
            <a:stCxn id="6" idx="1"/>
          </p:cNvCxnSpPr>
          <p:nvPr/>
        </p:nvCxnSpPr>
        <p:spPr>
          <a:xfrm flipH="1">
            <a:off x="2819400" y="5152002"/>
            <a:ext cx="4785360" cy="285665"/>
          </a:xfrm>
          <a:prstGeom prst="straightConnector1">
            <a:avLst/>
          </a:prstGeom>
          <a:ln w="63500">
            <a:solidFill>
              <a:srgbClr val="FF0000"/>
            </a:solidFill>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14" name="Straight Arrow Connector 13">
            <a:extLst>
              <a:ext uri="{FF2B5EF4-FFF2-40B4-BE49-F238E27FC236}">
                <a16:creationId xmlns:a16="http://schemas.microsoft.com/office/drawing/2014/main" id="{38050764-EE87-4A33-9D9B-0AC9704209BE}"/>
              </a:ext>
            </a:extLst>
          </p:cNvPr>
          <p:cNvCxnSpPr>
            <a:cxnSpLocks/>
            <a:stCxn id="7" idx="1"/>
          </p:cNvCxnSpPr>
          <p:nvPr/>
        </p:nvCxnSpPr>
        <p:spPr>
          <a:xfrm flipH="1">
            <a:off x="3200400" y="3041402"/>
            <a:ext cx="4404360" cy="1225798"/>
          </a:xfrm>
          <a:prstGeom prst="straightConnector1">
            <a:avLst/>
          </a:prstGeom>
          <a:ln w="63500">
            <a:solidFill>
              <a:srgbClr val="FF0000"/>
            </a:solidFill>
            <a:headEnd type="none" w="med" len="med"/>
            <a:tailEnd type="triangle"/>
          </a:ln>
        </p:spPr>
        <p:style>
          <a:lnRef idx="1">
            <a:schemeClr val="accent4"/>
          </a:lnRef>
          <a:fillRef idx="0">
            <a:schemeClr val="accent4"/>
          </a:fillRef>
          <a:effectRef idx="0">
            <a:schemeClr val="accent4"/>
          </a:effectRef>
          <a:fontRef idx="minor">
            <a:schemeClr val="tx1"/>
          </a:fontRef>
        </p:style>
      </p:cxnSp>
      <p:sp>
        <p:nvSpPr>
          <p:cNvPr id="16" name="Title 3">
            <a:extLst>
              <a:ext uri="{FF2B5EF4-FFF2-40B4-BE49-F238E27FC236}">
                <a16:creationId xmlns:a16="http://schemas.microsoft.com/office/drawing/2014/main" id="{1E9308E7-E9D6-47D5-A029-C85AFF556892}"/>
              </a:ext>
            </a:extLst>
          </p:cNvPr>
          <p:cNvSpPr txBox="1">
            <a:spLocks/>
          </p:cNvSpPr>
          <p:nvPr/>
        </p:nvSpPr>
        <p:spPr bwMode="auto">
          <a:xfrm>
            <a:off x="343126" y="155127"/>
            <a:ext cx="11848873"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rtlCol="0" anchor="b" anchorCtr="0" compatLnSpc="1">
            <a:prstTxWarp prst="textNoShape">
              <a:avLst/>
            </a:prstTxWarp>
            <a:spAutoFit/>
          </a:bodyPr>
          <a:lstStyle>
            <a:lvl1pPr algn="ctr" defTabSz="914400" rtl="0" eaLnBrk="1" latinLnBrk="0" hangingPunct="1">
              <a:spcBef>
                <a:spcPct val="0"/>
              </a:spcBef>
              <a:buNone/>
              <a:defRPr sz="4400" b="0" i="0" kern="1200">
                <a:solidFill>
                  <a:schemeClr val="tx1"/>
                </a:solidFill>
                <a:latin typeface="+mj-lt"/>
                <a:ea typeface="+mj-ea"/>
                <a:cs typeface="+mj-cs"/>
              </a:defRPr>
            </a:lvl1pPr>
          </a:lstStyle>
          <a:p>
            <a:pPr algn="l"/>
            <a:r>
              <a:rPr lang="en-US" sz="3200" b="1" dirty="0">
                <a:solidFill>
                  <a:schemeClr val="tx1">
                    <a:lumMod val="65000"/>
                    <a:lumOff val="35000"/>
                  </a:schemeClr>
                </a:solidFill>
                <a:latin typeface="Arial" panose="020B0604020202020204" pitchFamily="34" charset="0"/>
                <a:cs typeface="Arial" panose="020B0604020202020204" pitchFamily="34" charset="0"/>
              </a:rPr>
              <a:t>ISSUE: WRONG MEDICATIONS SELECTED FROM CARTS, DISPENSING MACHINES,ETC</a:t>
            </a:r>
          </a:p>
        </p:txBody>
      </p:sp>
      <p:sp>
        <p:nvSpPr>
          <p:cNvPr id="3" name="TextBox 2">
            <a:extLst>
              <a:ext uri="{FF2B5EF4-FFF2-40B4-BE49-F238E27FC236}">
                <a16:creationId xmlns:a16="http://schemas.microsoft.com/office/drawing/2014/main" id="{843AD1DD-15F4-1746-B9F9-5D28E0244AE5}"/>
              </a:ext>
            </a:extLst>
          </p:cNvPr>
          <p:cNvSpPr txBox="1"/>
          <p:nvPr/>
        </p:nvSpPr>
        <p:spPr>
          <a:xfrm>
            <a:off x="11617377" y="6412209"/>
            <a:ext cx="470000" cy="400110"/>
          </a:xfrm>
          <a:prstGeom prst="rect">
            <a:avLst/>
          </a:prstGeom>
          <a:noFill/>
        </p:spPr>
        <p:txBody>
          <a:bodyPr wrap="none" rtlCol="0">
            <a:spAutoFit/>
          </a:bodyPr>
          <a:lstStyle/>
          <a:p>
            <a:r>
              <a:rPr lang="en-US" sz="2000" dirty="0">
                <a:solidFill>
                  <a:srgbClr val="69737B"/>
                </a:solidFill>
              </a:rPr>
              <a:t>54</a:t>
            </a:r>
            <a:endParaRPr lang="en-US" dirty="0">
              <a:solidFill>
                <a:srgbClr val="69737B"/>
              </a:solidFill>
            </a:endParaRPr>
          </a:p>
        </p:txBody>
      </p:sp>
    </p:spTree>
    <p:extLst>
      <p:ext uri="{BB962C8B-B14F-4D97-AF65-F5344CB8AC3E}">
        <p14:creationId xmlns:p14="http://schemas.microsoft.com/office/powerpoint/2010/main" val="5392178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C688D-1E54-7B4D-9F25-25E1F4D06B65}"/>
              </a:ext>
            </a:extLst>
          </p:cNvPr>
          <p:cNvSpPr>
            <a:spLocks noGrp="1"/>
          </p:cNvSpPr>
          <p:nvPr>
            <p:ph type="title"/>
          </p:nvPr>
        </p:nvSpPr>
        <p:spPr>
          <a:xfrm>
            <a:off x="0" y="139877"/>
            <a:ext cx="11738610" cy="774523"/>
          </a:xfrm>
        </p:spPr>
        <p:txBody>
          <a:bodyPr/>
          <a:lstStyle/>
          <a:p>
            <a:r>
              <a:rPr lang="en-US" sz="4000" dirty="0"/>
              <a:t>Issue: Wrong med, route, dose selected from the EHR</a:t>
            </a:r>
          </a:p>
        </p:txBody>
      </p:sp>
      <p:sp>
        <p:nvSpPr>
          <p:cNvPr id="7" name="Footer Placeholder 6">
            <a:extLst>
              <a:ext uri="{FF2B5EF4-FFF2-40B4-BE49-F238E27FC236}">
                <a16:creationId xmlns:a16="http://schemas.microsoft.com/office/drawing/2014/main" id="{E01797D0-268F-1040-AE89-DDC90624F107}"/>
              </a:ext>
            </a:extLst>
          </p:cNvPr>
          <p:cNvSpPr>
            <a:spLocks noGrp="1"/>
          </p:cNvSpPr>
          <p:nvPr>
            <p:ph type="ftr" sz="quarter" idx="3"/>
          </p:nvPr>
        </p:nvSpPr>
        <p:spPr>
          <a:xfrm>
            <a:off x="11582400" y="6433436"/>
            <a:ext cx="3860800" cy="284687"/>
          </a:xfrm>
        </p:spPr>
        <p:txBody>
          <a:bodyPr/>
          <a:lstStyle/>
          <a:p>
            <a:r>
              <a:rPr lang="en-US" dirty="0"/>
              <a:t>55</a:t>
            </a:r>
          </a:p>
        </p:txBody>
      </p:sp>
      <p:pic>
        <p:nvPicPr>
          <p:cNvPr id="3" name="Picture 2" descr="Screen Shot 2013-06-20 at 1.05.38 PM.png">
            <a:extLst>
              <a:ext uri="{FF2B5EF4-FFF2-40B4-BE49-F238E27FC236}">
                <a16:creationId xmlns:a16="http://schemas.microsoft.com/office/drawing/2014/main" id="{99E1447B-C1C8-7047-BC77-02FBC0D8FBB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850361" y="3124200"/>
            <a:ext cx="5881678" cy="3048000"/>
          </a:xfrm>
          <a:prstGeom prst="rect">
            <a:avLst/>
          </a:prstGeom>
        </p:spPr>
      </p:pic>
      <p:sp>
        <p:nvSpPr>
          <p:cNvPr id="4" name="TextBox 3">
            <a:extLst>
              <a:ext uri="{FF2B5EF4-FFF2-40B4-BE49-F238E27FC236}">
                <a16:creationId xmlns:a16="http://schemas.microsoft.com/office/drawing/2014/main" id="{1DA66C8C-C60E-F149-92E2-463B2B7C8B8C}"/>
              </a:ext>
            </a:extLst>
          </p:cNvPr>
          <p:cNvSpPr txBox="1"/>
          <p:nvPr/>
        </p:nvSpPr>
        <p:spPr>
          <a:xfrm>
            <a:off x="2057400" y="1490008"/>
            <a:ext cx="7467600" cy="1938992"/>
          </a:xfrm>
          <a:prstGeom prst="rect">
            <a:avLst/>
          </a:prstGeom>
          <a:noFill/>
        </p:spPr>
        <p:txBody>
          <a:bodyPr wrap="square" rtlCol="0">
            <a:spAutoFit/>
          </a:bodyPr>
          <a:lstStyle/>
          <a:p>
            <a:pPr marL="285750" indent="-285750">
              <a:buFont typeface="Arial" panose="020B0604020202020204" pitchFamily="34" charset="0"/>
              <a:buChar char="•"/>
            </a:pPr>
            <a:r>
              <a:rPr lang="en-US" sz="2400" u="sng" dirty="0"/>
              <a:t>System Factors</a:t>
            </a:r>
            <a:r>
              <a:rPr lang="en-US" sz="2400" dirty="0"/>
              <a:t>: Technology, Person, Environment, Task</a:t>
            </a:r>
          </a:p>
          <a:p>
            <a:pPr marL="285750" indent="-285750">
              <a:buFont typeface="Arial" panose="020B0604020202020204" pitchFamily="34" charset="0"/>
              <a:buChar char="•"/>
            </a:pPr>
            <a:r>
              <a:rPr lang="en-US" sz="2400" u="sng" dirty="0"/>
              <a:t>Human factors solutions</a:t>
            </a:r>
            <a:r>
              <a:rPr lang="en-US" sz="2400" dirty="0"/>
              <a:t>: remove irrelevant items, increase readability </a:t>
            </a:r>
          </a:p>
          <a:p>
            <a:endParaRPr lang="en-US" sz="2400" dirty="0"/>
          </a:p>
        </p:txBody>
      </p:sp>
    </p:spTree>
    <p:extLst>
      <p:ext uri="{BB962C8B-B14F-4D97-AF65-F5344CB8AC3E}">
        <p14:creationId xmlns:p14="http://schemas.microsoft.com/office/powerpoint/2010/main" val="26892810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942802635"/>
              </p:ext>
            </p:extLst>
          </p:nvPr>
        </p:nvGraphicFramePr>
        <p:xfrm>
          <a:off x="2343913" y="1498614"/>
          <a:ext cx="7504175" cy="1828801"/>
        </p:xfrm>
        <a:graphic>
          <a:graphicData uri="http://schemas.openxmlformats.org/drawingml/2006/table">
            <a:tbl>
              <a:tblPr/>
              <a:tblGrid>
                <a:gridCol w="1960551">
                  <a:extLst>
                    <a:ext uri="{9D8B030D-6E8A-4147-A177-3AD203B41FA5}">
                      <a16:colId xmlns:a16="http://schemas.microsoft.com/office/drawing/2014/main" val="20000"/>
                    </a:ext>
                  </a:extLst>
                </a:gridCol>
                <a:gridCol w="1149288">
                  <a:extLst>
                    <a:ext uri="{9D8B030D-6E8A-4147-A177-3AD203B41FA5}">
                      <a16:colId xmlns:a16="http://schemas.microsoft.com/office/drawing/2014/main" val="20001"/>
                    </a:ext>
                  </a:extLst>
                </a:gridCol>
                <a:gridCol w="1081683">
                  <a:extLst>
                    <a:ext uri="{9D8B030D-6E8A-4147-A177-3AD203B41FA5}">
                      <a16:colId xmlns:a16="http://schemas.microsoft.com/office/drawing/2014/main" val="20002"/>
                    </a:ext>
                  </a:extLst>
                </a:gridCol>
                <a:gridCol w="1094267">
                  <a:extLst>
                    <a:ext uri="{9D8B030D-6E8A-4147-A177-3AD203B41FA5}">
                      <a16:colId xmlns:a16="http://schemas.microsoft.com/office/drawing/2014/main" val="20003"/>
                    </a:ext>
                  </a:extLst>
                </a:gridCol>
                <a:gridCol w="1109193">
                  <a:extLst>
                    <a:ext uri="{9D8B030D-6E8A-4147-A177-3AD203B41FA5}">
                      <a16:colId xmlns:a16="http://schemas.microsoft.com/office/drawing/2014/main" val="20004"/>
                    </a:ext>
                  </a:extLst>
                </a:gridCol>
                <a:gridCol w="1109193">
                  <a:extLst>
                    <a:ext uri="{9D8B030D-6E8A-4147-A177-3AD203B41FA5}">
                      <a16:colId xmlns:a16="http://schemas.microsoft.com/office/drawing/2014/main" val="20005"/>
                    </a:ext>
                  </a:extLst>
                </a:gridCol>
              </a:tblGrid>
              <a:tr h="775855">
                <a:tc>
                  <a:txBody>
                    <a:bodyPr/>
                    <a:lstStyle/>
                    <a:p>
                      <a:pPr marL="0" marR="0" algn="ctr">
                        <a:spcBef>
                          <a:spcPts val="0"/>
                        </a:spcBef>
                        <a:spcAft>
                          <a:spcPts val="0"/>
                        </a:spcAft>
                      </a:pPr>
                      <a:endParaRPr lang="en-US" sz="1600" dirty="0">
                        <a:latin typeface="Cambria" panose="02040503050406030204" pitchFamily="18" charset="0"/>
                        <a:ea typeface="Calibri"/>
                        <a:cs typeface="Times New Roman"/>
                      </a:endParaRPr>
                    </a:p>
                    <a:p>
                      <a:pPr marL="0" marR="0" algn="ctr">
                        <a:spcBef>
                          <a:spcPts val="0"/>
                        </a:spcBef>
                        <a:spcAft>
                          <a:spcPts val="0"/>
                        </a:spcAft>
                      </a:pPr>
                      <a:r>
                        <a:rPr lang="en-US" sz="1600" b="1" dirty="0">
                          <a:latin typeface="Cambria" panose="02040503050406030204" pitchFamily="18" charset="0"/>
                          <a:ea typeface="Calibri"/>
                          <a:cs typeface="Times New Roman"/>
                        </a:rPr>
                        <a:t>EHR Function</a:t>
                      </a:r>
                      <a:endParaRPr lang="en-US" sz="1600" dirty="0">
                        <a:latin typeface="Cambria" panose="02040503050406030204" pitchFamily="18" charset="0"/>
                        <a:ea typeface="Calibri"/>
                        <a:cs typeface="Times New Roman"/>
                      </a:endParaRPr>
                    </a:p>
                  </a:txBody>
                  <a:tcPr marL="66745" marR="66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dirty="0">
                          <a:latin typeface="Cambria" panose="02040503050406030204" pitchFamily="18" charset="0"/>
                          <a:ea typeface="Calibri"/>
                          <a:cs typeface="Times New Roman"/>
                        </a:rPr>
                        <a:t>Usability &amp; Safety Metrics</a:t>
                      </a:r>
                      <a:endParaRPr lang="en-US" sz="1600" dirty="0">
                        <a:latin typeface="Cambria" panose="02040503050406030204" pitchFamily="18" charset="0"/>
                        <a:ea typeface="Calibri"/>
                        <a:cs typeface="Times New Roman"/>
                      </a:endParaRPr>
                    </a:p>
                  </a:txBody>
                  <a:tcPr marL="66745" marR="66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latin typeface="Cambria" panose="02040503050406030204" pitchFamily="18" charset="0"/>
                          <a:ea typeface="Calibri"/>
                          <a:cs typeface="Times New Roman"/>
                        </a:rPr>
                        <a:t>Vendor A- Site 1</a:t>
                      </a:r>
                    </a:p>
                  </a:txBody>
                  <a:tcPr marL="66745" marR="66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libri"/>
                          <a:cs typeface="Times New Roman"/>
                        </a:rPr>
                        <a:t>Vendor A- Site 2 </a:t>
                      </a:r>
                    </a:p>
                  </a:txBody>
                  <a:tcPr marL="66745" marR="66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latin typeface="Cambria" panose="02040503050406030204" pitchFamily="18" charset="0"/>
                          <a:ea typeface="Calibri"/>
                          <a:cs typeface="Times New Roman"/>
                        </a:rPr>
                        <a:t>Vendor B- Site 3</a:t>
                      </a:r>
                    </a:p>
                  </a:txBody>
                  <a:tcPr marL="66745" marR="66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latin typeface="Cambria" panose="02040503050406030204" pitchFamily="18" charset="0"/>
                          <a:ea typeface="Calibri"/>
                          <a:cs typeface="Times New Roman"/>
                        </a:rPr>
                        <a:t>Vendor B- Site 4</a:t>
                      </a:r>
                    </a:p>
                  </a:txBody>
                  <a:tcPr marL="66745" marR="66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50982">
                <a:tc rowSpan="3">
                  <a:txBody>
                    <a:bodyPr/>
                    <a:lstStyle/>
                    <a:p>
                      <a:pPr marL="0" marR="0" algn="ctr">
                        <a:spcBef>
                          <a:spcPts val="0"/>
                        </a:spcBef>
                        <a:spcAft>
                          <a:spcPts val="0"/>
                        </a:spcAft>
                      </a:pPr>
                      <a:r>
                        <a:rPr lang="en-US" sz="1600" dirty="0">
                          <a:latin typeface="Cambria" panose="02040503050406030204" pitchFamily="18" charset="0"/>
                          <a:ea typeface="Calibri"/>
                          <a:cs typeface="Times New Roman"/>
                        </a:rPr>
                        <a:t>Prednisone Taper</a:t>
                      </a:r>
                    </a:p>
                    <a:p>
                      <a:pPr marL="0" marR="0" algn="ctr">
                        <a:spcBef>
                          <a:spcPts val="0"/>
                        </a:spcBef>
                        <a:spcAft>
                          <a:spcPts val="0"/>
                        </a:spcAft>
                      </a:pPr>
                      <a:r>
                        <a:rPr lang="en-US" sz="1600" dirty="0">
                          <a:latin typeface="Cambria" panose="02040503050406030204" pitchFamily="18" charset="0"/>
                          <a:ea typeface="Calibri"/>
                          <a:cs typeface="Times New Roman"/>
                        </a:rPr>
                        <a:t>(60mg, reduce by 10mg every 2 days for 12 days)</a:t>
                      </a:r>
                    </a:p>
                  </a:txBody>
                  <a:tcPr marL="66745" marR="66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latin typeface="Cambria" panose="02040503050406030204" pitchFamily="18" charset="0"/>
                          <a:ea typeface="Calibri"/>
                          <a:cs typeface="Times New Roman"/>
                        </a:rPr>
                        <a:t>Time (sec)</a:t>
                      </a:r>
                    </a:p>
                  </a:txBody>
                  <a:tcPr marL="66745" marR="66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latin typeface="Cambria" panose="02040503050406030204" pitchFamily="18" charset="0"/>
                          <a:ea typeface="Calibri"/>
                          <a:cs typeface="Times New Roman"/>
                        </a:rPr>
                        <a:t>148.6</a:t>
                      </a:r>
                    </a:p>
                  </a:txBody>
                  <a:tcPr marL="66745" marR="66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latin typeface="Cambria" panose="02040503050406030204" pitchFamily="18" charset="0"/>
                          <a:ea typeface="Calibri"/>
                          <a:cs typeface="Times New Roman"/>
                        </a:rPr>
                        <a:t>152.7</a:t>
                      </a:r>
                    </a:p>
                  </a:txBody>
                  <a:tcPr marL="66745" marR="66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latin typeface="Cambria" panose="02040503050406030204" pitchFamily="18" charset="0"/>
                          <a:ea typeface="Calibri"/>
                          <a:cs typeface="Times New Roman"/>
                        </a:rPr>
                        <a:t>175.1</a:t>
                      </a:r>
                    </a:p>
                  </a:txBody>
                  <a:tcPr marL="66745" marR="66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latin typeface="Cambria" panose="02040503050406030204" pitchFamily="18" charset="0"/>
                          <a:ea typeface="Calibri"/>
                          <a:cs typeface="Times New Roman"/>
                        </a:rPr>
                        <a:t>178.7</a:t>
                      </a:r>
                    </a:p>
                  </a:txBody>
                  <a:tcPr marL="66745" marR="66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50982">
                <a:tc vMerge="1">
                  <a:txBody>
                    <a:bodyPr/>
                    <a:lstStyle/>
                    <a:p>
                      <a:endParaRPr lang="en-US"/>
                    </a:p>
                  </a:txBody>
                  <a:tcPr/>
                </a:tc>
                <a:tc>
                  <a:txBody>
                    <a:bodyPr/>
                    <a:lstStyle/>
                    <a:p>
                      <a:pPr marL="0" marR="0" algn="ctr">
                        <a:spcBef>
                          <a:spcPts val="0"/>
                        </a:spcBef>
                        <a:spcAft>
                          <a:spcPts val="0"/>
                        </a:spcAft>
                      </a:pPr>
                      <a:r>
                        <a:rPr lang="en-US" sz="1600">
                          <a:latin typeface="Cambria" panose="02040503050406030204" pitchFamily="18" charset="0"/>
                          <a:ea typeface="Calibri"/>
                          <a:cs typeface="Times New Roman"/>
                        </a:rPr>
                        <a:t>Clicks</a:t>
                      </a:r>
                    </a:p>
                  </a:txBody>
                  <a:tcPr marL="66745" marR="66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latin typeface="Cambria" panose="02040503050406030204" pitchFamily="18" charset="0"/>
                          <a:ea typeface="Calibri"/>
                          <a:cs typeface="Times New Roman"/>
                        </a:rPr>
                        <a:t>34.9</a:t>
                      </a:r>
                    </a:p>
                  </a:txBody>
                  <a:tcPr marL="66745" marR="66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latin typeface="Cambria" panose="02040503050406030204" pitchFamily="18" charset="0"/>
                          <a:ea typeface="Calibri"/>
                          <a:cs typeface="Times New Roman"/>
                        </a:rPr>
                        <a:t>20</a:t>
                      </a:r>
                    </a:p>
                  </a:txBody>
                  <a:tcPr marL="66745" marR="66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latin typeface="Cambria" panose="02040503050406030204" pitchFamily="18" charset="0"/>
                          <a:ea typeface="Calibri"/>
                          <a:cs typeface="Times New Roman"/>
                        </a:rPr>
                        <a:t>42.3</a:t>
                      </a:r>
                    </a:p>
                  </a:txBody>
                  <a:tcPr marL="66745" marR="66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latin typeface="Cambria" panose="02040503050406030204" pitchFamily="18" charset="0"/>
                          <a:ea typeface="Calibri"/>
                          <a:cs typeface="Times New Roman"/>
                        </a:rPr>
                        <a:t>28.2</a:t>
                      </a:r>
                    </a:p>
                  </a:txBody>
                  <a:tcPr marL="66745" marR="66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50982">
                <a:tc vMerge="1">
                  <a:txBody>
                    <a:bodyPr/>
                    <a:lstStyle/>
                    <a:p>
                      <a:endParaRPr lang="en-US"/>
                    </a:p>
                  </a:txBody>
                  <a:tcPr/>
                </a:tc>
                <a:tc>
                  <a:txBody>
                    <a:bodyPr/>
                    <a:lstStyle/>
                    <a:p>
                      <a:pPr marL="0" marR="0" algn="ctr">
                        <a:spcBef>
                          <a:spcPts val="0"/>
                        </a:spcBef>
                        <a:spcAft>
                          <a:spcPts val="0"/>
                        </a:spcAft>
                      </a:pPr>
                      <a:r>
                        <a:rPr lang="en-US" sz="1600" dirty="0">
                          <a:latin typeface="Cambria" panose="02040503050406030204" pitchFamily="18" charset="0"/>
                          <a:ea typeface="Calibri"/>
                          <a:cs typeface="Times New Roman"/>
                        </a:rPr>
                        <a:t>Error Rate</a:t>
                      </a:r>
                    </a:p>
                  </a:txBody>
                  <a:tcPr marL="66745" marR="66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latin typeface="Cambria" panose="02040503050406030204" pitchFamily="18" charset="0"/>
                          <a:ea typeface="Calibri"/>
                          <a:cs typeface="Times New Roman"/>
                        </a:rPr>
                        <a:t>16.7%</a:t>
                      </a:r>
                    </a:p>
                  </a:txBody>
                  <a:tcPr marL="66745" marR="66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dirty="0">
                          <a:solidFill>
                            <a:srgbClr val="FF0000"/>
                          </a:solidFill>
                          <a:latin typeface="Cambria" panose="02040503050406030204" pitchFamily="18" charset="0"/>
                          <a:ea typeface="Calibri"/>
                          <a:cs typeface="Times New Roman"/>
                        </a:rPr>
                        <a:t>41.7%</a:t>
                      </a:r>
                    </a:p>
                  </a:txBody>
                  <a:tcPr marL="66745" marR="66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dirty="0">
                          <a:solidFill>
                            <a:srgbClr val="FF0000"/>
                          </a:solidFill>
                          <a:latin typeface="Cambria" panose="02040503050406030204" pitchFamily="18" charset="0"/>
                          <a:ea typeface="Calibri"/>
                          <a:cs typeface="Times New Roman"/>
                        </a:rPr>
                        <a:t>50%</a:t>
                      </a:r>
                    </a:p>
                  </a:txBody>
                  <a:tcPr marL="66745" marR="66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dirty="0">
                          <a:solidFill>
                            <a:srgbClr val="FF0000"/>
                          </a:solidFill>
                          <a:latin typeface="Cambria" panose="02040503050406030204" pitchFamily="18" charset="0"/>
                          <a:ea typeface="Calibri"/>
                          <a:cs typeface="Times New Roman"/>
                        </a:rPr>
                        <a:t>40%</a:t>
                      </a:r>
                    </a:p>
                  </a:txBody>
                  <a:tcPr marL="66745" marR="66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4" name="TextBox 3"/>
          <p:cNvSpPr txBox="1"/>
          <p:nvPr/>
        </p:nvSpPr>
        <p:spPr>
          <a:xfrm>
            <a:off x="1600200" y="5791201"/>
            <a:ext cx="3581400" cy="646331"/>
          </a:xfrm>
          <a:prstGeom prst="rect">
            <a:avLst/>
          </a:prstGeom>
          <a:noFill/>
        </p:spPr>
        <p:txBody>
          <a:bodyPr wrap="square" rtlCol="0">
            <a:spAutoFit/>
          </a:bodyPr>
          <a:lstStyle/>
          <a:p>
            <a:pPr fontAlgn="auto">
              <a:spcBef>
                <a:spcPts val="0"/>
              </a:spcBef>
              <a:spcAft>
                <a:spcPts val="0"/>
              </a:spcAft>
              <a:defRPr/>
            </a:pPr>
            <a:r>
              <a:rPr lang="en-US" sz="1200" dirty="0">
                <a:solidFill>
                  <a:prstClr val="black"/>
                </a:solidFill>
                <a:latin typeface="Cambria" panose="02040503050406030204" pitchFamily="18" charset="0"/>
                <a:ea typeface="+mn-ea"/>
                <a:cs typeface="+mn-cs"/>
              </a:rPr>
              <a:t>Ratwani et al. (2018) A Usability and Safety Analysis of Electronic Health Records. Journal of the American Medical Informatics Association. </a:t>
            </a:r>
          </a:p>
        </p:txBody>
      </p:sp>
      <p:sp>
        <p:nvSpPr>
          <p:cNvPr id="6" name="Title 1">
            <a:extLst>
              <a:ext uri="{FF2B5EF4-FFF2-40B4-BE49-F238E27FC236}">
                <a16:creationId xmlns:a16="http://schemas.microsoft.com/office/drawing/2014/main" id="{E7764B7F-5E70-48F8-8755-E8ED0F1DD24A}"/>
              </a:ext>
            </a:extLst>
          </p:cNvPr>
          <p:cNvSpPr>
            <a:spLocks noGrp="1"/>
          </p:cNvSpPr>
          <p:nvPr>
            <p:ph type="title"/>
          </p:nvPr>
        </p:nvSpPr>
        <p:spPr>
          <a:xfrm>
            <a:off x="243840" y="129078"/>
            <a:ext cx="10972800" cy="774523"/>
          </a:xfrm>
        </p:spPr>
        <p:txBody>
          <a:bodyPr/>
          <a:lstStyle/>
          <a:p>
            <a:r>
              <a:rPr lang="en-US" dirty="0"/>
              <a:t>Issue: Challenges with taper orders</a:t>
            </a:r>
          </a:p>
        </p:txBody>
      </p:sp>
      <p:sp>
        <p:nvSpPr>
          <p:cNvPr id="9" name="Footer Placeholder 8">
            <a:extLst>
              <a:ext uri="{FF2B5EF4-FFF2-40B4-BE49-F238E27FC236}">
                <a16:creationId xmlns:a16="http://schemas.microsoft.com/office/drawing/2014/main" id="{1E051BEB-7AB9-BF4D-B008-641D57EFDD3B}"/>
              </a:ext>
            </a:extLst>
          </p:cNvPr>
          <p:cNvSpPr>
            <a:spLocks noGrp="1"/>
          </p:cNvSpPr>
          <p:nvPr>
            <p:ph type="ftr" sz="quarter" idx="3"/>
          </p:nvPr>
        </p:nvSpPr>
        <p:spPr>
          <a:xfrm>
            <a:off x="11519533" y="6475134"/>
            <a:ext cx="3860800" cy="284687"/>
          </a:xfrm>
        </p:spPr>
        <p:txBody>
          <a:bodyPr/>
          <a:lstStyle/>
          <a:p>
            <a:r>
              <a:rPr lang="en-US" dirty="0"/>
              <a:t>56</a:t>
            </a:r>
          </a:p>
        </p:txBody>
      </p:sp>
      <p:pic>
        <p:nvPicPr>
          <p:cNvPr id="2" name="Picture 1">
            <a:extLst>
              <a:ext uri="{FF2B5EF4-FFF2-40B4-BE49-F238E27FC236}">
                <a16:creationId xmlns:a16="http://schemas.microsoft.com/office/drawing/2014/main" id="{5BED2632-FC61-4726-8A28-DBD2AD5293F4}"/>
              </a:ext>
            </a:extLst>
          </p:cNvPr>
          <p:cNvPicPr>
            <a:picLocks noChangeAspect="1"/>
          </p:cNvPicPr>
          <p:nvPr/>
        </p:nvPicPr>
        <p:blipFill>
          <a:blip r:embed="rId3"/>
          <a:stretch>
            <a:fillRect/>
          </a:stretch>
        </p:blipFill>
        <p:spPr>
          <a:xfrm>
            <a:off x="5234464" y="3530587"/>
            <a:ext cx="5130399" cy="2489213"/>
          </a:xfrm>
          <a:prstGeom prst="rect">
            <a:avLst/>
          </a:prstGeom>
        </p:spPr>
      </p:pic>
      <p:sp>
        <p:nvSpPr>
          <p:cNvPr id="7" name="Content Placeholder 1">
            <a:extLst>
              <a:ext uri="{FF2B5EF4-FFF2-40B4-BE49-F238E27FC236}">
                <a16:creationId xmlns:a16="http://schemas.microsoft.com/office/drawing/2014/main" id="{F253C779-D5BA-40B9-A7FF-B4EDF9301B3A}"/>
              </a:ext>
            </a:extLst>
          </p:cNvPr>
          <p:cNvSpPr txBox="1">
            <a:spLocks/>
          </p:cNvSpPr>
          <p:nvPr/>
        </p:nvSpPr>
        <p:spPr>
          <a:xfrm>
            <a:off x="1524000" y="3623401"/>
            <a:ext cx="3505200" cy="175229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u="sng" dirty="0"/>
              <a:t>System Factors: </a:t>
            </a:r>
            <a:r>
              <a:rPr lang="en-US" sz="1800" dirty="0"/>
              <a:t>Technology, Task, Person</a:t>
            </a:r>
          </a:p>
          <a:p>
            <a:r>
              <a:rPr lang="en-US" sz="1800" dirty="0"/>
              <a:t>Human factors solutions: support work through cognitive aids; develop intuitive interfaces</a:t>
            </a:r>
          </a:p>
          <a:p>
            <a:endParaRPr lang="en-US" sz="1800" b="1" dirty="0"/>
          </a:p>
          <a:p>
            <a:endParaRPr lang="en-US" sz="1800" b="1" dirty="0"/>
          </a:p>
        </p:txBody>
      </p:sp>
    </p:spTree>
    <p:extLst>
      <p:ext uri="{BB962C8B-B14F-4D97-AF65-F5344CB8AC3E}">
        <p14:creationId xmlns:p14="http://schemas.microsoft.com/office/powerpoint/2010/main" val="5846494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F40E8-6BAD-8546-AC11-7B5050414134}"/>
              </a:ext>
            </a:extLst>
          </p:cNvPr>
          <p:cNvSpPr>
            <a:spLocks noGrp="1"/>
          </p:cNvSpPr>
          <p:nvPr>
            <p:ph type="title"/>
          </p:nvPr>
        </p:nvSpPr>
        <p:spPr>
          <a:xfrm>
            <a:off x="106680" y="88811"/>
            <a:ext cx="11094720" cy="850317"/>
          </a:xfrm>
        </p:spPr>
        <p:txBody>
          <a:bodyPr/>
          <a:lstStyle/>
          <a:p>
            <a:r>
              <a:rPr lang="en-US" sz="2800" dirty="0"/>
              <a:t>Issue: Medication administration errors due to interruptions and distractions</a:t>
            </a:r>
          </a:p>
        </p:txBody>
      </p:sp>
      <p:sp>
        <p:nvSpPr>
          <p:cNvPr id="9" name="Footer Placeholder 8">
            <a:extLst>
              <a:ext uri="{FF2B5EF4-FFF2-40B4-BE49-F238E27FC236}">
                <a16:creationId xmlns:a16="http://schemas.microsoft.com/office/drawing/2014/main" id="{E0274209-64FD-EE4C-B2EB-E2989E0BE6F0}"/>
              </a:ext>
            </a:extLst>
          </p:cNvPr>
          <p:cNvSpPr>
            <a:spLocks noGrp="1"/>
          </p:cNvSpPr>
          <p:nvPr>
            <p:ph type="ftr" sz="quarter" idx="3"/>
          </p:nvPr>
        </p:nvSpPr>
        <p:spPr>
          <a:xfrm>
            <a:off x="11597640" y="6451491"/>
            <a:ext cx="3860800" cy="284687"/>
          </a:xfrm>
        </p:spPr>
        <p:txBody>
          <a:bodyPr/>
          <a:lstStyle/>
          <a:p>
            <a:r>
              <a:rPr lang="en-US" dirty="0"/>
              <a:t>57</a:t>
            </a:r>
          </a:p>
        </p:txBody>
      </p:sp>
      <p:pic>
        <p:nvPicPr>
          <p:cNvPr id="3" name="Picture 4" descr="Distraction is Deadly in EMS Education, Driving, and Patient Care">
            <a:extLst>
              <a:ext uri="{FF2B5EF4-FFF2-40B4-BE49-F238E27FC236}">
                <a16:creationId xmlns:a16="http://schemas.microsoft.com/office/drawing/2014/main" id="{F966A95B-5F4F-D041-BDED-12B3552A3D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456" y="3494151"/>
            <a:ext cx="2465204" cy="185083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Chart 3">
            <a:extLst>
              <a:ext uri="{FF2B5EF4-FFF2-40B4-BE49-F238E27FC236}">
                <a16:creationId xmlns:a16="http://schemas.microsoft.com/office/drawing/2014/main" id="{A8CDAD2C-AE8D-E444-8470-D59FEB48507F}"/>
              </a:ext>
            </a:extLst>
          </p:cNvPr>
          <p:cNvGraphicFramePr/>
          <p:nvPr>
            <p:extLst>
              <p:ext uri="{D42A27DB-BD31-4B8C-83A1-F6EECF244321}">
                <p14:modId xmlns:p14="http://schemas.microsoft.com/office/powerpoint/2010/main" val="2524329509"/>
              </p:ext>
            </p:extLst>
          </p:nvPr>
        </p:nvGraphicFramePr>
        <p:xfrm>
          <a:off x="3597142" y="2748004"/>
          <a:ext cx="4446269" cy="3104156"/>
        </p:xfrm>
        <a:graphic>
          <a:graphicData uri="http://schemas.openxmlformats.org/drawingml/2006/chart">
            <c:chart xmlns:c="http://schemas.openxmlformats.org/drawingml/2006/chart" xmlns:r="http://schemas.openxmlformats.org/officeDocument/2006/relationships" r:id="rId4"/>
          </a:graphicData>
        </a:graphic>
      </p:graphicFrame>
      <p:pic>
        <p:nvPicPr>
          <p:cNvPr id="5" name="Picture 2" descr="PDF) Nursing Innovations: Medication Administration Errors and Safety">
            <a:extLst>
              <a:ext uri="{FF2B5EF4-FFF2-40B4-BE49-F238E27FC236}">
                <a16:creationId xmlns:a16="http://schemas.microsoft.com/office/drawing/2014/main" id="{7D0C4F7F-80C9-D247-950A-96D6AA221D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8659" y="3429000"/>
            <a:ext cx="2835275" cy="28352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ECF4D94-3061-8C42-9382-10E45CCB7662}"/>
              </a:ext>
            </a:extLst>
          </p:cNvPr>
          <p:cNvSpPr txBox="1"/>
          <p:nvPr/>
        </p:nvSpPr>
        <p:spPr>
          <a:xfrm>
            <a:off x="259080" y="1338999"/>
            <a:ext cx="11338560" cy="1569660"/>
          </a:xfrm>
          <a:prstGeom prst="rect">
            <a:avLst/>
          </a:prstGeom>
          <a:noFill/>
        </p:spPr>
        <p:txBody>
          <a:bodyPr wrap="square" rtlCol="0">
            <a:spAutoFit/>
          </a:bodyPr>
          <a:lstStyle/>
          <a:p>
            <a:pPr marL="285750" indent="-285750">
              <a:buFont typeface="Arial" panose="020B0604020202020204" pitchFamily="34" charset="0"/>
              <a:buChar char="•"/>
            </a:pPr>
            <a:r>
              <a:rPr lang="en-US" sz="2400" u="sng" dirty="0"/>
              <a:t>System Factors</a:t>
            </a:r>
            <a:r>
              <a:rPr lang="en-US" sz="2400" dirty="0"/>
              <a:t>: Environment, Person, Task</a:t>
            </a:r>
          </a:p>
          <a:p>
            <a:pPr marL="285750" indent="-285750">
              <a:buFont typeface="Arial" panose="020B0604020202020204" pitchFamily="34" charset="0"/>
              <a:buChar char="•"/>
            </a:pPr>
            <a:r>
              <a:rPr lang="en-US" sz="2400" u="sng" dirty="0"/>
              <a:t>Human Factors Solutions</a:t>
            </a:r>
            <a:r>
              <a:rPr lang="en-US" sz="2400" dirty="0"/>
              <a:t>: reduce interruptions through workflow redesign; modify environment</a:t>
            </a:r>
          </a:p>
          <a:p>
            <a:endParaRPr lang="en-US" sz="2400" dirty="0"/>
          </a:p>
        </p:txBody>
      </p:sp>
      <p:sp>
        <p:nvSpPr>
          <p:cNvPr id="6" name="TextBox 5">
            <a:extLst>
              <a:ext uri="{FF2B5EF4-FFF2-40B4-BE49-F238E27FC236}">
                <a16:creationId xmlns:a16="http://schemas.microsoft.com/office/drawing/2014/main" id="{B58BC5E2-FA9D-4E27-A3E9-002B49A3E266}"/>
              </a:ext>
            </a:extLst>
          </p:cNvPr>
          <p:cNvSpPr txBox="1"/>
          <p:nvPr/>
        </p:nvSpPr>
        <p:spPr>
          <a:xfrm>
            <a:off x="4758690" y="5227990"/>
            <a:ext cx="2674620" cy="369332"/>
          </a:xfrm>
          <a:prstGeom prst="rect">
            <a:avLst/>
          </a:prstGeom>
          <a:noFill/>
        </p:spPr>
        <p:txBody>
          <a:bodyPr wrap="square" rtlCol="0">
            <a:spAutoFit/>
          </a:bodyPr>
          <a:lstStyle/>
          <a:p>
            <a:r>
              <a:rPr lang="en-US" dirty="0"/>
              <a:t>Length of Interruption</a:t>
            </a:r>
          </a:p>
        </p:txBody>
      </p:sp>
      <p:sp>
        <p:nvSpPr>
          <p:cNvPr id="8" name="TextBox 7">
            <a:extLst>
              <a:ext uri="{FF2B5EF4-FFF2-40B4-BE49-F238E27FC236}">
                <a16:creationId xmlns:a16="http://schemas.microsoft.com/office/drawing/2014/main" id="{0DD8E05D-F981-4245-BFAC-847D24868A71}"/>
              </a:ext>
            </a:extLst>
          </p:cNvPr>
          <p:cNvSpPr txBox="1"/>
          <p:nvPr/>
        </p:nvSpPr>
        <p:spPr>
          <a:xfrm rot="16200000">
            <a:off x="2700169" y="3501320"/>
            <a:ext cx="1908810" cy="369332"/>
          </a:xfrm>
          <a:prstGeom prst="rect">
            <a:avLst/>
          </a:prstGeom>
          <a:noFill/>
        </p:spPr>
        <p:txBody>
          <a:bodyPr wrap="square" rtlCol="0">
            <a:spAutoFit/>
          </a:bodyPr>
          <a:lstStyle/>
          <a:p>
            <a:r>
              <a:rPr lang="en-US" dirty="0"/>
              <a:t>Error Rate (%)</a:t>
            </a:r>
          </a:p>
        </p:txBody>
      </p:sp>
    </p:spTree>
    <p:extLst>
      <p:ext uri="{BB962C8B-B14F-4D97-AF65-F5344CB8AC3E}">
        <p14:creationId xmlns:p14="http://schemas.microsoft.com/office/powerpoint/2010/main" val="15370753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182124488"/>
              </p:ext>
            </p:extLst>
          </p:nvPr>
        </p:nvGraphicFramePr>
        <p:xfrm>
          <a:off x="1535430" y="2098374"/>
          <a:ext cx="4194163" cy="2750838"/>
        </p:xfrm>
        <a:graphic>
          <a:graphicData uri="http://schemas.openxmlformats.org/drawingml/2006/table">
            <a:tbl>
              <a:tblPr firstRow="1" bandRow="1">
                <a:tableStyleId>{3B4B98B0-60AC-42C2-AFA5-B58CD77FA1E5}</a:tableStyleId>
              </a:tblPr>
              <a:tblGrid>
                <a:gridCol w="4194163">
                  <a:extLst>
                    <a:ext uri="{9D8B030D-6E8A-4147-A177-3AD203B41FA5}">
                      <a16:colId xmlns:a16="http://schemas.microsoft.com/office/drawing/2014/main" val="20000"/>
                    </a:ext>
                  </a:extLst>
                </a:gridCol>
              </a:tblGrid>
              <a:tr h="255092">
                <a:tc>
                  <a:txBody>
                    <a:bodyPr/>
                    <a:lstStyle/>
                    <a:p>
                      <a:r>
                        <a:rPr lang="en-US" sz="1400" dirty="0"/>
                        <a:t>Intermediate Actions</a:t>
                      </a:r>
                      <a:endParaRPr lang="en-US" sz="1400" dirty="0">
                        <a:latin typeface="Palatino"/>
                        <a:cs typeface="Palatino"/>
                      </a:endParaRPr>
                    </a:p>
                  </a:txBody>
                  <a:tcPr marL="68580" marR="68580" marT="34291" marB="34291"/>
                </a:tc>
                <a:extLst>
                  <a:ext uri="{0D108BD9-81ED-4DB2-BD59-A6C34878D82A}">
                    <a16:rowId xmlns:a16="http://schemas.microsoft.com/office/drawing/2014/main" val="10000"/>
                  </a:ext>
                </a:extLst>
              </a:tr>
              <a:tr h="255092">
                <a:tc>
                  <a:txBody>
                    <a:bodyPr/>
                    <a:lstStyle/>
                    <a:p>
                      <a:r>
                        <a:rPr lang="en-US" sz="1400" dirty="0"/>
                        <a:t>Redundancy</a:t>
                      </a:r>
                      <a:endParaRPr lang="en-US" sz="1400" dirty="0">
                        <a:latin typeface="Palatino"/>
                        <a:cs typeface="Palatino"/>
                      </a:endParaRPr>
                    </a:p>
                  </a:txBody>
                  <a:tcPr marL="68580" marR="68580" marT="34291" marB="34291"/>
                </a:tc>
                <a:extLst>
                  <a:ext uri="{0D108BD9-81ED-4DB2-BD59-A6C34878D82A}">
                    <a16:rowId xmlns:a16="http://schemas.microsoft.com/office/drawing/2014/main" val="10001"/>
                  </a:ext>
                </a:extLst>
              </a:tr>
              <a:tr h="255092">
                <a:tc>
                  <a:txBody>
                    <a:bodyPr/>
                    <a:lstStyle/>
                    <a:p>
                      <a:r>
                        <a:rPr lang="en-US" sz="1400" dirty="0"/>
                        <a:t>Software enhancements,</a:t>
                      </a:r>
                      <a:r>
                        <a:rPr lang="en-US" sz="1400" baseline="0" dirty="0"/>
                        <a:t> modifications</a:t>
                      </a:r>
                      <a:endParaRPr lang="en-US" sz="1400" dirty="0">
                        <a:latin typeface="Palatino"/>
                        <a:cs typeface="Palatino"/>
                      </a:endParaRPr>
                    </a:p>
                  </a:txBody>
                  <a:tcPr marL="68580" marR="68580" marT="34291" marB="34291"/>
                </a:tc>
                <a:extLst>
                  <a:ext uri="{0D108BD9-81ED-4DB2-BD59-A6C34878D82A}">
                    <a16:rowId xmlns:a16="http://schemas.microsoft.com/office/drawing/2014/main" val="10002"/>
                  </a:ext>
                </a:extLst>
              </a:tr>
              <a:tr h="255092">
                <a:tc>
                  <a:txBody>
                    <a:bodyPr/>
                    <a:lstStyle/>
                    <a:p>
                      <a:r>
                        <a:rPr lang="en-US" sz="1400" dirty="0"/>
                        <a:t>Eliminate/reduce</a:t>
                      </a:r>
                      <a:r>
                        <a:rPr lang="en-US" sz="1400" baseline="0" dirty="0"/>
                        <a:t> distractions</a:t>
                      </a:r>
                      <a:endParaRPr lang="en-US" sz="1400" dirty="0">
                        <a:latin typeface="Palatino"/>
                        <a:cs typeface="Palatino"/>
                      </a:endParaRPr>
                    </a:p>
                  </a:txBody>
                  <a:tcPr marL="68580" marR="68580" marT="34291" marB="34291"/>
                </a:tc>
                <a:extLst>
                  <a:ext uri="{0D108BD9-81ED-4DB2-BD59-A6C34878D82A}">
                    <a16:rowId xmlns:a16="http://schemas.microsoft.com/office/drawing/2014/main" val="10003"/>
                  </a:ext>
                </a:extLst>
              </a:tr>
              <a:tr h="448133">
                <a:tc>
                  <a:txBody>
                    <a:bodyPr/>
                    <a:lstStyle/>
                    <a:p>
                      <a:r>
                        <a:rPr lang="en-US" sz="1400" dirty="0"/>
                        <a:t>Simulation-based</a:t>
                      </a:r>
                      <a:r>
                        <a:rPr lang="en-US" sz="1400" baseline="0" dirty="0"/>
                        <a:t> education, with periodic refresher sessions/observations</a:t>
                      </a:r>
                      <a:endParaRPr lang="en-US" sz="1400" dirty="0">
                        <a:latin typeface="Palatino"/>
                        <a:cs typeface="Palatino"/>
                      </a:endParaRPr>
                    </a:p>
                  </a:txBody>
                  <a:tcPr marL="68580" marR="68580" marT="34291" marB="34291"/>
                </a:tc>
                <a:extLst>
                  <a:ext uri="{0D108BD9-81ED-4DB2-BD59-A6C34878D82A}">
                    <a16:rowId xmlns:a16="http://schemas.microsoft.com/office/drawing/2014/main" val="10004"/>
                  </a:ext>
                </a:extLst>
              </a:tr>
              <a:tr h="255092">
                <a:tc>
                  <a:txBody>
                    <a:bodyPr/>
                    <a:lstStyle/>
                    <a:p>
                      <a:r>
                        <a:rPr lang="en-US" sz="1400" dirty="0"/>
                        <a:t>Checklist/cognitive aids</a:t>
                      </a:r>
                      <a:endParaRPr lang="en-US" sz="1400" dirty="0">
                        <a:latin typeface="Palatino"/>
                        <a:cs typeface="Palatino"/>
                      </a:endParaRPr>
                    </a:p>
                  </a:txBody>
                  <a:tcPr marL="68580" marR="68580" marT="34291" marB="34291"/>
                </a:tc>
                <a:extLst>
                  <a:ext uri="{0D108BD9-81ED-4DB2-BD59-A6C34878D82A}">
                    <a16:rowId xmlns:a16="http://schemas.microsoft.com/office/drawing/2014/main" val="10005"/>
                  </a:ext>
                </a:extLst>
              </a:tr>
              <a:tr h="255092">
                <a:tc>
                  <a:txBody>
                    <a:bodyPr/>
                    <a:lstStyle/>
                    <a:p>
                      <a:r>
                        <a:rPr lang="en-US" sz="1400" dirty="0"/>
                        <a:t>Eliminate</a:t>
                      </a:r>
                      <a:r>
                        <a:rPr lang="en-US" sz="1400" baseline="0" dirty="0"/>
                        <a:t> look and sound-alikes</a:t>
                      </a:r>
                      <a:endParaRPr lang="en-US" sz="1400" dirty="0">
                        <a:latin typeface="Palatino"/>
                        <a:cs typeface="Palatino"/>
                      </a:endParaRPr>
                    </a:p>
                  </a:txBody>
                  <a:tcPr marL="68580" marR="68580" marT="34291" marB="34291"/>
                </a:tc>
                <a:extLst>
                  <a:ext uri="{0D108BD9-81ED-4DB2-BD59-A6C34878D82A}">
                    <a16:rowId xmlns:a16="http://schemas.microsoft.com/office/drawing/2014/main" val="10006"/>
                  </a:ext>
                </a:extLst>
              </a:tr>
              <a:tr h="255092">
                <a:tc>
                  <a:txBody>
                    <a:bodyPr/>
                    <a:lstStyle/>
                    <a:p>
                      <a:r>
                        <a:rPr lang="en-US" sz="1400" dirty="0"/>
                        <a:t>Standardized communication</a:t>
                      </a:r>
                      <a:r>
                        <a:rPr lang="en-US" sz="1400" baseline="0" dirty="0"/>
                        <a:t> tools</a:t>
                      </a:r>
                      <a:endParaRPr lang="en-US" sz="1400" dirty="0">
                        <a:latin typeface="Palatino"/>
                        <a:cs typeface="Palatino"/>
                      </a:endParaRPr>
                    </a:p>
                  </a:txBody>
                  <a:tcPr marL="68580" marR="68580" marT="34291" marB="34291"/>
                </a:tc>
                <a:extLst>
                  <a:ext uri="{0D108BD9-81ED-4DB2-BD59-A6C34878D82A}">
                    <a16:rowId xmlns:a16="http://schemas.microsoft.com/office/drawing/2014/main" val="10007"/>
                  </a:ext>
                </a:extLst>
              </a:tr>
              <a:tr h="255092">
                <a:tc>
                  <a:txBody>
                    <a:bodyPr/>
                    <a:lstStyle/>
                    <a:p>
                      <a:r>
                        <a:rPr lang="en-US" sz="1400" dirty="0"/>
                        <a:t>Enhanced documentation/communication</a:t>
                      </a:r>
                      <a:endParaRPr lang="en-US" sz="1400" dirty="0">
                        <a:latin typeface="Palatino"/>
                        <a:cs typeface="Palatino"/>
                      </a:endParaRPr>
                    </a:p>
                  </a:txBody>
                  <a:tcPr marL="68580" marR="68580" marT="34291" marB="34291"/>
                </a:tc>
                <a:extLst>
                  <a:ext uri="{0D108BD9-81ED-4DB2-BD59-A6C34878D82A}">
                    <a16:rowId xmlns:a16="http://schemas.microsoft.com/office/drawing/2014/main" val="10008"/>
                  </a:ext>
                </a:extLst>
              </a:tr>
            </a:tbl>
          </a:graphicData>
        </a:graphic>
      </p:graphicFrame>
      <p:sp>
        <p:nvSpPr>
          <p:cNvPr id="10" name="Rectangle 9"/>
          <p:cNvSpPr/>
          <p:nvPr/>
        </p:nvSpPr>
        <p:spPr>
          <a:xfrm>
            <a:off x="9014233" y="6095747"/>
            <a:ext cx="1686424" cy="300210"/>
          </a:xfrm>
          <a:prstGeom prst="rect">
            <a:avLst/>
          </a:prstGeom>
        </p:spPr>
        <p:txBody>
          <a:bodyPr wrap="none">
            <a:spAutoFit/>
          </a:bodyPr>
          <a:lstStyle/>
          <a:p>
            <a:pPr defTabSz="609585" fontAlgn="auto">
              <a:spcBef>
                <a:spcPts val="0"/>
              </a:spcBef>
              <a:spcAft>
                <a:spcPts val="0"/>
              </a:spcAft>
              <a:defRPr/>
            </a:pPr>
            <a:r>
              <a:rPr lang="en-US" sz="1351" dirty="0" err="1">
                <a:solidFill>
                  <a:prstClr val="black"/>
                </a:solidFill>
                <a:latin typeface="Myriad Pro" panose="020B0503030403020204" pitchFamily="34" charset="0"/>
                <a:ea typeface="+mn-ea"/>
                <a:cs typeface="+mn-cs"/>
              </a:rPr>
              <a:t>www.npsf.org</a:t>
            </a:r>
            <a:r>
              <a:rPr lang="en-US" sz="1351" dirty="0">
                <a:solidFill>
                  <a:prstClr val="black"/>
                </a:solidFill>
                <a:latin typeface="Myriad Pro" panose="020B0503030403020204" pitchFamily="34" charset="0"/>
                <a:ea typeface="+mn-ea"/>
                <a:cs typeface="+mn-cs"/>
              </a:rPr>
              <a:t>/RCA2</a:t>
            </a:r>
          </a:p>
        </p:txBody>
      </p:sp>
      <p:graphicFrame>
        <p:nvGraphicFramePr>
          <p:cNvPr id="5" name="Table 4">
            <a:extLst>
              <a:ext uri="{FF2B5EF4-FFF2-40B4-BE49-F238E27FC236}">
                <a16:creationId xmlns:a16="http://schemas.microsoft.com/office/drawing/2014/main" id="{FD7C6037-966B-4722-8385-3534760F94B9}"/>
              </a:ext>
            </a:extLst>
          </p:cNvPr>
          <p:cNvGraphicFramePr>
            <a:graphicFrameLocks noGrp="1"/>
          </p:cNvGraphicFramePr>
          <p:nvPr>
            <p:extLst>
              <p:ext uri="{D42A27DB-BD31-4B8C-83A1-F6EECF244321}">
                <p14:modId xmlns:p14="http://schemas.microsoft.com/office/powerpoint/2010/main" val="4117675760"/>
              </p:ext>
            </p:extLst>
          </p:nvPr>
        </p:nvGraphicFramePr>
        <p:xfrm>
          <a:off x="1512571" y="124780"/>
          <a:ext cx="4194162" cy="1973594"/>
        </p:xfrm>
        <a:graphic>
          <a:graphicData uri="http://schemas.openxmlformats.org/drawingml/2006/table">
            <a:tbl>
              <a:tblPr firstRow="1" bandRow="1">
                <a:tableStyleId>{C083E6E3-FA7D-4D7B-A595-EF9225AFEA82}</a:tableStyleId>
              </a:tblPr>
              <a:tblGrid>
                <a:gridCol w="4194162">
                  <a:extLst>
                    <a:ext uri="{9D8B030D-6E8A-4147-A177-3AD203B41FA5}">
                      <a16:colId xmlns:a16="http://schemas.microsoft.com/office/drawing/2014/main" val="20000"/>
                    </a:ext>
                  </a:extLst>
                </a:gridCol>
              </a:tblGrid>
              <a:tr h="228600">
                <a:tc>
                  <a:txBody>
                    <a:bodyPr/>
                    <a:lstStyle/>
                    <a:p>
                      <a:r>
                        <a:rPr lang="en-US" sz="1400" dirty="0"/>
                        <a:t>Strong Actions</a:t>
                      </a:r>
                      <a:endParaRPr lang="en-US" sz="1400" dirty="0">
                        <a:latin typeface="Palatino"/>
                        <a:cs typeface="Palatino"/>
                      </a:endParaRPr>
                    </a:p>
                  </a:txBody>
                  <a:tcPr marL="68580" marR="68580" marT="34291" marB="34291"/>
                </a:tc>
                <a:extLst>
                  <a:ext uri="{0D108BD9-81ED-4DB2-BD59-A6C34878D82A}">
                    <a16:rowId xmlns:a16="http://schemas.microsoft.com/office/drawing/2014/main" val="10000"/>
                  </a:ext>
                </a:extLst>
              </a:tr>
              <a:tr h="225574">
                <a:tc>
                  <a:txBody>
                    <a:bodyPr/>
                    <a:lstStyle/>
                    <a:p>
                      <a:r>
                        <a:rPr lang="en-US" sz="1400" dirty="0"/>
                        <a:t>Architectural/physical plant changes</a:t>
                      </a:r>
                      <a:endParaRPr lang="en-US" sz="1400" dirty="0">
                        <a:latin typeface="Palatino"/>
                        <a:cs typeface="Palatino"/>
                      </a:endParaRPr>
                    </a:p>
                  </a:txBody>
                  <a:tcPr marL="68580" marR="68580" marT="34291" marB="34291"/>
                </a:tc>
                <a:extLst>
                  <a:ext uri="{0D108BD9-81ED-4DB2-BD59-A6C34878D82A}">
                    <a16:rowId xmlns:a16="http://schemas.microsoft.com/office/drawing/2014/main" val="10001"/>
                  </a:ext>
                </a:extLst>
              </a:tr>
              <a:tr h="225574">
                <a:tc>
                  <a:txBody>
                    <a:bodyPr/>
                    <a:lstStyle/>
                    <a:p>
                      <a:r>
                        <a:rPr lang="en-US" sz="1400" dirty="0"/>
                        <a:t>New devices with usability testing</a:t>
                      </a:r>
                      <a:endParaRPr lang="en-US" sz="1400" dirty="0">
                        <a:latin typeface="Palatino"/>
                        <a:cs typeface="Palatino"/>
                      </a:endParaRPr>
                    </a:p>
                  </a:txBody>
                  <a:tcPr marL="68580" marR="68580" marT="34291" marB="34291"/>
                </a:tc>
                <a:extLst>
                  <a:ext uri="{0D108BD9-81ED-4DB2-BD59-A6C34878D82A}">
                    <a16:rowId xmlns:a16="http://schemas.microsoft.com/office/drawing/2014/main" val="10002"/>
                  </a:ext>
                </a:extLst>
              </a:tr>
              <a:tr h="225574">
                <a:tc>
                  <a:txBody>
                    <a:bodyPr/>
                    <a:lstStyle/>
                    <a:p>
                      <a:r>
                        <a:rPr lang="en-US" sz="1400" dirty="0"/>
                        <a:t>Engineering control (forcing function)</a:t>
                      </a:r>
                      <a:endParaRPr lang="en-US" sz="1400" dirty="0">
                        <a:latin typeface="Palatino"/>
                        <a:cs typeface="Palatino"/>
                      </a:endParaRPr>
                    </a:p>
                  </a:txBody>
                  <a:tcPr marL="68580" marR="68580" marT="34291" marB="34291"/>
                </a:tc>
                <a:extLst>
                  <a:ext uri="{0D108BD9-81ED-4DB2-BD59-A6C34878D82A}">
                    <a16:rowId xmlns:a16="http://schemas.microsoft.com/office/drawing/2014/main" val="10003"/>
                  </a:ext>
                </a:extLst>
              </a:tr>
              <a:tr h="225574">
                <a:tc>
                  <a:txBody>
                    <a:bodyPr/>
                    <a:lstStyle/>
                    <a:p>
                      <a:r>
                        <a:rPr lang="en-US" sz="1400" dirty="0"/>
                        <a:t>Simplify process</a:t>
                      </a:r>
                      <a:endParaRPr lang="en-US" sz="1400" dirty="0">
                        <a:latin typeface="Palatino"/>
                        <a:cs typeface="Palatino"/>
                      </a:endParaRPr>
                    </a:p>
                  </a:txBody>
                  <a:tcPr marL="68580" marR="68580" marT="34291" marB="34291"/>
                </a:tc>
                <a:extLst>
                  <a:ext uri="{0D108BD9-81ED-4DB2-BD59-A6C34878D82A}">
                    <a16:rowId xmlns:a16="http://schemas.microsoft.com/office/drawing/2014/main" val="10004"/>
                  </a:ext>
                </a:extLst>
              </a:tr>
              <a:tr h="225574">
                <a:tc>
                  <a:txBody>
                    <a:bodyPr/>
                    <a:lstStyle/>
                    <a:p>
                      <a:r>
                        <a:rPr lang="en-US" sz="1400" dirty="0"/>
                        <a:t>Standardize equipment</a:t>
                      </a:r>
                      <a:r>
                        <a:rPr lang="en-US" sz="1400" baseline="0" dirty="0"/>
                        <a:t> or process</a:t>
                      </a:r>
                      <a:endParaRPr lang="en-US" sz="1400" dirty="0">
                        <a:latin typeface="Palatino"/>
                        <a:cs typeface="Palatino"/>
                      </a:endParaRPr>
                    </a:p>
                  </a:txBody>
                  <a:tcPr marL="68580" marR="68580" marT="34291" marB="34291"/>
                </a:tc>
                <a:extLst>
                  <a:ext uri="{0D108BD9-81ED-4DB2-BD59-A6C34878D82A}">
                    <a16:rowId xmlns:a16="http://schemas.microsoft.com/office/drawing/2014/main" val="10005"/>
                  </a:ext>
                </a:extLst>
              </a:tr>
              <a:tr h="225574">
                <a:tc>
                  <a:txBody>
                    <a:bodyPr/>
                    <a:lstStyle/>
                    <a:p>
                      <a:r>
                        <a:rPr lang="en-US" sz="1400" dirty="0"/>
                        <a:t>Tangible involvement by leadership</a:t>
                      </a:r>
                      <a:endParaRPr lang="en-US" sz="1400" dirty="0">
                        <a:latin typeface="Palatino"/>
                        <a:cs typeface="Palatino"/>
                      </a:endParaRPr>
                    </a:p>
                  </a:txBody>
                  <a:tcPr marL="68580" marR="68580" marT="34291" marB="34291"/>
                </a:tc>
                <a:extLst>
                  <a:ext uri="{0D108BD9-81ED-4DB2-BD59-A6C34878D82A}">
                    <a16:rowId xmlns:a16="http://schemas.microsoft.com/office/drawing/2014/main" val="10006"/>
                  </a:ext>
                </a:extLst>
              </a:tr>
            </a:tbl>
          </a:graphicData>
        </a:graphic>
      </p:graphicFrame>
      <p:graphicFrame>
        <p:nvGraphicFramePr>
          <p:cNvPr id="6" name="Table 5">
            <a:extLst>
              <a:ext uri="{FF2B5EF4-FFF2-40B4-BE49-F238E27FC236}">
                <a16:creationId xmlns:a16="http://schemas.microsoft.com/office/drawing/2014/main" id="{34A48774-8B19-4B65-8B1B-C6750E18D21F}"/>
              </a:ext>
            </a:extLst>
          </p:cNvPr>
          <p:cNvGraphicFramePr>
            <a:graphicFrameLocks noGrp="1"/>
          </p:cNvGraphicFramePr>
          <p:nvPr>
            <p:extLst>
              <p:ext uri="{D42A27DB-BD31-4B8C-83A1-F6EECF244321}">
                <p14:modId xmlns:p14="http://schemas.microsoft.com/office/powerpoint/2010/main" val="1379566166"/>
              </p:ext>
            </p:extLst>
          </p:nvPr>
        </p:nvGraphicFramePr>
        <p:xfrm>
          <a:off x="1638300" y="4924512"/>
          <a:ext cx="4053840" cy="1409710"/>
        </p:xfrm>
        <a:graphic>
          <a:graphicData uri="http://schemas.openxmlformats.org/drawingml/2006/table">
            <a:tbl>
              <a:tblPr firstRow="1" bandRow="1">
                <a:tableStyleId>{0E3FDE45-AF77-4B5C-9715-49D594BDF05E}</a:tableStyleId>
              </a:tblPr>
              <a:tblGrid>
                <a:gridCol w="4053840">
                  <a:extLst>
                    <a:ext uri="{9D8B030D-6E8A-4147-A177-3AD203B41FA5}">
                      <a16:colId xmlns:a16="http://schemas.microsoft.com/office/drawing/2014/main" val="20000"/>
                    </a:ext>
                  </a:extLst>
                </a:gridCol>
              </a:tblGrid>
              <a:tr h="220158">
                <a:tc>
                  <a:txBody>
                    <a:bodyPr/>
                    <a:lstStyle/>
                    <a:p>
                      <a:r>
                        <a:rPr lang="en-US" sz="1400" dirty="0"/>
                        <a:t>Weaker Actions</a:t>
                      </a:r>
                      <a:endParaRPr lang="en-US" sz="1400" dirty="0">
                        <a:latin typeface="+mn-lt"/>
                        <a:cs typeface="Palatino"/>
                      </a:endParaRPr>
                    </a:p>
                  </a:txBody>
                  <a:tcPr marL="68580" marR="68580" marT="34291" marB="34291"/>
                </a:tc>
                <a:extLst>
                  <a:ext uri="{0D108BD9-81ED-4DB2-BD59-A6C34878D82A}">
                    <a16:rowId xmlns:a16="http://schemas.microsoft.com/office/drawing/2014/main" val="10000"/>
                  </a:ext>
                </a:extLst>
              </a:tr>
              <a:tr h="220158">
                <a:tc>
                  <a:txBody>
                    <a:bodyPr/>
                    <a:lstStyle/>
                    <a:p>
                      <a:r>
                        <a:rPr lang="en-US" sz="1400" dirty="0"/>
                        <a:t>Double checks</a:t>
                      </a:r>
                      <a:endParaRPr lang="en-US" sz="1400" dirty="0">
                        <a:latin typeface="+mn-lt"/>
                        <a:cs typeface="Palatino"/>
                      </a:endParaRPr>
                    </a:p>
                  </a:txBody>
                  <a:tcPr marL="68580" marR="68580" marT="34291" marB="34291"/>
                </a:tc>
                <a:extLst>
                  <a:ext uri="{0D108BD9-81ED-4DB2-BD59-A6C34878D82A}">
                    <a16:rowId xmlns:a16="http://schemas.microsoft.com/office/drawing/2014/main" val="10001"/>
                  </a:ext>
                </a:extLst>
              </a:tr>
              <a:tr h="220158">
                <a:tc>
                  <a:txBody>
                    <a:bodyPr/>
                    <a:lstStyle/>
                    <a:p>
                      <a:r>
                        <a:rPr lang="en-US" sz="1400" dirty="0"/>
                        <a:t>Warnings</a:t>
                      </a:r>
                      <a:endParaRPr lang="en-US" sz="1400" dirty="0">
                        <a:latin typeface="+mn-lt"/>
                        <a:cs typeface="Palatino"/>
                      </a:endParaRPr>
                    </a:p>
                  </a:txBody>
                  <a:tcPr marL="68580" marR="68580" marT="34291" marB="34291"/>
                </a:tc>
                <a:extLst>
                  <a:ext uri="{0D108BD9-81ED-4DB2-BD59-A6C34878D82A}">
                    <a16:rowId xmlns:a16="http://schemas.microsoft.com/office/drawing/2014/main" val="10002"/>
                  </a:ext>
                </a:extLst>
              </a:tr>
              <a:tr h="220158">
                <a:tc>
                  <a:txBody>
                    <a:bodyPr/>
                    <a:lstStyle/>
                    <a:p>
                      <a:r>
                        <a:rPr lang="en-US" sz="1400" dirty="0"/>
                        <a:t>New procedure/memorandum</a:t>
                      </a:r>
                      <a:r>
                        <a:rPr lang="en-US" sz="1400" baseline="0" dirty="0"/>
                        <a:t> policy</a:t>
                      </a:r>
                      <a:endParaRPr lang="en-US" sz="1400" dirty="0">
                        <a:latin typeface="+mn-lt"/>
                        <a:cs typeface="Palatino"/>
                      </a:endParaRPr>
                    </a:p>
                  </a:txBody>
                  <a:tcPr marL="68580" marR="68580" marT="34291" marB="34291"/>
                </a:tc>
                <a:extLst>
                  <a:ext uri="{0D108BD9-81ED-4DB2-BD59-A6C34878D82A}">
                    <a16:rowId xmlns:a16="http://schemas.microsoft.com/office/drawing/2014/main" val="10003"/>
                  </a:ext>
                </a:extLst>
              </a:tr>
              <a:tr h="220158">
                <a:tc>
                  <a:txBody>
                    <a:bodyPr/>
                    <a:lstStyle/>
                    <a:p>
                      <a:r>
                        <a:rPr lang="en-US" sz="1400" dirty="0"/>
                        <a:t>Training</a:t>
                      </a:r>
                      <a:endParaRPr lang="en-US" sz="1400" dirty="0">
                        <a:latin typeface="+mn-lt"/>
                        <a:cs typeface="Palatino"/>
                      </a:endParaRPr>
                    </a:p>
                  </a:txBody>
                  <a:tcPr marL="68580" marR="68580" marT="34291" marB="34291"/>
                </a:tc>
                <a:extLst>
                  <a:ext uri="{0D108BD9-81ED-4DB2-BD59-A6C34878D82A}">
                    <a16:rowId xmlns:a16="http://schemas.microsoft.com/office/drawing/2014/main" val="10004"/>
                  </a:ext>
                </a:extLst>
              </a:tr>
            </a:tbl>
          </a:graphicData>
        </a:graphic>
      </p:graphicFrame>
      <p:sp>
        <p:nvSpPr>
          <p:cNvPr id="2" name="Arrow: Down 1">
            <a:extLst>
              <a:ext uri="{FF2B5EF4-FFF2-40B4-BE49-F238E27FC236}">
                <a16:creationId xmlns:a16="http://schemas.microsoft.com/office/drawing/2014/main" id="{E097BAD4-16B6-4329-8AA5-E6209C85D299}"/>
              </a:ext>
            </a:extLst>
          </p:cNvPr>
          <p:cNvSpPr/>
          <p:nvPr/>
        </p:nvSpPr>
        <p:spPr>
          <a:xfrm>
            <a:off x="576943" y="950101"/>
            <a:ext cx="914400" cy="5486400"/>
          </a:xfrm>
          <a:prstGeom prst="downArrow">
            <a:avLst/>
          </a:prstGeom>
          <a:gradFill>
            <a:gsLst>
              <a:gs pos="57000">
                <a:schemeClr val="accent1">
                  <a:lumMod val="45000"/>
                  <a:lumOff val="55000"/>
                </a:schemeClr>
              </a:gs>
              <a:gs pos="0">
                <a:srgbClr val="00B050"/>
              </a:gs>
              <a:gs pos="100000">
                <a:srgbClr val="FF00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Macintosh HD:Users:zachhettinger:Desktop:Screen Shot 2012-11-08 at 9.22.01 PM.png">
            <a:extLst>
              <a:ext uri="{FF2B5EF4-FFF2-40B4-BE49-F238E27FC236}">
                <a16:creationId xmlns:a16="http://schemas.microsoft.com/office/drawing/2014/main" id="{32C6F9D8-0336-4965-B898-1CD916CCCFE7}"/>
              </a:ext>
            </a:extLst>
          </p:cNvPr>
          <p:cNvPicPr/>
          <p:nvPr/>
        </p:nvPicPr>
        <p:blipFill rotWithShape="1">
          <a:blip r:embed="rId3" cstate="print">
            <a:extLst>
              <a:ext uri="{28A0092B-C50C-407E-A947-70E740481C1C}">
                <a14:useLocalDpi xmlns:a14="http://schemas.microsoft.com/office/drawing/2010/main" val="0"/>
              </a:ext>
            </a:extLst>
          </a:blip>
          <a:srcRect l="1482" t="7208" r="11475"/>
          <a:stretch/>
        </p:blipFill>
        <p:spPr bwMode="auto">
          <a:xfrm>
            <a:off x="6827518" y="845821"/>
            <a:ext cx="4933952" cy="4100556"/>
          </a:xfrm>
          <a:prstGeom prst="rect">
            <a:avLst/>
          </a:prstGeom>
          <a:noFill/>
          <a:ln w="88900" cap="sq">
            <a:noFill/>
            <a:miter lim="800000"/>
          </a:ln>
          <a:effectLst/>
        </p:spPr>
      </p:pic>
      <p:sp>
        <p:nvSpPr>
          <p:cNvPr id="3" name="Title 2">
            <a:extLst>
              <a:ext uri="{FF2B5EF4-FFF2-40B4-BE49-F238E27FC236}">
                <a16:creationId xmlns:a16="http://schemas.microsoft.com/office/drawing/2014/main" id="{0D456897-F2CD-4DB9-92BE-CC4937D237E4}"/>
              </a:ext>
            </a:extLst>
          </p:cNvPr>
          <p:cNvSpPr>
            <a:spLocks noGrp="1"/>
          </p:cNvSpPr>
          <p:nvPr>
            <p:ph type="title"/>
          </p:nvPr>
        </p:nvSpPr>
        <p:spPr>
          <a:xfrm>
            <a:off x="5684520" y="0"/>
            <a:ext cx="10972800" cy="774523"/>
          </a:xfrm>
        </p:spPr>
        <p:txBody>
          <a:bodyPr/>
          <a:lstStyle/>
          <a:p>
            <a:r>
              <a:rPr lang="en-US" dirty="0"/>
              <a:t>Rigorous Solutions</a:t>
            </a:r>
          </a:p>
        </p:txBody>
      </p:sp>
      <p:sp>
        <p:nvSpPr>
          <p:cNvPr id="11" name="Footer Placeholder 10">
            <a:extLst>
              <a:ext uri="{FF2B5EF4-FFF2-40B4-BE49-F238E27FC236}">
                <a16:creationId xmlns:a16="http://schemas.microsoft.com/office/drawing/2014/main" id="{7E640CCD-34C6-B343-A5CA-2C904918A250}"/>
              </a:ext>
            </a:extLst>
          </p:cNvPr>
          <p:cNvSpPr>
            <a:spLocks noGrp="1"/>
          </p:cNvSpPr>
          <p:nvPr>
            <p:ph type="ftr" sz="quarter" idx="3"/>
          </p:nvPr>
        </p:nvSpPr>
        <p:spPr>
          <a:xfrm>
            <a:off x="11615057" y="6436501"/>
            <a:ext cx="3860800" cy="284687"/>
          </a:xfrm>
        </p:spPr>
        <p:txBody>
          <a:bodyPr/>
          <a:lstStyle/>
          <a:p>
            <a:pPr>
              <a:defRPr/>
            </a:pPr>
            <a:r>
              <a:rPr lang="en-US" dirty="0"/>
              <a:t>58</a:t>
            </a:r>
          </a:p>
        </p:txBody>
      </p:sp>
    </p:spTree>
    <p:extLst>
      <p:ext uri="{BB962C8B-B14F-4D97-AF65-F5344CB8AC3E}">
        <p14:creationId xmlns:p14="http://schemas.microsoft.com/office/powerpoint/2010/main" val="14138387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7B1B5-F366-A846-BD44-DA4056DC9E46}"/>
              </a:ext>
            </a:extLst>
          </p:cNvPr>
          <p:cNvSpPr>
            <a:spLocks noGrp="1"/>
          </p:cNvSpPr>
          <p:nvPr>
            <p:ph type="title"/>
          </p:nvPr>
        </p:nvSpPr>
        <p:spPr/>
        <p:txBody>
          <a:bodyPr/>
          <a:lstStyle/>
          <a:p>
            <a:r>
              <a:rPr lang="en-US" dirty="0"/>
              <a:t>Survey question</a:t>
            </a:r>
          </a:p>
        </p:txBody>
      </p:sp>
      <p:sp>
        <p:nvSpPr>
          <p:cNvPr id="6" name="Footer Placeholder 5">
            <a:extLst>
              <a:ext uri="{FF2B5EF4-FFF2-40B4-BE49-F238E27FC236}">
                <a16:creationId xmlns:a16="http://schemas.microsoft.com/office/drawing/2014/main" id="{0CABD06B-AEAB-A94F-861A-D21D92A22A39}"/>
              </a:ext>
            </a:extLst>
          </p:cNvPr>
          <p:cNvSpPr>
            <a:spLocks noGrp="1"/>
          </p:cNvSpPr>
          <p:nvPr>
            <p:ph type="ftr" sz="quarter" idx="3"/>
          </p:nvPr>
        </p:nvSpPr>
        <p:spPr>
          <a:xfrm>
            <a:off x="11634616" y="6466482"/>
            <a:ext cx="3860800" cy="284687"/>
          </a:xfrm>
        </p:spPr>
        <p:txBody>
          <a:bodyPr/>
          <a:lstStyle/>
          <a:p>
            <a:r>
              <a:rPr lang="en-US" dirty="0"/>
              <a:t>59</a:t>
            </a:r>
          </a:p>
        </p:txBody>
      </p:sp>
      <p:sp>
        <p:nvSpPr>
          <p:cNvPr id="3" name="TextBox 2">
            <a:extLst>
              <a:ext uri="{FF2B5EF4-FFF2-40B4-BE49-F238E27FC236}">
                <a16:creationId xmlns:a16="http://schemas.microsoft.com/office/drawing/2014/main" id="{8524F15C-DFA3-7C46-BAC3-A9B19332CF8B}"/>
              </a:ext>
            </a:extLst>
          </p:cNvPr>
          <p:cNvSpPr txBox="1"/>
          <p:nvPr/>
        </p:nvSpPr>
        <p:spPr>
          <a:xfrm>
            <a:off x="273696" y="1325880"/>
            <a:ext cx="11445864" cy="3477875"/>
          </a:xfrm>
          <a:prstGeom prst="rect">
            <a:avLst/>
          </a:prstGeom>
          <a:noFill/>
        </p:spPr>
        <p:txBody>
          <a:bodyPr wrap="square" rtlCol="0">
            <a:spAutoFit/>
          </a:bodyPr>
          <a:lstStyle/>
          <a:p>
            <a:pPr algn="ctr"/>
            <a:r>
              <a:rPr lang="en-US" sz="2800" dirty="0"/>
              <a:t>The most sustainable solutions to safety hazards are: </a:t>
            </a:r>
          </a:p>
          <a:p>
            <a:endParaRPr lang="en-US" sz="2800" dirty="0"/>
          </a:p>
          <a:p>
            <a:r>
              <a:rPr lang="en-US" sz="2800" dirty="0"/>
              <a:t>A. Those focused on training and discipline. </a:t>
            </a:r>
          </a:p>
          <a:p>
            <a:r>
              <a:rPr lang="en-US" sz="2800" dirty="0"/>
              <a:t>B. Those focused on providing more warnings. </a:t>
            </a:r>
          </a:p>
          <a:p>
            <a:r>
              <a:rPr lang="en-US" sz="2800" dirty="0"/>
              <a:t>C. Those focused on creating new policies. </a:t>
            </a:r>
          </a:p>
          <a:p>
            <a:r>
              <a:rPr lang="en-US" sz="2800" dirty="0"/>
              <a:t>D. Those focused on system changes such as modifying the environment or technology. </a:t>
            </a:r>
          </a:p>
          <a:p>
            <a:endParaRPr lang="en-US" sz="2400" dirty="0"/>
          </a:p>
        </p:txBody>
      </p:sp>
    </p:spTree>
    <p:extLst>
      <p:ext uri="{BB962C8B-B14F-4D97-AF65-F5344CB8AC3E}">
        <p14:creationId xmlns:p14="http://schemas.microsoft.com/office/powerpoint/2010/main" val="26824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8AB40-FC12-234D-9196-277BEBB321FB}"/>
              </a:ext>
            </a:extLst>
          </p:cNvPr>
          <p:cNvSpPr>
            <a:spLocks noGrp="1"/>
          </p:cNvSpPr>
          <p:nvPr>
            <p:ph type="title"/>
          </p:nvPr>
        </p:nvSpPr>
        <p:spPr/>
        <p:txBody>
          <a:bodyPr>
            <a:normAutofit/>
          </a:bodyPr>
          <a:lstStyle/>
          <a:p>
            <a:r>
              <a:rPr lang="en-US" sz="3600" dirty="0"/>
              <a:t>moderator</a:t>
            </a:r>
          </a:p>
        </p:txBody>
      </p:sp>
      <p:sp>
        <p:nvSpPr>
          <p:cNvPr id="6" name="TextBox 5">
            <a:extLst>
              <a:ext uri="{FF2B5EF4-FFF2-40B4-BE49-F238E27FC236}">
                <a16:creationId xmlns:a16="http://schemas.microsoft.com/office/drawing/2014/main" id="{25BFBDE9-6BA4-BB4E-A895-E81DFC613CF3}"/>
              </a:ext>
              <a:ext uri="{C183D7F6-B498-43B3-948B-1728B52AA6E4}">
                <adec:decorative xmlns:adec="http://schemas.microsoft.com/office/drawing/2017/decorative" val="0"/>
              </a:ext>
            </a:extLst>
          </p:cNvPr>
          <p:cNvSpPr txBox="1"/>
          <p:nvPr/>
        </p:nvSpPr>
        <p:spPr>
          <a:xfrm>
            <a:off x="359796" y="1117163"/>
            <a:ext cx="9470834" cy="2062103"/>
          </a:xfrm>
          <a:prstGeom prst="rect">
            <a:avLst/>
          </a:prstGeom>
          <a:noFill/>
        </p:spPr>
        <p:txBody>
          <a:bodyPr wrap="square" rtlCol="0">
            <a:spAutoFit/>
          </a:bodyPr>
          <a:lstStyle/>
          <a:p>
            <a:br>
              <a:rPr lang="en-US" sz="2400" b="1" dirty="0">
                <a:solidFill>
                  <a:schemeClr val="tx1">
                    <a:lumMod val="75000"/>
                    <a:lumOff val="25000"/>
                  </a:schemeClr>
                </a:solidFill>
              </a:rPr>
            </a:br>
            <a:r>
              <a:rPr lang="en-US" sz="3200" b="1" dirty="0" err="1">
                <a:solidFill>
                  <a:schemeClr val="tx1">
                    <a:lumMod val="75000"/>
                    <a:lumOff val="25000"/>
                  </a:schemeClr>
                </a:solidFill>
              </a:rPr>
              <a:t>Fadia</a:t>
            </a:r>
            <a:r>
              <a:rPr lang="en-US" sz="3200" b="1" dirty="0">
                <a:solidFill>
                  <a:schemeClr val="tx1">
                    <a:lumMod val="75000"/>
                    <a:lumOff val="25000"/>
                  </a:schemeClr>
                </a:solidFill>
              </a:rPr>
              <a:t> Shaya, Ph.D., M.P.H.</a:t>
            </a:r>
          </a:p>
          <a:p>
            <a:pPr marL="342900" indent="-342900">
              <a:buFont typeface="Arial" panose="020B0604020202020204" pitchFamily="34" charset="0"/>
              <a:buChar char="•"/>
            </a:pPr>
            <a:r>
              <a:rPr lang="en-US" sz="2400" dirty="0"/>
              <a:t>Professor and Director of Informatics - University of Maryland School of Pharmacy</a:t>
            </a:r>
          </a:p>
          <a:p>
            <a:endParaRPr lang="en-US" sz="2400" dirty="0"/>
          </a:p>
        </p:txBody>
      </p:sp>
      <p:sp>
        <p:nvSpPr>
          <p:cNvPr id="4" name="TextBox 3">
            <a:extLst>
              <a:ext uri="{FF2B5EF4-FFF2-40B4-BE49-F238E27FC236}">
                <a16:creationId xmlns:a16="http://schemas.microsoft.com/office/drawing/2014/main" id="{8D35EBD9-E20D-9B42-BCD1-C238DE44DDBB}"/>
              </a:ext>
            </a:extLst>
          </p:cNvPr>
          <p:cNvSpPr txBox="1"/>
          <p:nvPr/>
        </p:nvSpPr>
        <p:spPr>
          <a:xfrm>
            <a:off x="11722308" y="6383737"/>
            <a:ext cx="327334" cy="400110"/>
          </a:xfrm>
          <a:prstGeom prst="rect">
            <a:avLst/>
          </a:prstGeom>
          <a:noFill/>
        </p:spPr>
        <p:txBody>
          <a:bodyPr wrap="none" rtlCol="0">
            <a:spAutoFit/>
          </a:bodyPr>
          <a:lstStyle/>
          <a:p>
            <a:r>
              <a:rPr lang="en-US" sz="2000" dirty="0">
                <a:solidFill>
                  <a:srgbClr val="69737B"/>
                </a:solidFill>
              </a:rPr>
              <a:t>6</a:t>
            </a:r>
          </a:p>
        </p:txBody>
      </p:sp>
    </p:spTree>
    <p:extLst>
      <p:ext uri="{BB962C8B-B14F-4D97-AF65-F5344CB8AC3E}">
        <p14:creationId xmlns:p14="http://schemas.microsoft.com/office/powerpoint/2010/main" val="7916176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7B1B5-F366-A846-BD44-DA4056DC9E46}"/>
              </a:ext>
            </a:extLst>
          </p:cNvPr>
          <p:cNvSpPr>
            <a:spLocks noGrp="1"/>
          </p:cNvSpPr>
          <p:nvPr>
            <p:ph type="title"/>
          </p:nvPr>
        </p:nvSpPr>
        <p:spPr/>
        <p:txBody>
          <a:bodyPr/>
          <a:lstStyle/>
          <a:p>
            <a:r>
              <a:rPr lang="en-US" dirty="0"/>
              <a:t>Survey question</a:t>
            </a:r>
          </a:p>
        </p:txBody>
      </p:sp>
      <p:sp>
        <p:nvSpPr>
          <p:cNvPr id="6" name="Footer Placeholder 5">
            <a:extLst>
              <a:ext uri="{FF2B5EF4-FFF2-40B4-BE49-F238E27FC236}">
                <a16:creationId xmlns:a16="http://schemas.microsoft.com/office/drawing/2014/main" id="{0CABD06B-AEAB-A94F-861A-D21D92A22A39}"/>
              </a:ext>
            </a:extLst>
          </p:cNvPr>
          <p:cNvSpPr>
            <a:spLocks noGrp="1"/>
          </p:cNvSpPr>
          <p:nvPr>
            <p:ph type="ftr" sz="quarter" idx="3"/>
          </p:nvPr>
        </p:nvSpPr>
        <p:spPr>
          <a:xfrm>
            <a:off x="11634616" y="6466482"/>
            <a:ext cx="3860800" cy="284687"/>
          </a:xfrm>
        </p:spPr>
        <p:txBody>
          <a:bodyPr/>
          <a:lstStyle/>
          <a:p>
            <a:r>
              <a:rPr lang="en-US" dirty="0"/>
              <a:t>60</a:t>
            </a:r>
          </a:p>
        </p:txBody>
      </p:sp>
      <p:sp>
        <p:nvSpPr>
          <p:cNvPr id="3" name="TextBox 2">
            <a:extLst>
              <a:ext uri="{FF2B5EF4-FFF2-40B4-BE49-F238E27FC236}">
                <a16:creationId xmlns:a16="http://schemas.microsoft.com/office/drawing/2014/main" id="{8524F15C-DFA3-7C46-BAC3-A9B19332CF8B}"/>
              </a:ext>
            </a:extLst>
          </p:cNvPr>
          <p:cNvSpPr txBox="1"/>
          <p:nvPr/>
        </p:nvSpPr>
        <p:spPr>
          <a:xfrm>
            <a:off x="273696" y="1325880"/>
            <a:ext cx="11445864" cy="3416320"/>
          </a:xfrm>
          <a:prstGeom prst="rect">
            <a:avLst/>
          </a:prstGeom>
          <a:noFill/>
        </p:spPr>
        <p:txBody>
          <a:bodyPr wrap="square" rtlCol="0">
            <a:spAutoFit/>
          </a:bodyPr>
          <a:lstStyle/>
          <a:p>
            <a:pPr algn="ctr"/>
            <a:r>
              <a:rPr lang="en-US" sz="2400" dirty="0"/>
              <a:t>The most sustainable solutions to safety hazards are: </a:t>
            </a:r>
          </a:p>
          <a:p>
            <a:endParaRPr lang="en-US" sz="2400" dirty="0"/>
          </a:p>
          <a:p>
            <a:r>
              <a:rPr lang="en-US" sz="2400" dirty="0"/>
              <a:t>A. Those focused on training and discipline. </a:t>
            </a:r>
          </a:p>
          <a:p>
            <a:r>
              <a:rPr lang="en-US" sz="2400" dirty="0"/>
              <a:t>B. Those focused on providing more warnings. </a:t>
            </a:r>
          </a:p>
          <a:p>
            <a:r>
              <a:rPr lang="en-US" sz="2400" dirty="0"/>
              <a:t>C. Those focused on creating new policies. </a:t>
            </a:r>
          </a:p>
          <a:p>
            <a:r>
              <a:rPr lang="en-US" sz="2400" dirty="0"/>
              <a:t>D. Those focused on system changes such as modifying the environment or technology. </a:t>
            </a:r>
          </a:p>
          <a:p>
            <a:endParaRPr lang="en-US" sz="2400" dirty="0"/>
          </a:p>
          <a:p>
            <a:r>
              <a:rPr lang="en-US" sz="2400" dirty="0"/>
              <a:t>Answer: D</a:t>
            </a:r>
          </a:p>
        </p:txBody>
      </p:sp>
    </p:spTree>
    <p:extLst>
      <p:ext uri="{BB962C8B-B14F-4D97-AF65-F5344CB8AC3E}">
        <p14:creationId xmlns:p14="http://schemas.microsoft.com/office/powerpoint/2010/main" val="223806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7B937-E441-45FB-8DE7-D0982F227E90}"/>
              </a:ext>
            </a:extLst>
          </p:cNvPr>
          <p:cNvSpPr>
            <a:spLocks noGrp="1"/>
          </p:cNvSpPr>
          <p:nvPr>
            <p:ph type="title"/>
          </p:nvPr>
        </p:nvSpPr>
        <p:spPr>
          <a:xfrm>
            <a:off x="1981200" y="2514600"/>
            <a:ext cx="8229600" cy="1143000"/>
          </a:xfrm>
        </p:spPr>
        <p:txBody>
          <a:bodyPr/>
          <a:lstStyle/>
          <a:p>
            <a:pPr algn="ctr"/>
            <a:r>
              <a:rPr lang="en-US" sz="3600" dirty="0">
                <a:solidFill>
                  <a:schemeClr val="tx1">
                    <a:lumMod val="65000"/>
                    <a:lumOff val="35000"/>
                  </a:schemeClr>
                </a:solidFill>
              </a:rPr>
              <a:t>Application</a:t>
            </a:r>
            <a:endParaRPr lang="en-US" dirty="0">
              <a:solidFill>
                <a:schemeClr val="tx1">
                  <a:lumMod val="65000"/>
                  <a:lumOff val="35000"/>
                </a:schemeClr>
              </a:solidFill>
            </a:endParaRPr>
          </a:p>
        </p:txBody>
      </p:sp>
      <p:sp>
        <p:nvSpPr>
          <p:cNvPr id="5" name="Footer Placeholder 4">
            <a:extLst>
              <a:ext uri="{FF2B5EF4-FFF2-40B4-BE49-F238E27FC236}">
                <a16:creationId xmlns:a16="http://schemas.microsoft.com/office/drawing/2014/main" id="{1A97C6ED-FB8D-B944-83AC-7E2646020D3F}"/>
              </a:ext>
            </a:extLst>
          </p:cNvPr>
          <p:cNvSpPr>
            <a:spLocks noGrp="1"/>
          </p:cNvSpPr>
          <p:nvPr>
            <p:ph type="ftr" sz="quarter" idx="3"/>
          </p:nvPr>
        </p:nvSpPr>
        <p:spPr>
          <a:xfrm>
            <a:off x="11579492" y="6451491"/>
            <a:ext cx="3860800" cy="284687"/>
          </a:xfrm>
        </p:spPr>
        <p:txBody>
          <a:bodyPr/>
          <a:lstStyle/>
          <a:p>
            <a:r>
              <a:rPr lang="en-US" dirty="0"/>
              <a:t>61</a:t>
            </a:r>
          </a:p>
        </p:txBody>
      </p:sp>
    </p:spTree>
    <p:extLst>
      <p:ext uri="{BB962C8B-B14F-4D97-AF65-F5344CB8AC3E}">
        <p14:creationId xmlns:p14="http://schemas.microsoft.com/office/powerpoint/2010/main" val="16632745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19D06-4CE0-482B-AF6C-4D928886EDBC}"/>
              </a:ext>
            </a:extLst>
          </p:cNvPr>
          <p:cNvSpPr>
            <a:spLocks noGrp="1"/>
          </p:cNvSpPr>
          <p:nvPr>
            <p:ph type="title"/>
          </p:nvPr>
        </p:nvSpPr>
        <p:spPr>
          <a:xfrm>
            <a:off x="121920" y="220527"/>
            <a:ext cx="8915400" cy="1143000"/>
          </a:xfrm>
        </p:spPr>
        <p:txBody>
          <a:bodyPr>
            <a:normAutofit/>
          </a:bodyPr>
          <a:lstStyle/>
          <a:p>
            <a:pPr algn="l"/>
            <a:r>
              <a:rPr lang="en-US" sz="3600" b="1" dirty="0">
                <a:solidFill>
                  <a:schemeClr val="tx1">
                    <a:lumMod val="65000"/>
                    <a:lumOff val="35000"/>
                  </a:schemeClr>
                </a:solidFill>
                <a:latin typeface="Arial" panose="020B0604020202020204" pitchFamily="34" charset="0"/>
                <a:cs typeface="Arial" panose="020B0604020202020204" pitchFamily="34" charset="0"/>
              </a:rPr>
              <a:t>Human Factors Application</a:t>
            </a:r>
          </a:p>
        </p:txBody>
      </p:sp>
      <p:sp>
        <p:nvSpPr>
          <p:cNvPr id="3" name="Slide Number Placeholder 2">
            <a:extLst>
              <a:ext uri="{FF2B5EF4-FFF2-40B4-BE49-F238E27FC236}">
                <a16:creationId xmlns:a16="http://schemas.microsoft.com/office/drawing/2014/main" id="{D0501B39-4A0B-EA4C-8231-E2AB76793B77}"/>
              </a:ext>
            </a:extLst>
          </p:cNvPr>
          <p:cNvSpPr>
            <a:spLocks noGrp="1"/>
          </p:cNvSpPr>
          <p:nvPr>
            <p:ph type="sldNum" sz="quarter" idx="12"/>
          </p:nvPr>
        </p:nvSpPr>
        <p:spPr>
          <a:xfrm>
            <a:off x="9182309" y="6387944"/>
            <a:ext cx="2844800" cy="365125"/>
          </a:xfrm>
        </p:spPr>
        <p:txBody>
          <a:bodyPr/>
          <a:lstStyle/>
          <a:p>
            <a:fld id="{B0670844-D388-4A71-BC92-960437845655}" type="slidenum">
              <a:rPr lang="en-US" sz="2000" smtClean="0"/>
              <a:t>62</a:t>
            </a:fld>
            <a:endParaRPr lang="en-US" sz="2000" dirty="0"/>
          </a:p>
        </p:txBody>
      </p:sp>
      <p:graphicFrame>
        <p:nvGraphicFramePr>
          <p:cNvPr id="5" name="Diagram 4">
            <a:extLst>
              <a:ext uri="{FF2B5EF4-FFF2-40B4-BE49-F238E27FC236}">
                <a16:creationId xmlns:a16="http://schemas.microsoft.com/office/drawing/2014/main" id="{22C481BD-3720-4213-8629-A19E8A00E583}"/>
              </a:ext>
            </a:extLst>
          </p:cNvPr>
          <p:cNvGraphicFramePr/>
          <p:nvPr>
            <p:extLst>
              <p:ext uri="{D42A27DB-BD31-4B8C-83A1-F6EECF244321}">
                <p14:modId xmlns:p14="http://schemas.microsoft.com/office/powerpoint/2010/main" val="3141574038"/>
              </p:ext>
            </p:extLst>
          </p:nvPr>
        </p:nvGraphicFramePr>
        <p:xfrm>
          <a:off x="1748790" y="1108710"/>
          <a:ext cx="8686800" cy="50177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312226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5AE6-8381-4D16-9CA7-BA1D9BD286BB}"/>
              </a:ext>
            </a:extLst>
          </p:cNvPr>
          <p:cNvSpPr>
            <a:spLocks noGrp="1"/>
          </p:cNvSpPr>
          <p:nvPr>
            <p:ph type="title"/>
          </p:nvPr>
        </p:nvSpPr>
        <p:spPr>
          <a:xfrm>
            <a:off x="278674" y="0"/>
            <a:ext cx="8229600" cy="1143000"/>
          </a:xfrm>
        </p:spPr>
        <p:txBody>
          <a:bodyPr>
            <a:noAutofit/>
          </a:bodyPr>
          <a:lstStyle/>
          <a:p>
            <a:pPr algn="l"/>
            <a:r>
              <a:rPr lang="en-US" sz="3600" b="1" dirty="0">
                <a:solidFill>
                  <a:schemeClr val="tx1">
                    <a:lumMod val="65000"/>
                    <a:lumOff val="35000"/>
                  </a:schemeClr>
                </a:solidFill>
                <a:latin typeface="Arial" panose="020B0604020202020204" pitchFamily="34" charset="0"/>
                <a:cs typeface="Arial" panose="020B0604020202020204" pitchFamily="34" charset="0"/>
              </a:rPr>
              <a:t>Hydromorphone Free Emergency Department</a:t>
            </a:r>
          </a:p>
        </p:txBody>
      </p:sp>
      <p:sp>
        <p:nvSpPr>
          <p:cNvPr id="3" name="Content Placeholder 2">
            <a:extLst>
              <a:ext uri="{FF2B5EF4-FFF2-40B4-BE49-F238E27FC236}">
                <a16:creationId xmlns:a16="http://schemas.microsoft.com/office/drawing/2014/main" id="{32AE4E37-FE9A-486E-B982-42BC02C56D36}"/>
              </a:ext>
            </a:extLst>
          </p:cNvPr>
          <p:cNvSpPr>
            <a:spLocks noGrp="1"/>
          </p:cNvSpPr>
          <p:nvPr>
            <p:ph idx="1"/>
          </p:nvPr>
        </p:nvSpPr>
        <p:spPr>
          <a:xfrm>
            <a:off x="152400" y="1569721"/>
            <a:ext cx="11887200" cy="4525963"/>
          </a:xfrm>
        </p:spPr>
        <p:txBody>
          <a:bodyPr/>
          <a:lstStyle/>
          <a:p>
            <a:r>
              <a:rPr lang="en-US" sz="3200" u="sng" dirty="0"/>
              <a:t>Risk identification</a:t>
            </a:r>
            <a:r>
              <a:rPr lang="en-US" sz="3200" dirty="0"/>
              <a:t>: Safety incidents with incorrect dosing of hydromorphone</a:t>
            </a:r>
          </a:p>
          <a:p>
            <a:r>
              <a:rPr lang="en-US" sz="3200" u="sng" dirty="0"/>
              <a:t>Analysis</a:t>
            </a:r>
            <a:r>
              <a:rPr lang="en-US" sz="3200" dirty="0"/>
              <a:t>: Data showed confusion over dosing with morphine; incorrect orders placed</a:t>
            </a:r>
          </a:p>
          <a:p>
            <a:r>
              <a:rPr lang="en-US" sz="3200" u="sng" dirty="0"/>
              <a:t>Solution development</a:t>
            </a:r>
            <a:r>
              <a:rPr lang="en-US" sz="3200" dirty="0"/>
              <a:t>: System factors suggested removal from ED would eliminate events with few unintended consequences</a:t>
            </a:r>
          </a:p>
        </p:txBody>
      </p:sp>
      <p:sp>
        <p:nvSpPr>
          <p:cNvPr id="7" name="Footer Placeholder 6">
            <a:extLst>
              <a:ext uri="{FF2B5EF4-FFF2-40B4-BE49-F238E27FC236}">
                <a16:creationId xmlns:a16="http://schemas.microsoft.com/office/drawing/2014/main" id="{63D65EF8-7913-304B-8B08-4863CC515C12}"/>
              </a:ext>
            </a:extLst>
          </p:cNvPr>
          <p:cNvSpPr>
            <a:spLocks noGrp="1"/>
          </p:cNvSpPr>
          <p:nvPr>
            <p:ph type="ftr" sz="quarter" idx="11"/>
          </p:nvPr>
        </p:nvSpPr>
        <p:spPr>
          <a:xfrm>
            <a:off x="11534522" y="6447454"/>
            <a:ext cx="3860800" cy="284687"/>
          </a:xfrm>
        </p:spPr>
        <p:txBody>
          <a:bodyPr/>
          <a:lstStyle/>
          <a:p>
            <a:r>
              <a:rPr lang="en-US" dirty="0"/>
              <a:t>63</a:t>
            </a:r>
          </a:p>
        </p:txBody>
      </p:sp>
    </p:spTree>
    <p:extLst>
      <p:ext uri="{BB962C8B-B14F-4D97-AF65-F5344CB8AC3E}">
        <p14:creationId xmlns:p14="http://schemas.microsoft.com/office/powerpoint/2010/main" val="5552829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99296-C452-764C-820F-DCF07B687E93}"/>
              </a:ext>
            </a:extLst>
          </p:cNvPr>
          <p:cNvSpPr>
            <a:spLocks noGrp="1"/>
          </p:cNvSpPr>
          <p:nvPr>
            <p:ph type="title"/>
          </p:nvPr>
        </p:nvSpPr>
        <p:spPr/>
        <p:txBody>
          <a:bodyPr/>
          <a:lstStyle/>
          <a:p>
            <a:endParaRPr lang="en-US" dirty="0"/>
          </a:p>
        </p:txBody>
      </p:sp>
      <p:sp>
        <p:nvSpPr>
          <p:cNvPr id="3" name="Slide Number Placeholder 2">
            <a:extLst>
              <a:ext uri="{FF2B5EF4-FFF2-40B4-BE49-F238E27FC236}">
                <a16:creationId xmlns:a16="http://schemas.microsoft.com/office/drawing/2014/main" id="{2D5EFBEB-DA87-EC4B-BD4E-09D6FA5AF9A8}"/>
              </a:ext>
            </a:extLst>
          </p:cNvPr>
          <p:cNvSpPr>
            <a:spLocks noGrp="1"/>
          </p:cNvSpPr>
          <p:nvPr>
            <p:ph type="sldNum" sz="quarter" idx="12"/>
          </p:nvPr>
        </p:nvSpPr>
        <p:spPr>
          <a:xfrm>
            <a:off x="9212185" y="6399862"/>
            <a:ext cx="2844800" cy="365125"/>
          </a:xfrm>
        </p:spPr>
        <p:txBody>
          <a:bodyPr/>
          <a:lstStyle/>
          <a:p>
            <a:pPr defTabSz="609585"/>
            <a:fld id="{8EA43C24-870D-D440-AED7-D2226A4A8CF1}" type="slidenum">
              <a:rPr lang="en-US" sz="2000" smtClean="0">
                <a:solidFill>
                  <a:prstClr val="black">
                    <a:tint val="75000"/>
                  </a:prstClr>
                </a:solidFill>
              </a:rPr>
              <a:pPr defTabSz="609585"/>
              <a:t>64</a:t>
            </a:fld>
            <a:endParaRPr lang="en-US" sz="2000" dirty="0">
              <a:solidFill>
                <a:prstClr val="black">
                  <a:tint val="75000"/>
                </a:prstClr>
              </a:solidFill>
            </a:endParaRPr>
          </a:p>
        </p:txBody>
      </p:sp>
      <p:pic>
        <p:nvPicPr>
          <p:cNvPr id="5" name="Picture 4" descr="Graphical user interface, website&#10;&#10;Description automatically generated">
            <a:extLst>
              <a:ext uri="{FF2B5EF4-FFF2-40B4-BE49-F238E27FC236}">
                <a16:creationId xmlns:a16="http://schemas.microsoft.com/office/drawing/2014/main" id="{EBCE3947-56F8-3946-8EF8-189C71FA3604}"/>
              </a:ext>
            </a:extLst>
          </p:cNvPr>
          <p:cNvPicPr>
            <a:picLocks noChangeAspect="1"/>
          </p:cNvPicPr>
          <p:nvPr/>
        </p:nvPicPr>
        <p:blipFill>
          <a:blip r:embed="rId3"/>
          <a:stretch>
            <a:fillRect/>
          </a:stretch>
        </p:blipFill>
        <p:spPr>
          <a:xfrm>
            <a:off x="540327" y="560604"/>
            <a:ext cx="11042073" cy="5348504"/>
          </a:xfrm>
          <a:prstGeom prst="rect">
            <a:avLst/>
          </a:prstGeom>
        </p:spPr>
      </p:pic>
    </p:spTree>
    <p:extLst>
      <p:ext uri="{BB962C8B-B14F-4D97-AF65-F5344CB8AC3E}">
        <p14:creationId xmlns:p14="http://schemas.microsoft.com/office/powerpoint/2010/main" val="32224216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5FFFF-87D5-5C45-B861-7C157718AD3E}"/>
              </a:ext>
            </a:extLst>
          </p:cNvPr>
          <p:cNvSpPr>
            <a:spLocks noGrp="1"/>
          </p:cNvSpPr>
          <p:nvPr>
            <p:ph type="title"/>
          </p:nvPr>
        </p:nvSpPr>
        <p:spPr/>
        <p:txBody>
          <a:bodyPr/>
          <a:lstStyle/>
          <a:p>
            <a:r>
              <a:rPr lang="en-US" sz="3600" dirty="0"/>
              <a:t>Summary</a:t>
            </a:r>
            <a:endParaRPr lang="en-US" dirty="0"/>
          </a:p>
        </p:txBody>
      </p:sp>
      <p:sp>
        <p:nvSpPr>
          <p:cNvPr id="6" name="Footer Placeholder 5">
            <a:extLst>
              <a:ext uri="{FF2B5EF4-FFF2-40B4-BE49-F238E27FC236}">
                <a16:creationId xmlns:a16="http://schemas.microsoft.com/office/drawing/2014/main" id="{C25549F3-87D8-5A47-9F35-FE31FC6E4828}"/>
              </a:ext>
            </a:extLst>
          </p:cNvPr>
          <p:cNvSpPr>
            <a:spLocks noGrp="1"/>
          </p:cNvSpPr>
          <p:nvPr>
            <p:ph type="ftr" sz="quarter" idx="3"/>
          </p:nvPr>
        </p:nvSpPr>
        <p:spPr>
          <a:xfrm>
            <a:off x="11582400" y="6451491"/>
            <a:ext cx="3860800" cy="284687"/>
          </a:xfrm>
        </p:spPr>
        <p:txBody>
          <a:bodyPr/>
          <a:lstStyle/>
          <a:p>
            <a:r>
              <a:rPr lang="en-US" dirty="0"/>
              <a:t>65</a:t>
            </a:r>
          </a:p>
        </p:txBody>
      </p:sp>
      <p:sp>
        <p:nvSpPr>
          <p:cNvPr id="4" name="Rectangle 3">
            <a:extLst>
              <a:ext uri="{FF2B5EF4-FFF2-40B4-BE49-F238E27FC236}">
                <a16:creationId xmlns:a16="http://schemas.microsoft.com/office/drawing/2014/main" id="{AC90B879-04D8-3A46-A4B8-D4927FD82B3B}"/>
              </a:ext>
            </a:extLst>
          </p:cNvPr>
          <p:cNvSpPr/>
          <p:nvPr/>
        </p:nvSpPr>
        <p:spPr>
          <a:xfrm>
            <a:off x="311594" y="1206694"/>
            <a:ext cx="11636566" cy="2677656"/>
          </a:xfrm>
          <a:prstGeom prst="rect">
            <a:avLst/>
          </a:prstGeom>
        </p:spPr>
        <p:txBody>
          <a:bodyPr wrap="square">
            <a:spAutoFit/>
          </a:bodyPr>
          <a:lstStyle/>
          <a:p>
            <a:pPr marL="285750" indent="-285750">
              <a:buFont typeface="Arial" panose="020B0604020202020204" pitchFamily="34" charset="0"/>
              <a:buChar char="•"/>
            </a:pPr>
            <a:r>
              <a:rPr lang="en-US" sz="2800" dirty="0"/>
              <a:t>Human factors focuses on understanding human capabilities and ensuring the work system meets these capabilities. </a:t>
            </a:r>
          </a:p>
          <a:p>
            <a:endParaRPr lang="en-US" sz="2800" dirty="0"/>
          </a:p>
          <a:p>
            <a:pPr marL="285750" indent="-285750">
              <a:buFont typeface="Arial" panose="020B0604020202020204" pitchFamily="34" charset="0"/>
              <a:buChar char="•"/>
            </a:pPr>
            <a:r>
              <a:rPr lang="en-US" sz="2800" dirty="0"/>
              <a:t>Systems based solutions are more sustainable and effective</a:t>
            </a:r>
          </a:p>
          <a:p>
            <a:endParaRPr lang="en-US" sz="2800" dirty="0"/>
          </a:p>
          <a:p>
            <a:pPr marL="285750" indent="-285750">
              <a:buFont typeface="Arial" panose="020B0604020202020204" pitchFamily="34" charset="0"/>
              <a:buChar char="•"/>
            </a:pPr>
            <a:r>
              <a:rPr lang="en-US" sz="2800" dirty="0"/>
              <a:t>Identify risks -&gt; Analyze the situation-&gt; Iteratively develop solutions</a:t>
            </a:r>
          </a:p>
        </p:txBody>
      </p:sp>
    </p:spTree>
    <p:extLst>
      <p:ext uri="{BB962C8B-B14F-4D97-AF65-F5344CB8AC3E}">
        <p14:creationId xmlns:p14="http://schemas.microsoft.com/office/powerpoint/2010/main" val="13344111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4B187-B1FF-E748-A7E3-3B6990CAB7D3}"/>
              </a:ext>
            </a:extLst>
          </p:cNvPr>
          <p:cNvSpPr>
            <a:spLocks noGrp="1"/>
          </p:cNvSpPr>
          <p:nvPr>
            <p:ph type="title"/>
          </p:nvPr>
        </p:nvSpPr>
        <p:spPr/>
        <p:txBody>
          <a:bodyPr/>
          <a:lstStyle/>
          <a:p>
            <a:r>
              <a:rPr lang="en-US" dirty="0"/>
              <a:t>Thank You</a:t>
            </a:r>
          </a:p>
        </p:txBody>
      </p:sp>
      <p:sp>
        <p:nvSpPr>
          <p:cNvPr id="7" name="Footer Placeholder 6">
            <a:extLst>
              <a:ext uri="{FF2B5EF4-FFF2-40B4-BE49-F238E27FC236}">
                <a16:creationId xmlns:a16="http://schemas.microsoft.com/office/drawing/2014/main" id="{B5DADA77-1865-7748-BF14-0E0520BF9A46}"/>
              </a:ext>
            </a:extLst>
          </p:cNvPr>
          <p:cNvSpPr>
            <a:spLocks noGrp="1"/>
          </p:cNvSpPr>
          <p:nvPr>
            <p:ph type="ftr" sz="quarter" idx="3"/>
          </p:nvPr>
        </p:nvSpPr>
        <p:spPr>
          <a:xfrm>
            <a:off x="11584898" y="6441017"/>
            <a:ext cx="3860800" cy="284687"/>
          </a:xfrm>
        </p:spPr>
        <p:txBody>
          <a:bodyPr/>
          <a:lstStyle/>
          <a:p>
            <a:r>
              <a:rPr lang="en-US" dirty="0"/>
              <a:t>66</a:t>
            </a:r>
          </a:p>
        </p:txBody>
      </p:sp>
      <p:sp>
        <p:nvSpPr>
          <p:cNvPr id="3" name="Rectangle 2">
            <a:extLst>
              <a:ext uri="{FF2B5EF4-FFF2-40B4-BE49-F238E27FC236}">
                <a16:creationId xmlns:a16="http://schemas.microsoft.com/office/drawing/2014/main" id="{1181AC6F-B46B-8A44-8662-EE8034B5D7C2}"/>
              </a:ext>
            </a:extLst>
          </p:cNvPr>
          <p:cNvSpPr/>
          <p:nvPr/>
        </p:nvSpPr>
        <p:spPr>
          <a:xfrm>
            <a:off x="1817370" y="2274838"/>
            <a:ext cx="8823960" cy="3416320"/>
          </a:xfrm>
          <a:prstGeom prst="rect">
            <a:avLst/>
          </a:prstGeom>
        </p:spPr>
        <p:txBody>
          <a:bodyPr wrap="square">
            <a:spAutoFit/>
          </a:bodyPr>
          <a:lstStyle/>
          <a:p>
            <a:pPr algn="ctr">
              <a:buNone/>
            </a:pPr>
            <a:r>
              <a:rPr lang="en-US" sz="3600" dirty="0"/>
              <a:t>Raj </a:t>
            </a:r>
            <a:r>
              <a:rPr lang="en-US" sz="3600" dirty="0" err="1"/>
              <a:t>Ratwani</a:t>
            </a:r>
            <a:r>
              <a:rPr lang="en-US" sz="3600" dirty="0"/>
              <a:t>, PhD</a:t>
            </a:r>
          </a:p>
          <a:p>
            <a:pPr algn="ctr">
              <a:buNone/>
            </a:pPr>
            <a:r>
              <a:rPr lang="en-US" sz="3600" dirty="0">
                <a:hlinkClick r:id="rId3"/>
              </a:rPr>
              <a:t>Raj.M.Ratwani@medstar.net</a:t>
            </a:r>
            <a:endParaRPr lang="en-US" sz="3600" dirty="0"/>
          </a:p>
          <a:p>
            <a:pPr algn="ctr">
              <a:buNone/>
            </a:pPr>
            <a:endParaRPr lang="en-US" sz="3600" dirty="0"/>
          </a:p>
          <a:p>
            <a:pPr algn="ctr">
              <a:buNone/>
            </a:pPr>
            <a:r>
              <a:rPr lang="en-US" sz="3600" dirty="0"/>
              <a:t>@</a:t>
            </a:r>
            <a:r>
              <a:rPr lang="en-US" sz="3600" dirty="0" err="1"/>
              <a:t>RajRatwani</a:t>
            </a:r>
            <a:endParaRPr lang="en-US" sz="3600" dirty="0"/>
          </a:p>
          <a:p>
            <a:pPr algn="ctr">
              <a:buNone/>
            </a:pPr>
            <a:endParaRPr lang="en-US" sz="3600" dirty="0"/>
          </a:p>
          <a:p>
            <a:pPr algn="ctr">
              <a:buNone/>
            </a:pPr>
            <a:r>
              <a:rPr lang="en-US" sz="3600" dirty="0" err="1"/>
              <a:t>MedicalHumanFactors.Org</a:t>
            </a:r>
            <a:endParaRPr lang="en-US" sz="3600" dirty="0"/>
          </a:p>
        </p:txBody>
      </p:sp>
      <p:pic>
        <p:nvPicPr>
          <p:cNvPr id="4" name="Picture 3">
            <a:extLst>
              <a:ext uri="{FF2B5EF4-FFF2-40B4-BE49-F238E27FC236}">
                <a16:creationId xmlns:a16="http://schemas.microsoft.com/office/drawing/2014/main" id="{A0214B13-96F8-174A-8138-215A6D76DBFC}"/>
              </a:ext>
            </a:extLst>
          </p:cNvPr>
          <p:cNvPicPr>
            <a:picLocks noChangeAspect="1"/>
          </p:cNvPicPr>
          <p:nvPr/>
        </p:nvPicPr>
        <p:blipFill>
          <a:blip r:embed="rId4"/>
          <a:stretch>
            <a:fillRect/>
          </a:stretch>
        </p:blipFill>
        <p:spPr>
          <a:xfrm>
            <a:off x="3863340" y="3821162"/>
            <a:ext cx="739140" cy="762000"/>
          </a:xfrm>
          <a:prstGeom prst="rect">
            <a:avLst/>
          </a:prstGeom>
        </p:spPr>
      </p:pic>
    </p:spTree>
    <p:extLst>
      <p:ext uri="{BB962C8B-B14F-4D97-AF65-F5344CB8AC3E}">
        <p14:creationId xmlns:p14="http://schemas.microsoft.com/office/powerpoint/2010/main" val="25548351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6E30-5295-D849-A6BC-D075FB1D6C94}"/>
              </a:ext>
            </a:extLst>
          </p:cNvPr>
          <p:cNvSpPr>
            <a:spLocks noGrp="1"/>
          </p:cNvSpPr>
          <p:nvPr>
            <p:ph type="title"/>
          </p:nvPr>
        </p:nvSpPr>
        <p:spPr>
          <a:xfrm>
            <a:off x="340659" y="463663"/>
            <a:ext cx="10972800" cy="774523"/>
          </a:xfrm>
        </p:spPr>
        <p:txBody>
          <a:bodyPr/>
          <a:lstStyle/>
          <a:p>
            <a:r>
              <a:rPr lang="en-US" sz="3600" dirty="0"/>
              <a:t>Discussion panel</a:t>
            </a:r>
            <a:endParaRPr lang="en-US" dirty="0"/>
          </a:p>
        </p:txBody>
      </p:sp>
      <p:sp>
        <p:nvSpPr>
          <p:cNvPr id="3" name="Content Placeholder 2">
            <a:extLst>
              <a:ext uri="{FF2B5EF4-FFF2-40B4-BE49-F238E27FC236}">
                <a16:creationId xmlns:a16="http://schemas.microsoft.com/office/drawing/2014/main" id="{299EB319-F59B-0741-AC87-3B2791614CE0}"/>
              </a:ext>
            </a:extLst>
          </p:cNvPr>
          <p:cNvSpPr>
            <a:spLocks noGrp="1"/>
          </p:cNvSpPr>
          <p:nvPr>
            <p:ph idx="1"/>
          </p:nvPr>
        </p:nvSpPr>
        <p:spPr>
          <a:xfrm>
            <a:off x="0" y="1238186"/>
            <a:ext cx="12644438" cy="4828116"/>
          </a:xfrm>
        </p:spPr>
        <p:txBody>
          <a:bodyPr>
            <a:normAutofit/>
          </a:bodyPr>
          <a:lstStyle/>
          <a:p>
            <a:pPr marL="487668" indent="0">
              <a:buClr>
                <a:schemeClr val="tx1"/>
              </a:buClr>
              <a:buNone/>
            </a:pPr>
            <a:r>
              <a:rPr lang="en-US" b="1" dirty="0">
                <a:solidFill>
                  <a:schemeClr val="tx1">
                    <a:lumMod val="75000"/>
                    <a:lumOff val="25000"/>
                  </a:schemeClr>
                </a:solidFill>
              </a:rPr>
              <a:t>Marybeth </a:t>
            </a:r>
            <a:r>
              <a:rPr lang="en-US" b="1" dirty="0" err="1">
                <a:solidFill>
                  <a:schemeClr val="tx1">
                    <a:lumMod val="75000"/>
                    <a:lumOff val="25000"/>
                  </a:schemeClr>
                </a:solidFill>
              </a:rPr>
              <a:t>Kazanas</a:t>
            </a:r>
            <a:r>
              <a:rPr lang="en-US" b="1" dirty="0">
                <a:solidFill>
                  <a:schemeClr val="tx1">
                    <a:lumMod val="75000"/>
                    <a:lumOff val="25000"/>
                  </a:schemeClr>
                </a:solidFill>
              </a:rPr>
              <a:t>, PharmD, BCPS, LSSGB</a:t>
            </a:r>
            <a:endParaRPr lang="en-US" dirty="0">
              <a:solidFill>
                <a:schemeClr val="tx1">
                  <a:lumMod val="75000"/>
                  <a:lumOff val="25000"/>
                </a:schemeClr>
              </a:solidFill>
            </a:endParaRPr>
          </a:p>
          <a:p>
            <a:pPr>
              <a:buClr>
                <a:schemeClr val="tx1"/>
              </a:buClr>
              <a:buFont typeface="Arial" panose="020B0604020202020204" pitchFamily="34" charset="0"/>
              <a:buChar char="•"/>
            </a:pPr>
            <a:r>
              <a:rPr lang="en-US" dirty="0">
                <a:latin typeface="+mn-lt"/>
              </a:rPr>
              <a:t>System Director, Clinical Pharmacy Services - MedStar Health</a:t>
            </a:r>
          </a:p>
          <a:p>
            <a:pPr marL="487668" lvl="0" indent="0">
              <a:buClr>
                <a:schemeClr val="tx1"/>
              </a:buClr>
              <a:buNone/>
            </a:pPr>
            <a:r>
              <a:rPr lang="en-US" b="1" dirty="0">
                <a:solidFill>
                  <a:schemeClr val="tx1">
                    <a:lumMod val="75000"/>
                    <a:lumOff val="25000"/>
                  </a:schemeClr>
                </a:solidFill>
              </a:rPr>
              <a:t>Georgia Z. Lewis, MSN, RN, CPNP-PC</a:t>
            </a:r>
          </a:p>
          <a:p>
            <a:pPr>
              <a:buClr>
                <a:schemeClr val="tx1"/>
              </a:buClr>
              <a:buFont typeface="Arial" panose="020B0604020202020204" pitchFamily="34" charset="0"/>
              <a:buChar char="•"/>
            </a:pPr>
            <a:r>
              <a:rPr lang="en-US" dirty="0"/>
              <a:t>Pediatric Nurse Practitioner - Signature Health </a:t>
            </a:r>
            <a:endParaRPr lang="en-US" dirty="0">
              <a:solidFill>
                <a:schemeClr val="tx1">
                  <a:lumMod val="75000"/>
                  <a:lumOff val="25000"/>
                </a:schemeClr>
              </a:solidFill>
            </a:endParaRPr>
          </a:p>
          <a:p>
            <a:pPr marL="487668" lvl="0" indent="0">
              <a:buClr>
                <a:schemeClr val="tx1"/>
              </a:buClr>
              <a:buNone/>
            </a:pPr>
            <a:r>
              <a:rPr lang="en-US" b="1" dirty="0">
                <a:solidFill>
                  <a:schemeClr val="tx1">
                    <a:lumMod val="75000"/>
                    <a:lumOff val="25000"/>
                  </a:schemeClr>
                </a:solidFill>
              </a:rPr>
              <a:t>Eileen R. </a:t>
            </a:r>
            <a:r>
              <a:rPr lang="en-US" b="1" dirty="0" err="1">
                <a:solidFill>
                  <a:schemeClr val="tx1">
                    <a:lumMod val="75000"/>
                    <a:lumOff val="25000"/>
                  </a:schemeClr>
                </a:solidFill>
              </a:rPr>
              <a:t>Langstraat</a:t>
            </a:r>
            <a:r>
              <a:rPr lang="en-US" b="1" dirty="0">
                <a:solidFill>
                  <a:schemeClr val="tx1">
                    <a:lumMod val="75000"/>
                    <a:lumOff val="25000"/>
                  </a:schemeClr>
                </a:solidFill>
              </a:rPr>
              <a:t>, Pharm.D., BCPS, CPPS</a:t>
            </a:r>
          </a:p>
          <a:p>
            <a:pPr>
              <a:buClr>
                <a:schemeClr val="tx1"/>
              </a:buClr>
              <a:buFont typeface="Arial" panose="020B0604020202020204" pitchFamily="34" charset="0"/>
              <a:buChar char="•"/>
            </a:pPr>
            <a:r>
              <a:rPr lang="en-US" dirty="0"/>
              <a:t>Medication and Patient Safety Coordinator -  Kaiser Permanente </a:t>
            </a:r>
            <a:endParaRPr lang="en-US" dirty="0">
              <a:solidFill>
                <a:schemeClr val="tx1">
                  <a:lumMod val="75000"/>
                  <a:lumOff val="25000"/>
                </a:schemeClr>
              </a:solidFill>
            </a:endParaRPr>
          </a:p>
          <a:p>
            <a:pPr>
              <a:buClr>
                <a:schemeClr val="tx1"/>
              </a:buClr>
              <a:buFont typeface="Arial" panose="020B0604020202020204" pitchFamily="34" charset="0"/>
              <a:buChar char="•"/>
            </a:pPr>
            <a:endParaRPr lang="en-US" dirty="0">
              <a:latin typeface="+mn-lt"/>
            </a:endParaRPr>
          </a:p>
          <a:p>
            <a:pPr>
              <a:buClr>
                <a:schemeClr val="tx1"/>
              </a:buClr>
              <a:buFont typeface="Arial" panose="020B0604020202020204" pitchFamily="34" charset="0"/>
              <a:buChar char="•"/>
            </a:pPr>
            <a:endParaRPr lang="en-US" dirty="0">
              <a:solidFill>
                <a:schemeClr val="tx1">
                  <a:lumMod val="75000"/>
                  <a:lumOff val="25000"/>
                </a:schemeClr>
              </a:solidFill>
            </a:endParaRPr>
          </a:p>
        </p:txBody>
      </p:sp>
      <p:sp>
        <p:nvSpPr>
          <p:cNvPr id="4" name="TextBox 3">
            <a:extLst>
              <a:ext uri="{FF2B5EF4-FFF2-40B4-BE49-F238E27FC236}">
                <a16:creationId xmlns:a16="http://schemas.microsoft.com/office/drawing/2014/main" id="{6CC00977-ED13-B742-8749-702EB2FFB80A}"/>
              </a:ext>
            </a:extLst>
          </p:cNvPr>
          <p:cNvSpPr txBox="1"/>
          <p:nvPr/>
        </p:nvSpPr>
        <p:spPr>
          <a:xfrm>
            <a:off x="11540991" y="6440715"/>
            <a:ext cx="470000" cy="400110"/>
          </a:xfrm>
          <a:prstGeom prst="rect">
            <a:avLst/>
          </a:prstGeom>
          <a:noFill/>
        </p:spPr>
        <p:txBody>
          <a:bodyPr wrap="none" rtlCol="0">
            <a:spAutoFit/>
          </a:bodyPr>
          <a:lstStyle/>
          <a:p>
            <a:r>
              <a:rPr lang="en-US" sz="2000" dirty="0">
                <a:solidFill>
                  <a:srgbClr val="69737B"/>
                </a:solidFill>
              </a:rPr>
              <a:t>67</a:t>
            </a:r>
            <a:endParaRPr lang="en-US" dirty="0">
              <a:solidFill>
                <a:srgbClr val="69737B"/>
              </a:solidFill>
            </a:endParaRPr>
          </a:p>
        </p:txBody>
      </p:sp>
    </p:spTree>
    <p:extLst>
      <p:ext uri="{BB962C8B-B14F-4D97-AF65-F5344CB8AC3E}">
        <p14:creationId xmlns:p14="http://schemas.microsoft.com/office/powerpoint/2010/main" val="1878171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C1053-F947-F54D-A8A2-83F6E09343B0}"/>
              </a:ext>
            </a:extLst>
          </p:cNvPr>
          <p:cNvSpPr>
            <a:spLocks noGrp="1"/>
          </p:cNvSpPr>
          <p:nvPr>
            <p:ph type="title"/>
          </p:nvPr>
        </p:nvSpPr>
        <p:spPr>
          <a:xfrm>
            <a:off x="609599" y="274639"/>
            <a:ext cx="11042073" cy="1401761"/>
          </a:xfrm>
        </p:spPr>
        <p:txBody>
          <a:bodyPr/>
          <a:lstStyle/>
          <a:p>
            <a:pPr marL="487668" algn="ctr">
              <a:buClr>
                <a:schemeClr val="tx1"/>
              </a:buClr>
            </a:pPr>
            <a:r>
              <a:rPr lang="en-US" sz="4000" dirty="0">
                <a:solidFill>
                  <a:schemeClr val="tx1">
                    <a:lumMod val="75000"/>
                    <a:lumOff val="25000"/>
                  </a:schemeClr>
                </a:solidFill>
              </a:rPr>
              <a:t>Marybeth </a:t>
            </a:r>
            <a:r>
              <a:rPr lang="en-US" sz="4000" dirty="0" err="1">
                <a:solidFill>
                  <a:schemeClr val="tx1">
                    <a:lumMod val="75000"/>
                    <a:lumOff val="25000"/>
                  </a:schemeClr>
                </a:solidFill>
              </a:rPr>
              <a:t>Kazanas</a:t>
            </a:r>
            <a:r>
              <a:rPr lang="en-US" sz="4000" dirty="0">
                <a:solidFill>
                  <a:schemeClr val="tx1">
                    <a:lumMod val="75000"/>
                    <a:lumOff val="25000"/>
                  </a:schemeClr>
                </a:solidFill>
              </a:rPr>
              <a:t>, PharmD, BCPS, LSSGB</a:t>
            </a:r>
            <a:br>
              <a:rPr lang="en-US" sz="4000" dirty="0">
                <a:solidFill>
                  <a:schemeClr val="tx1">
                    <a:lumMod val="75000"/>
                    <a:lumOff val="25000"/>
                  </a:schemeClr>
                </a:solidFill>
              </a:rPr>
            </a:br>
            <a:br>
              <a:rPr lang="en-US" sz="4000" dirty="0">
                <a:solidFill>
                  <a:schemeClr val="tx1">
                    <a:lumMod val="75000"/>
                    <a:lumOff val="25000"/>
                  </a:schemeClr>
                </a:solidFill>
              </a:rPr>
            </a:br>
            <a:r>
              <a:rPr lang="en-US" sz="3600" dirty="0"/>
              <a:t>System Director, Clinical Pharmacy Services - MedStar Health</a:t>
            </a:r>
            <a:endParaRPr lang="en-US" sz="4000" dirty="0"/>
          </a:p>
        </p:txBody>
      </p:sp>
      <p:sp>
        <p:nvSpPr>
          <p:cNvPr id="5" name="Footer Placeholder 4">
            <a:extLst>
              <a:ext uri="{FF2B5EF4-FFF2-40B4-BE49-F238E27FC236}">
                <a16:creationId xmlns:a16="http://schemas.microsoft.com/office/drawing/2014/main" id="{9C9A165C-49A5-E643-BD76-18C7C5B2A7E6}"/>
              </a:ext>
            </a:extLst>
          </p:cNvPr>
          <p:cNvSpPr>
            <a:spLocks noGrp="1"/>
          </p:cNvSpPr>
          <p:nvPr>
            <p:ph type="ftr" sz="quarter" idx="3"/>
          </p:nvPr>
        </p:nvSpPr>
        <p:spPr>
          <a:xfrm>
            <a:off x="11651672" y="6441017"/>
            <a:ext cx="3860800" cy="284687"/>
          </a:xfrm>
        </p:spPr>
        <p:txBody>
          <a:bodyPr/>
          <a:lstStyle/>
          <a:p>
            <a:r>
              <a:rPr lang="en-US" dirty="0"/>
              <a:t>68</a:t>
            </a:r>
            <a:endParaRPr lang="en-US" sz="1800" dirty="0"/>
          </a:p>
        </p:txBody>
      </p:sp>
    </p:spTree>
    <p:extLst>
      <p:ext uri="{BB962C8B-B14F-4D97-AF65-F5344CB8AC3E}">
        <p14:creationId xmlns:p14="http://schemas.microsoft.com/office/powerpoint/2010/main" val="34226173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AB9FDD-879B-456B-9209-796B24E9D969}"/>
              </a:ext>
            </a:extLst>
          </p:cNvPr>
          <p:cNvSpPr>
            <a:spLocks noGrp="1"/>
          </p:cNvSpPr>
          <p:nvPr>
            <p:ph type="title"/>
          </p:nvPr>
        </p:nvSpPr>
        <p:spPr/>
        <p:txBody>
          <a:bodyPr/>
          <a:lstStyle/>
          <a:p>
            <a:r>
              <a:rPr lang="en-US" dirty="0"/>
              <a:t>What would you do? </a:t>
            </a:r>
          </a:p>
        </p:txBody>
      </p:sp>
      <p:sp>
        <p:nvSpPr>
          <p:cNvPr id="7" name="Content Placeholder 6">
            <a:extLst>
              <a:ext uri="{FF2B5EF4-FFF2-40B4-BE49-F238E27FC236}">
                <a16:creationId xmlns:a16="http://schemas.microsoft.com/office/drawing/2014/main" id="{80D650C4-CFF5-46B0-8896-A7878E1D8E8F}"/>
              </a:ext>
            </a:extLst>
          </p:cNvPr>
          <p:cNvSpPr>
            <a:spLocks noGrp="1"/>
          </p:cNvSpPr>
          <p:nvPr>
            <p:ph sz="half" idx="15"/>
          </p:nvPr>
        </p:nvSpPr>
        <p:spPr>
          <a:xfrm>
            <a:off x="448235" y="1420835"/>
            <a:ext cx="10972800" cy="4525963"/>
          </a:xfrm>
        </p:spPr>
        <p:txBody>
          <a:bodyPr/>
          <a:lstStyle/>
          <a:p>
            <a:pPr marL="514350" indent="-514350">
              <a:buFont typeface="+mj-lt"/>
              <a:buAutoNum type="alphaUcPeriod"/>
            </a:pPr>
            <a:r>
              <a:rPr lang="en-US" sz="2800" dirty="0"/>
              <a:t>Terminate the nurse, this was considered a one off event</a:t>
            </a:r>
          </a:p>
          <a:p>
            <a:pPr marL="514350" indent="-514350">
              <a:buFont typeface="+mj-lt"/>
              <a:buAutoNum type="alphaUcPeriod"/>
            </a:pPr>
            <a:r>
              <a:rPr lang="en-US" sz="2800" dirty="0"/>
              <a:t>Add the warning, “FOR IM USE ONLY FOR ANAPHYLAXIS” to the automated drug dispensing machine for display when the drug is removed. </a:t>
            </a:r>
          </a:p>
          <a:p>
            <a:pPr marL="514350" indent="-514350">
              <a:buFont typeface="+mj-lt"/>
              <a:buAutoNum type="alphaUcPeriod"/>
            </a:pPr>
            <a:r>
              <a:rPr lang="en-US" sz="2800" dirty="0"/>
              <a:t>Place the high concentration epinephrine vials in separate plastic bags with large, red stickers which state: “EPINEPHrine for Anaphylaxis”. The automated drug dispensing machine also displays the warning “FOR IM USE ONLY FOR ANAPHYLAXIS” as the drug is removed.</a:t>
            </a:r>
          </a:p>
          <a:p>
            <a:pPr marL="514350" indent="-514350">
              <a:buFont typeface="+mj-lt"/>
              <a:buAutoNum type="alphaUcPeriod"/>
            </a:pPr>
            <a:endParaRPr lang="en-US" dirty="0"/>
          </a:p>
        </p:txBody>
      </p:sp>
      <p:sp>
        <p:nvSpPr>
          <p:cNvPr id="4" name="Footer Placeholder 3">
            <a:extLst>
              <a:ext uri="{FF2B5EF4-FFF2-40B4-BE49-F238E27FC236}">
                <a16:creationId xmlns:a16="http://schemas.microsoft.com/office/drawing/2014/main" id="{2403EF42-60BD-544F-AD79-12836B366164}"/>
              </a:ext>
            </a:extLst>
          </p:cNvPr>
          <p:cNvSpPr>
            <a:spLocks noGrp="1"/>
          </p:cNvSpPr>
          <p:nvPr>
            <p:ph type="ftr" sz="quarter" idx="3"/>
          </p:nvPr>
        </p:nvSpPr>
        <p:spPr>
          <a:xfrm>
            <a:off x="11582400" y="6441017"/>
            <a:ext cx="3860800" cy="284687"/>
          </a:xfrm>
        </p:spPr>
        <p:txBody>
          <a:bodyPr/>
          <a:lstStyle/>
          <a:p>
            <a:r>
              <a:rPr lang="en-US" dirty="0"/>
              <a:t>69</a:t>
            </a:r>
          </a:p>
        </p:txBody>
      </p:sp>
    </p:spTree>
    <p:extLst>
      <p:ext uri="{BB962C8B-B14F-4D97-AF65-F5344CB8AC3E}">
        <p14:creationId xmlns:p14="http://schemas.microsoft.com/office/powerpoint/2010/main" val="1279642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Speakers</a:t>
            </a:r>
          </a:p>
        </p:txBody>
      </p:sp>
      <p:sp>
        <p:nvSpPr>
          <p:cNvPr id="8" name="TextBox 7">
            <a:extLst>
              <a:ext uri="{FF2B5EF4-FFF2-40B4-BE49-F238E27FC236}">
                <a16:creationId xmlns:a16="http://schemas.microsoft.com/office/drawing/2014/main" id="{7CBF4D38-A60F-734F-BD70-1AFBAC00A2F1}"/>
              </a:ext>
            </a:extLst>
          </p:cNvPr>
          <p:cNvSpPr txBox="1"/>
          <p:nvPr/>
        </p:nvSpPr>
        <p:spPr>
          <a:xfrm>
            <a:off x="287976" y="1238186"/>
            <a:ext cx="10449297" cy="4462760"/>
          </a:xfrm>
          <a:prstGeom prst="rect">
            <a:avLst/>
          </a:prstGeom>
          <a:noFill/>
        </p:spPr>
        <p:txBody>
          <a:bodyPr wrap="square" rtlCol="0">
            <a:spAutoFit/>
          </a:bodyPr>
          <a:lstStyle/>
          <a:p>
            <a:r>
              <a:rPr lang="en-US" sz="2400" b="1" dirty="0">
                <a:solidFill>
                  <a:schemeClr val="tx1">
                    <a:lumMod val="75000"/>
                    <a:lumOff val="25000"/>
                  </a:schemeClr>
                </a:solidFill>
                <a:latin typeface="Arial" panose="020B0604020202020204" pitchFamily="34" charset="0"/>
                <a:cs typeface="Arial" panose="020B0604020202020204" pitchFamily="34" charset="0"/>
              </a:rPr>
              <a:t>Allen J. </a:t>
            </a:r>
            <a:r>
              <a:rPr lang="en-US" sz="2400" b="1" dirty="0" err="1">
                <a:solidFill>
                  <a:schemeClr val="tx1">
                    <a:lumMod val="75000"/>
                    <a:lumOff val="25000"/>
                  </a:schemeClr>
                </a:solidFill>
                <a:latin typeface="Arial" panose="020B0604020202020204" pitchFamily="34" charset="0"/>
                <a:cs typeface="Arial" panose="020B0604020202020204" pitchFamily="34" charset="0"/>
              </a:rPr>
              <a:t>Vaida</a:t>
            </a:r>
            <a:r>
              <a:rPr lang="en-US" sz="2400" b="1" dirty="0">
                <a:solidFill>
                  <a:schemeClr val="tx1">
                    <a:lumMod val="75000"/>
                    <a:lumOff val="25000"/>
                  </a:schemeClr>
                </a:solidFill>
                <a:latin typeface="Arial" panose="020B0604020202020204" pitchFamily="34" charset="0"/>
                <a:cs typeface="Arial" panose="020B0604020202020204" pitchFamily="34" charset="0"/>
              </a:rPr>
              <a:t> PharmD, FASHP</a:t>
            </a:r>
          </a:p>
          <a:p>
            <a:pPr marL="342900" indent="-342900">
              <a:buFont typeface="Arial" panose="020B0604020202020204" pitchFamily="34" charset="0"/>
              <a:buChar char="•"/>
            </a:pPr>
            <a:r>
              <a:rPr lang="en-US" sz="2400" dirty="0">
                <a:cs typeface="Arial" panose="020B0604020202020204" pitchFamily="34" charset="0"/>
              </a:rPr>
              <a:t>Executive Vice President, Institute for Safe Medication Practices </a:t>
            </a:r>
          </a:p>
          <a:p>
            <a:endParaRPr lang="en-US" sz="2400" b="1" dirty="0">
              <a:solidFill>
                <a:schemeClr val="tx1">
                  <a:lumMod val="65000"/>
                  <a:lumOff val="35000"/>
                </a:schemeClr>
              </a:solidFill>
              <a:latin typeface="Arial" panose="020B0604020202020204" pitchFamily="34" charset="0"/>
              <a:cs typeface="Arial" panose="020B0604020202020204" pitchFamily="34" charset="0"/>
            </a:endParaRPr>
          </a:p>
          <a:p>
            <a:endParaRPr lang="en-US" sz="2400" b="1" dirty="0">
              <a:solidFill>
                <a:schemeClr val="tx1">
                  <a:lumMod val="75000"/>
                  <a:lumOff val="25000"/>
                </a:schemeClr>
              </a:solidFill>
              <a:latin typeface="Arial" panose="020B0604020202020204" pitchFamily="34" charset="0"/>
              <a:cs typeface="Arial" panose="020B0604020202020204" pitchFamily="34" charset="0"/>
            </a:endParaRPr>
          </a:p>
          <a:p>
            <a:r>
              <a:rPr lang="en-US" sz="2400" b="1" dirty="0">
                <a:solidFill>
                  <a:schemeClr val="tx1">
                    <a:lumMod val="75000"/>
                    <a:lumOff val="25000"/>
                  </a:schemeClr>
                </a:solidFill>
                <a:latin typeface="Arial" panose="020B0604020202020204" pitchFamily="34" charset="0"/>
                <a:cs typeface="Arial" panose="020B0604020202020204" pitchFamily="34" charset="0"/>
              </a:rPr>
              <a:t>Raj M. </a:t>
            </a:r>
            <a:r>
              <a:rPr lang="en-US" sz="2400" b="1" dirty="0" err="1">
                <a:solidFill>
                  <a:schemeClr val="tx1">
                    <a:lumMod val="75000"/>
                    <a:lumOff val="25000"/>
                  </a:schemeClr>
                </a:solidFill>
                <a:latin typeface="Arial" panose="020B0604020202020204" pitchFamily="34" charset="0"/>
                <a:cs typeface="Arial" panose="020B0604020202020204" pitchFamily="34" charset="0"/>
              </a:rPr>
              <a:t>Ratwani</a:t>
            </a:r>
            <a:r>
              <a:rPr lang="en-US" sz="2400" b="1" dirty="0">
                <a:solidFill>
                  <a:schemeClr val="tx1">
                    <a:lumMod val="75000"/>
                    <a:lumOff val="25000"/>
                  </a:schemeClr>
                </a:solidFill>
                <a:latin typeface="Arial" panose="020B0604020202020204" pitchFamily="34" charset="0"/>
                <a:cs typeface="Arial" panose="020B0604020202020204" pitchFamily="34" charset="0"/>
              </a:rPr>
              <a:t>, PHD</a:t>
            </a:r>
          </a:p>
          <a:p>
            <a:pPr marL="342900" indent="-342900">
              <a:buFont typeface="Arial" panose="020B0604020202020204" pitchFamily="34" charset="0"/>
              <a:buChar char="•"/>
            </a:pPr>
            <a:r>
              <a:rPr lang="en-US" sz="2400" dirty="0">
                <a:cs typeface="Arial" panose="020B0604020202020204" pitchFamily="34" charset="0"/>
              </a:rPr>
              <a:t>Vice President of Scientific Affairs, MedStar Health Research Institute </a:t>
            </a:r>
          </a:p>
          <a:p>
            <a:pPr marL="342900" indent="-342900">
              <a:buFont typeface="Arial" panose="020B0604020202020204" pitchFamily="34" charset="0"/>
              <a:buChar char="•"/>
            </a:pPr>
            <a:r>
              <a:rPr lang="en-US" sz="2400" dirty="0">
                <a:cs typeface="Arial" panose="020B0604020202020204" pitchFamily="34" charset="0"/>
              </a:rPr>
              <a:t>Associate Professor, Department of Emergency Medicine, Georgetown University School of Medicine</a:t>
            </a:r>
          </a:p>
          <a:p>
            <a:pPr marL="342900" indent="-342900">
              <a:buFont typeface="Arial" panose="020B0604020202020204" pitchFamily="34" charset="0"/>
              <a:buChar char="•"/>
            </a:pPr>
            <a:r>
              <a:rPr lang="en-US" sz="2400" dirty="0">
                <a:cs typeface="Arial" panose="020B0604020202020204" pitchFamily="34" charset="0"/>
              </a:rPr>
              <a:t>Center Director, National Center for Human Factors in Healthcare, MedStar Health </a:t>
            </a:r>
          </a:p>
          <a:p>
            <a:pPr marL="285750" indent="-285750">
              <a:buFont typeface="Wingdings" pitchFamily="2" charset="2"/>
              <a:buChar char="Ø"/>
            </a:pPr>
            <a:endParaRPr lang="en-US" sz="2000" dirty="0">
              <a:latin typeface="Arial" panose="020B0604020202020204" pitchFamily="34" charset="0"/>
              <a:cs typeface="Arial" panose="020B0604020202020204" pitchFamily="34" charset="0"/>
            </a:endParaRPr>
          </a:p>
          <a:p>
            <a:pPr marL="285750" indent="-285750">
              <a:buFont typeface="Wingdings" pitchFamily="2" charset="2"/>
              <a:buChar char="Ø"/>
            </a:pPr>
            <a:endParaRPr lang="en-US" sz="24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BB3D8A9-119C-DC41-B70A-B3F232CC55BF}"/>
              </a:ext>
            </a:extLst>
          </p:cNvPr>
          <p:cNvSpPr txBox="1"/>
          <p:nvPr/>
        </p:nvSpPr>
        <p:spPr>
          <a:xfrm>
            <a:off x="11722308" y="6457890"/>
            <a:ext cx="327334" cy="400110"/>
          </a:xfrm>
          <a:prstGeom prst="rect">
            <a:avLst/>
          </a:prstGeom>
          <a:noFill/>
        </p:spPr>
        <p:txBody>
          <a:bodyPr wrap="none" rtlCol="0">
            <a:spAutoFit/>
          </a:bodyPr>
          <a:lstStyle/>
          <a:p>
            <a:r>
              <a:rPr lang="en-US" sz="2000" dirty="0">
                <a:solidFill>
                  <a:srgbClr val="69737B"/>
                </a:solidFill>
              </a:rPr>
              <a:t>7</a:t>
            </a:r>
          </a:p>
        </p:txBody>
      </p:sp>
    </p:spTree>
    <p:extLst>
      <p:ext uri="{BB962C8B-B14F-4D97-AF65-F5344CB8AC3E}">
        <p14:creationId xmlns:p14="http://schemas.microsoft.com/office/powerpoint/2010/main" val="561394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AB9FDD-879B-456B-9209-796B24E9D969}"/>
              </a:ext>
            </a:extLst>
          </p:cNvPr>
          <p:cNvSpPr>
            <a:spLocks noGrp="1"/>
          </p:cNvSpPr>
          <p:nvPr>
            <p:ph type="title"/>
          </p:nvPr>
        </p:nvSpPr>
        <p:spPr/>
        <p:txBody>
          <a:bodyPr/>
          <a:lstStyle/>
          <a:p>
            <a:r>
              <a:rPr lang="en-US" dirty="0"/>
              <a:t>What would you do? </a:t>
            </a:r>
          </a:p>
        </p:txBody>
      </p:sp>
      <p:sp>
        <p:nvSpPr>
          <p:cNvPr id="7" name="Content Placeholder 6">
            <a:extLst>
              <a:ext uri="{FF2B5EF4-FFF2-40B4-BE49-F238E27FC236}">
                <a16:creationId xmlns:a16="http://schemas.microsoft.com/office/drawing/2014/main" id="{80D650C4-CFF5-46B0-8896-A7878E1D8E8F}"/>
              </a:ext>
            </a:extLst>
          </p:cNvPr>
          <p:cNvSpPr>
            <a:spLocks noGrp="1"/>
          </p:cNvSpPr>
          <p:nvPr>
            <p:ph sz="half" idx="15"/>
          </p:nvPr>
        </p:nvSpPr>
        <p:spPr>
          <a:xfrm>
            <a:off x="463225" y="1049162"/>
            <a:ext cx="10972800" cy="1637158"/>
          </a:xfrm>
        </p:spPr>
        <p:txBody>
          <a:bodyPr/>
          <a:lstStyle/>
          <a:p>
            <a:pPr marL="514350" indent="-514350">
              <a:buFont typeface="+mj-lt"/>
              <a:buAutoNum type="alphaUcPeriod"/>
            </a:pPr>
            <a:r>
              <a:rPr lang="en-US" sz="2800" dirty="0"/>
              <a:t>Terminate the nurse, this was considered a one off event</a:t>
            </a:r>
          </a:p>
          <a:p>
            <a:pPr marL="514350" indent="-514350">
              <a:buFont typeface="+mj-lt"/>
              <a:buAutoNum type="alphaUcPeriod"/>
            </a:pPr>
            <a:r>
              <a:rPr lang="en-US" sz="2800" dirty="0"/>
              <a:t>Add the warning, “FOR IM USE ONLY FOR ANAPHYLAXIS” to the automated drug dispensing machine for display when the drug is removed. </a:t>
            </a:r>
          </a:p>
          <a:p>
            <a:pPr marL="514350" indent="-514350">
              <a:buFont typeface="+mj-lt"/>
              <a:buAutoNum type="alphaUcPeriod"/>
            </a:pPr>
            <a:r>
              <a:rPr lang="en-US" sz="2800" dirty="0"/>
              <a:t>Place the high concentration epinephrine vials in separate plastic bags with large, red stickers which state: “EPINEPHrine for Anaphylaxis”. The automated drug dispensing machine also displays the warning “FOR IM USE ONLY FOR ANAPHYLAXIS” as the drug is removed.</a:t>
            </a:r>
          </a:p>
          <a:p>
            <a:pPr marL="0" indent="0">
              <a:buNone/>
            </a:pPr>
            <a:r>
              <a:rPr lang="en-US" sz="2800" b="1" dirty="0"/>
              <a:t>	ANSWER: C</a:t>
            </a:r>
          </a:p>
          <a:p>
            <a:pPr marL="514350" indent="-514350">
              <a:buFont typeface="+mj-lt"/>
              <a:buAutoNum type="alphaUcPeriod"/>
            </a:pPr>
            <a:endParaRPr lang="en-US" dirty="0"/>
          </a:p>
        </p:txBody>
      </p:sp>
      <p:sp>
        <p:nvSpPr>
          <p:cNvPr id="4" name="Footer Placeholder 3">
            <a:extLst>
              <a:ext uri="{FF2B5EF4-FFF2-40B4-BE49-F238E27FC236}">
                <a16:creationId xmlns:a16="http://schemas.microsoft.com/office/drawing/2014/main" id="{2403EF42-60BD-544F-AD79-12836B366164}"/>
              </a:ext>
            </a:extLst>
          </p:cNvPr>
          <p:cNvSpPr>
            <a:spLocks noGrp="1"/>
          </p:cNvSpPr>
          <p:nvPr>
            <p:ph type="ftr" sz="quarter" idx="3"/>
          </p:nvPr>
        </p:nvSpPr>
        <p:spPr>
          <a:xfrm>
            <a:off x="11582400" y="6441017"/>
            <a:ext cx="3860800" cy="284687"/>
          </a:xfrm>
        </p:spPr>
        <p:txBody>
          <a:bodyPr/>
          <a:lstStyle/>
          <a:p>
            <a:r>
              <a:rPr lang="en-US" dirty="0"/>
              <a:t>70</a:t>
            </a:r>
          </a:p>
        </p:txBody>
      </p:sp>
    </p:spTree>
    <p:extLst>
      <p:ext uri="{BB962C8B-B14F-4D97-AF65-F5344CB8AC3E}">
        <p14:creationId xmlns:p14="http://schemas.microsoft.com/office/powerpoint/2010/main" val="25417068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B78B9-D68D-4D00-822C-DE048B4AD0A6}"/>
              </a:ext>
            </a:extLst>
          </p:cNvPr>
          <p:cNvSpPr>
            <a:spLocks noGrp="1"/>
          </p:cNvSpPr>
          <p:nvPr>
            <p:ph type="title"/>
          </p:nvPr>
        </p:nvSpPr>
        <p:spPr/>
        <p:txBody>
          <a:bodyPr anchor="b">
            <a:normAutofit/>
          </a:bodyPr>
          <a:lstStyle/>
          <a:p>
            <a:r>
              <a:rPr lang="en-US" dirty="0"/>
              <a:t>System Actions</a:t>
            </a:r>
          </a:p>
        </p:txBody>
      </p:sp>
      <p:sp>
        <p:nvSpPr>
          <p:cNvPr id="4" name="Content Placeholder 3">
            <a:extLst>
              <a:ext uri="{FF2B5EF4-FFF2-40B4-BE49-F238E27FC236}">
                <a16:creationId xmlns:a16="http://schemas.microsoft.com/office/drawing/2014/main" id="{179DB464-7444-46DB-AF36-5760D34ADEBD}"/>
              </a:ext>
            </a:extLst>
          </p:cNvPr>
          <p:cNvSpPr>
            <a:spLocks noGrp="1"/>
          </p:cNvSpPr>
          <p:nvPr>
            <p:ph type="body" sz="half" idx="2"/>
          </p:nvPr>
        </p:nvSpPr>
        <p:spPr/>
        <p:txBody>
          <a:bodyPr>
            <a:normAutofit/>
          </a:bodyPr>
          <a:lstStyle/>
          <a:p>
            <a:r>
              <a:rPr lang="en-US" sz="2400" dirty="0"/>
              <a:t>A long-term solution was identified which involves the development of a standard kit for the high concentration epinephrine to include an IM syringe and clear labeling on the syringe and vial.</a:t>
            </a:r>
          </a:p>
          <a:p>
            <a:endParaRPr lang="en-US" dirty="0"/>
          </a:p>
        </p:txBody>
      </p:sp>
      <p:sp>
        <p:nvSpPr>
          <p:cNvPr id="9" name="Footer Placeholder 8">
            <a:extLst>
              <a:ext uri="{FF2B5EF4-FFF2-40B4-BE49-F238E27FC236}">
                <a16:creationId xmlns:a16="http://schemas.microsoft.com/office/drawing/2014/main" id="{9301375C-A851-334B-B69A-7C3C8049105B}"/>
              </a:ext>
            </a:extLst>
          </p:cNvPr>
          <p:cNvSpPr>
            <a:spLocks noGrp="1"/>
          </p:cNvSpPr>
          <p:nvPr>
            <p:ph type="ftr" sz="quarter" idx="11"/>
          </p:nvPr>
        </p:nvSpPr>
        <p:spPr>
          <a:xfrm>
            <a:off x="11639453" y="6492121"/>
            <a:ext cx="3860800" cy="284687"/>
          </a:xfrm>
        </p:spPr>
        <p:txBody>
          <a:bodyPr/>
          <a:lstStyle/>
          <a:p>
            <a:pPr>
              <a:defRPr/>
            </a:pPr>
            <a:r>
              <a:rPr lang="en-US" dirty="0"/>
              <a:t>71</a:t>
            </a:r>
          </a:p>
          <a:p>
            <a:pPr>
              <a:defRPr/>
            </a:pPr>
            <a:endParaRPr lang="en-US" dirty="0"/>
          </a:p>
        </p:txBody>
      </p:sp>
      <p:pic>
        <p:nvPicPr>
          <p:cNvPr id="5" name="Picture 4">
            <a:extLst>
              <a:ext uri="{FF2B5EF4-FFF2-40B4-BE49-F238E27FC236}">
                <a16:creationId xmlns:a16="http://schemas.microsoft.com/office/drawing/2014/main" id="{590B2447-493C-4369-9472-A8EA94BC492D}"/>
              </a:ext>
            </a:extLst>
          </p:cNvPr>
          <p:cNvPicPr/>
          <p:nvPr/>
        </p:nvPicPr>
        <p:blipFill rotWithShape="1">
          <a:blip r:embed="rId3" r:link="rId4">
            <a:extLst>
              <a:ext uri="{28A0092B-C50C-407E-A947-70E740481C1C}">
                <a14:useLocalDpi xmlns:a14="http://schemas.microsoft.com/office/drawing/2010/main" val="0"/>
              </a:ext>
            </a:extLst>
          </a:blip>
          <a:srcRect r="5014" b="-3"/>
          <a:stretch>
            <a:fillRect/>
          </a:stretch>
        </p:blipFill>
        <p:spPr bwMode="auto">
          <a:xfrm>
            <a:off x="5183188" y="987425"/>
            <a:ext cx="6172200" cy="4873625"/>
          </a:xfrm>
          <a:prstGeom prst="rect">
            <a:avLst/>
          </a:prstGeom>
          <a:noFill/>
          <a:ln>
            <a:noFill/>
          </a:ln>
        </p:spPr>
      </p:pic>
      <p:pic>
        <p:nvPicPr>
          <p:cNvPr id="6" name="Picture 5">
            <a:extLst>
              <a:ext uri="{FF2B5EF4-FFF2-40B4-BE49-F238E27FC236}">
                <a16:creationId xmlns:a16="http://schemas.microsoft.com/office/drawing/2014/main" id="{986084C5-FAA5-4831-AB4E-6CB733E30D1E}"/>
              </a:ext>
            </a:extLst>
          </p:cNvPr>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2067242" y="4834572"/>
            <a:ext cx="1859915" cy="1395095"/>
          </a:xfrm>
          <a:prstGeom prst="rect">
            <a:avLst/>
          </a:prstGeom>
          <a:noFill/>
          <a:ln>
            <a:noFill/>
          </a:ln>
        </p:spPr>
      </p:pic>
    </p:spTree>
    <p:extLst>
      <p:ext uri="{BB962C8B-B14F-4D97-AF65-F5344CB8AC3E}">
        <p14:creationId xmlns:p14="http://schemas.microsoft.com/office/powerpoint/2010/main" val="37108964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8077B-84F7-489C-AB95-2731E7B91E22}"/>
              </a:ext>
            </a:extLst>
          </p:cNvPr>
          <p:cNvSpPr>
            <a:spLocks noGrp="1"/>
          </p:cNvSpPr>
          <p:nvPr>
            <p:ph type="title"/>
          </p:nvPr>
        </p:nvSpPr>
        <p:spPr/>
        <p:txBody>
          <a:bodyPr/>
          <a:lstStyle/>
          <a:p>
            <a:r>
              <a:rPr lang="en-US" dirty="0"/>
              <a:t>System Solutions</a:t>
            </a:r>
          </a:p>
        </p:txBody>
      </p:sp>
      <p:sp>
        <p:nvSpPr>
          <p:cNvPr id="3" name="Content Placeholder 2">
            <a:extLst>
              <a:ext uri="{FF2B5EF4-FFF2-40B4-BE49-F238E27FC236}">
                <a16:creationId xmlns:a16="http://schemas.microsoft.com/office/drawing/2014/main" id="{E06F2FC3-FDB2-46F7-8E0F-BA4F46EECBCD}"/>
              </a:ext>
            </a:extLst>
          </p:cNvPr>
          <p:cNvSpPr>
            <a:spLocks noGrp="1"/>
          </p:cNvSpPr>
          <p:nvPr>
            <p:ph sz="half" idx="15"/>
          </p:nvPr>
        </p:nvSpPr>
        <p:spPr>
          <a:xfrm>
            <a:off x="609600" y="1209041"/>
            <a:ext cx="10972800" cy="5114276"/>
          </a:xfrm>
        </p:spPr>
        <p:txBody>
          <a:bodyPr/>
          <a:lstStyle/>
          <a:p>
            <a:r>
              <a:rPr lang="en-US" sz="2800" dirty="0"/>
              <a:t>Care for the caregiver</a:t>
            </a:r>
          </a:p>
          <a:p>
            <a:r>
              <a:rPr lang="en-US" sz="2800" dirty="0"/>
              <a:t>Formal event review to determine causal factors</a:t>
            </a:r>
          </a:p>
          <a:p>
            <a:pPr lvl="1"/>
            <a:r>
              <a:rPr lang="en-US" sz="2800" dirty="0"/>
              <a:t>Conversation with experts and direct care practitioners </a:t>
            </a:r>
          </a:p>
          <a:p>
            <a:r>
              <a:rPr lang="en-US" sz="2800" dirty="0"/>
              <a:t>Review of the literature (ISMP, AHRQ, FDA alerts)</a:t>
            </a:r>
          </a:p>
          <a:p>
            <a:r>
              <a:rPr lang="en-US" sz="2800" dirty="0"/>
              <a:t>Use of occurrence reports (which include both near misses and harm events) and other available data to identify trends in patient safety risks associated with medications</a:t>
            </a:r>
          </a:p>
          <a:p>
            <a:r>
              <a:rPr lang="en-US" sz="2800" dirty="0"/>
              <a:t>All medication related serious safety events are presented at the system Pharmacy and Therapeutics Committee </a:t>
            </a:r>
          </a:p>
        </p:txBody>
      </p:sp>
      <p:sp>
        <p:nvSpPr>
          <p:cNvPr id="6" name="Footer Placeholder 5">
            <a:extLst>
              <a:ext uri="{FF2B5EF4-FFF2-40B4-BE49-F238E27FC236}">
                <a16:creationId xmlns:a16="http://schemas.microsoft.com/office/drawing/2014/main" id="{84F2B4A7-181C-AD4C-BBAD-457CE224128C}"/>
              </a:ext>
            </a:extLst>
          </p:cNvPr>
          <p:cNvSpPr>
            <a:spLocks noGrp="1"/>
          </p:cNvSpPr>
          <p:nvPr>
            <p:ph type="ftr" sz="quarter" idx="3"/>
          </p:nvPr>
        </p:nvSpPr>
        <p:spPr>
          <a:xfrm>
            <a:off x="11582400" y="6480840"/>
            <a:ext cx="3860800" cy="284687"/>
          </a:xfrm>
        </p:spPr>
        <p:txBody>
          <a:bodyPr/>
          <a:lstStyle/>
          <a:p>
            <a:r>
              <a:rPr lang="en-US" dirty="0"/>
              <a:t>72</a:t>
            </a:r>
          </a:p>
        </p:txBody>
      </p:sp>
    </p:spTree>
    <p:extLst>
      <p:ext uri="{BB962C8B-B14F-4D97-AF65-F5344CB8AC3E}">
        <p14:creationId xmlns:p14="http://schemas.microsoft.com/office/powerpoint/2010/main" val="36614027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1C447-CFF4-184C-B842-6ECFCBA05057}"/>
              </a:ext>
            </a:extLst>
          </p:cNvPr>
          <p:cNvSpPr>
            <a:spLocks noGrp="1"/>
          </p:cNvSpPr>
          <p:nvPr>
            <p:ph type="title"/>
          </p:nvPr>
        </p:nvSpPr>
        <p:spPr/>
        <p:txBody>
          <a:bodyPr/>
          <a:lstStyle/>
          <a:p>
            <a:pPr marL="487668" lvl="0" indent="0" algn="ctr"/>
            <a:r>
              <a:rPr lang="en-US" sz="4800" dirty="0">
                <a:solidFill>
                  <a:schemeClr val="tx1">
                    <a:lumMod val="75000"/>
                    <a:lumOff val="25000"/>
                  </a:schemeClr>
                </a:solidFill>
              </a:rPr>
              <a:t>Georgia Z. Lewis, MSN, RN, CPNP-PC</a:t>
            </a:r>
            <a:br>
              <a:rPr lang="en-US" sz="4800" dirty="0">
                <a:solidFill>
                  <a:schemeClr val="tx1">
                    <a:lumMod val="75000"/>
                    <a:lumOff val="25000"/>
                  </a:schemeClr>
                </a:solidFill>
              </a:rPr>
            </a:br>
            <a:br>
              <a:rPr lang="en-US" dirty="0">
                <a:solidFill>
                  <a:schemeClr val="tx1">
                    <a:lumMod val="75000"/>
                    <a:lumOff val="25000"/>
                  </a:schemeClr>
                </a:solidFill>
              </a:rPr>
            </a:br>
            <a:r>
              <a:rPr lang="en-US" sz="4000" dirty="0"/>
              <a:t>Pediatric Nurse Practitioner - Signature Health </a:t>
            </a:r>
            <a:br>
              <a:rPr lang="en-US" dirty="0">
                <a:solidFill>
                  <a:schemeClr val="tx1">
                    <a:lumMod val="75000"/>
                    <a:lumOff val="25000"/>
                  </a:schemeClr>
                </a:solidFill>
              </a:rPr>
            </a:br>
            <a:endParaRPr lang="en-US" dirty="0"/>
          </a:p>
        </p:txBody>
      </p:sp>
      <p:sp>
        <p:nvSpPr>
          <p:cNvPr id="5" name="Footer Placeholder 4">
            <a:extLst>
              <a:ext uri="{FF2B5EF4-FFF2-40B4-BE49-F238E27FC236}">
                <a16:creationId xmlns:a16="http://schemas.microsoft.com/office/drawing/2014/main" id="{A09B45C2-E4B1-BB4D-A1DB-7F6F1348F022}"/>
              </a:ext>
            </a:extLst>
          </p:cNvPr>
          <p:cNvSpPr>
            <a:spLocks noGrp="1"/>
          </p:cNvSpPr>
          <p:nvPr>
            <p:ph type="ftr" sz="quarter" idx="3"/>
          </p:nvPr>
        </p:nvSpPr>
        <p:spPr>
          <a:xfrm>
            <a:off x="11582400" y="6441017"/>
            <a:ext cx="3860800" cy="284687"/>
          </a:xfrm>
        </p:spPr>
        <p:txBody>
          <a:bodyPr/>
          <a:lstStyle/>
          <a:p>
            <a:r>
              <a:rPr lang="en-US" dirty="0"/>
              <a:t>73</a:t>
            </a:r>
          </a:p>
        </p:txBody>
      </p:sp>
    </p:spTree>
    <p:extLst>
      <p:ext uri="{BB962C8B-B14F-4D97-AF65-F5344CB8AC3E}">
        <p14:creationId xmlns:p14="http://schemas.microsoft.com/office/powerpoint/2010/main" val="6118496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ED7C90-32C6-B34D-8CCF-45C3A66576BF}"/>
              </a:ext>
            </a:extLst>
          </p:cNvPr>
          <p:cNvSpPr/>
          <p:nvPr/>
        </p:nvSpPr>
        <p:spPr>
          <a:xfrm>
            <a:off x="886690" y="722898"/>
            <a:ext cx="10640291" cy="2554545"/>
          </a:xfrm>
          <a:prstGeom prst="rect">
            <a:avLst/>
          </a:prstGeom>
        </p:spPr>
        <p:txBody>
          <a:bodyPr wrap="square">
            <a:spAutoFit/>
          </a:bodyPr>
          <a:lstStyle/>
          <a:p>
            <a:pPr marL="487668" lvl="0" indent="0" algn="ctr">
              <a:buClr>
                <a:schemeClr val="tx1"/>
              </a:buClr>
              <a:buNone/>
            </a:pPr>
            <a:r>
              <a:rPr lang="en-US" sz="4000" b="1" dirty="0">
                <a:solidFill>
                  <a:schemeClr val="tx1">
                    <a:lumMod val="75000"/>
                    <a:lumOff val="25000"/>
                  </a:schemeClr>
                </a:solidFill>
              </a:rPr>
              <a:t>EILEEN R. LANG, Pharm.D., BCPS, CPPS</a:t>
            </a:r>
          </a:p>
          <a:p>
            <a:pPr marL="487668" lvl="0" indent="0" algn="ctr">
              <a:buClr>
                <a:schemeClr val="tx1"/>
              </a:buClr>
              <a:buNone/>
            </a:pPr>
            <a:endParaRPr lang="en-US" sz="4000" b="1" dirty="0">
              <a:solidFill>
                <a:schemeClr val="tx1">
                  <a:lumMod val="75000"/>
                  <a:lumOff val="25000"/>
                </a:schemeClr>
              </a:solidFill>
            </a:endParaRPr>
          </a:p>
          <a:p>
            <a:pPr algn="ctr">
              <a:buClr>
                <a:schemeClr val="tx1"/>
              </a:buClr>
            </a:pPr>
            <a:r>
              <a:rPr lang="en-US" sz="4000" b="1" dirty="0">
                <a:solidFill>
                  <a:schemeClr val="tx1">
                    <a:lumMod val="75000"/>
                    <a:lumOff val="25000"/>
                  </a:schemeClr>
                </a:solidFill>
              </a:rPr>
              <a:t>MEDICATION AND PATIENT SAFETY COORDINATOR – KAISER PERMANENTE</a:t>
            </a:r>
          </a:p>
        </p:txBody>
      </p:sp>
      <p:sp>
        <p:nvSpPr>
          <p:cNvPr id="4" name="Footer Placeholder 3">
            <a:extLst>
              <a:ext uri="{FF2B5EF4-FFF2-40B4-BE49-F238E27FC236}">
                <a16:creationId xmlns:a16="http://schemas.microsoft.com/office/drawing/2014/main" id="{9EED86A2-372E-D84B-86F6-93DCE72E91C3}"/>
              </a:ext>
            </a:extLst>
          </p:cNvPr>
          <p:cNvSpPr>
            <a:spLocks noGrp="1"/>
          </p:cNvSpPr>
          <p:nvPr>
            <p:ph type="ftr" sz="quarter" idx="3"/>
          </p:nvPr>
        </p:nvSpPr>
        <p:spPr>
          <a:xfrm>
            <a:off x="11526981" y="6468381"/>
            <a:ext cx="3860800" cy="284687"/>
          </a:xfrm>
        </p:spPr>
        <p:txBody>
          <a:bodyPr/>
          <a:lstStyle/>
          <a:p>
            <a:r>
              <a:rPr lang="en-US" dirty="0"/>
              <a:t>74</a:t>
            </a:r>
          </a:p>
        </p:txBody>
      </p:sp>
    </p:spTree>
    <p:extLst>
      <p:ext uri="{BB962C8B-B14F-4D97-AF65-F5344CB8AC3E}">
        <p14:creationId xmlns:p14="http://schemas.microsoft.com/office/powerpoint/2010/main" val="38157306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B72B3-20E2-6E4E-8B74-EDA699EFAB7B}"/>
              </a:ext>
            </a:extLst>
          </p:cNvPr>
          <p:cNvSpPr>
            <a:spLocks noGrp="1"/>
          </p:cNvSpPr>
          <p:nvPr>
            <p:ph type="title"/>
          </p:nvPr>
        </p:nvSpPr>
        <p:spPr/>
        <p:txBody>
          <a:bodyPr/>
          <a:lstStyle/>
          <a:p>
            <a:r>
              <a:rPr lang="en-US" dirty="0"/>
              <a:t>Thank you</a:t>
            </a:r>
          </a:p>
        </p:txBody>
      </p:sp>
      <p:sp>
        <p:nvSpPr>
          <p:cNvPr id="4" name="Text Placeholder 3">
            <a:extLst>
              <a:ext uri="{FF2B5EF4-FFF2-40B4-BE49-F238E27FC236}">
                <a16:creationId xmlns:a16="http://schemas.microsoft.com/office/drawing/2014/main" id="{9F330150-F531-A642-8B5B-CF235C7C4149}"/>
              </a:ext>
            </a:extLst>
          </p:cNvPr>
          <p:cNvSpPr>
            <a:spLocks noGrp="1"/>
          </p:cNvSpPr>
          <p:nvPr>
            <p:ph type="body" idx="1"/>
          </p:nvPr>
        </p:nvSpPr>
        <p:spPr>
          <a:xfrm>
            <a:off x="759503" y="2511792"/>
            <a:ext cx="10972800" cy="639763"/>
          </a:xfrm>
        </p:spPr>
        <p:txBody>
          <a:bodyPr/>
          <a:lstStyle/>
          <a:p>
            <a:endParaRPr lang="en-US" dirty="0"/>
          </a:p>
          <a:p>
            <a:endParaRPr lang="en-US" dirty="0"/>
          </a:p>
        </p:txBody>
      </p:sp>
      <p:sp>
        <p:nvSpPr>
          <p:cNvPr id="6" name="Footer Placeholder 5">
            <a:extLst>
              <a:ext uri="{FF2B5EF4-FFF2-40B4-BE49-F238E27FC236}">
                <a16:creationId xmlns:a16="http://schemas.microsoft.com/office/drawing/2014/main" id="{2F22FDF5-11E3-124E-BE2C-3C8034CDA463}"/>
              </a:ext>
            </a:extLst>
          </p:cNvPr>
          <p:cNvSpPr>
            <a:spLocks noGrp="1"/>
          </p:cNvSpPr>
          <p:nvPr>
            <p:ph type="ftr" sz="quarter" idx="3"/>
          </p:nvPr>
        </p:nvSpPr>
        <p:spPr>
          <a:xfrm>
            <a:off x="11582400" y="6441017"/>
            <a:ext cx="3860800" cy="284687"/>
          </a:xfrm>
        </p:spPr>
        <p:txBody>
          <a:bodyPr/>
          <a:lstStyle/>
          <a:p>
            <a:r>
              <a:rPr lang="en-US" dirty="0"/>
              <a:t>75</a:t>
            </a:r>
          </a:p>
        </p:txBody>
      </p:sp>
      <p:sp>
        <p:nvSpPr>
          <p:cNvPr id="8" name="TextBox 7">
            <a:extLst>
              <a:ext uri="{FF2B5EF4-FFF2-40B4-BE49-F238E27FC236}">
                <a16:creationId xmlns:a16="http://schemas.microsoft.com/office/drawing/2014/main" id="{50240D36-9ACE-6648-9F5B-D72AF0018339}"/>
              </a:ext>
            </a:extLst>
          </p:cNvPr>
          <p:cNvSpPr txBox="1"/>
          <p:nvPr/>
        </p:nvSpPr>
        <p:spPr>
          <a:xfrm>
            <a:off x="459697" y="2474893"/>
            <a:ext cx="4756430" cy="954107"/>
          </a:xfrm>
          <a:prstGeom prst="rect">
            <a:avLst/>
          </a:prstGeom>
          <a:noFill/>
        </p:spPr>
        <p:txBody>
          <a:bodyPr wrap="none" rtlCol="0">
            <a:spAutoFit/>
          </a:bodyPr>
          <a:lstStyle/>
          <a:p>
            <a:r>
              <a:rPr lang="en-US" sz="2800" b="1">
                <a:solidFill>
                  <a:schemeClr val="tx1">
                    <a:lumMod val="65000"/>
                    <a:lumOff val="35000"/>
                  </a:schemeClr>
                </a:solidFill>
              </a:rPr>
              <a:t>Follow us on social media:</a:t>
            </a:r>
          </a:p>
          <a:p>
            <a:endParaRPr lang="en-US" sz="2800" b="1" dirty="0">
              <a:solidFill>
                <a:schemeClr val="tx1">
                  <a:lumMod val="65000"/>
                  <a:lumOff val="35000"/>
                </a:schemeClr>
              </a:solidFill>
            </a:endParaRPr>
          </a:p>
        </p:txBody>
      </p:sp>
      <p:pic>
        <p:nvPicPr>
          <p:cNvPr id="14" name="Picture 13">
            <a:extLst>
              <a:ext uri="{FF2B5EF4-FFF2-40B4-BE49-F238E27FC236}">
                <a16:creationId xmlns:a16="http://schemas.microsoft.com/office/drawing/2014/main" id="{2F9D97F6-58B0-CD45-8F59-850084CA2C03}"/>
              </a:ext>
            </a:extLst>
          </p:cNvPr>
          <p:cNvPicPr>
            <a:picLocks noChangeAspect="1"/>
          </p:cNvPicPr>
          <p:nvPr/>
        </p:nvPicPr>
        <p:blipFill rotWithShape="1">
          <a:blip r:embed="rId3">
            <a:extLst>
              <a:ext uri="{28A0092B-C50C-407E-A947-70E740481C1C}">
                <a14:useLocalDpi xmlns:a14="http://schemas.microsoft.com/office/drawing/2010/main" val="0"/>
              </a:ext>
            </a:extLst>
          </a:blip>
          <a:srcRect t="20272" r="70577" b="62313"/>
          <a:stretch/>
        </p:blipFill>
        <p:spPr>
          <a:xfrm>
            <a:off x="609600" y="3166013"/>
            <a:ext cx="645615" cy="669422"/>
          </a:xfrm>
          <a:prstGeom prst="rect">
            <a:avLst/>
          </a:prstGeom>
        </p:spPr>
      </p:pic>
      <p:pic>
        <p:nvPicPr>
          <p:cNvPr id="18" name="Picture 17">
            <a:extLst>
              <a:ext uri="{FF2B5EF4-FFF2-40B4-BE49-F238E27FC236}">
                <a16:creationId xmlns:a16="http://schemas.microsoft.com/office/drawing/2014/main" id="{A8EFF690-37FF-C14E-B4B2-94EBBCEDC5E5}"/>
              </a:ext>
            </a:extLst>
          </p:cNvPr>
          <p:cNvPicPr>
            <a:picLocks noChangeAspect="1"/>
          </p:cNvPicPr>
          <p:nvPr/>
        </p:nvPicPr>
        <p:blipFill rotWithShape="1">
          <a:blip r:embed="rId3">
            <a:extLst>
              <a:ext uri="{28A0092B-C50C-407E-A947-70E740481C1C}">
                <a14:useLocalDpi xmlns:a14="http://schemas.microsoft.com/office/drawing/2010/main" val="0"/>
              </a:ext>
            </a:extLst>
          </a:blip>
          <a:srcRect l="70533" t="20317" r="-1" b="62404"/>
          <a:stretch/>
        </p:blipFill>
        <p:spPr>
          <a:xfrm>
            <a:off x="574222" y="4120120"/>
            <a:ext cx="680993" cy="639763"/>
          </a:xfrm>
          <a:prstGeom prst="rect">
            <a:avLst/>
          </a:prstGeom>
        </p:spPr>
      </p:pic>
      <p:sp>
        <p:nvSpPr>
          <p:cNvPr id="9" name="TextBox 8">
            <a:extLst>
              <a:ext uri="{FF2B5EF4-FFF2-40B4-BE49-F238E27FC236}">
                <a16:creationId xmlns:a16="http://schemas.microsoft.com/office/drawing/2014/main" id="{2CABFAD7-D044-624F-9CE7-6D56BB93B968}"/>
              </a:ext>
            </a:extLst>
          </p:cNvPr>
          <p:cNvSpPr txBox="1"/>
          <p:nvPr/>
        </p:nvSpPr>
        <p:spPr>
          <a:xfrm>
            <a:off x="1377077" y="4209168"/>
            <a:ext cx="2002471" cy="523220"/>
          </a:xfrm>
          <a:prstGeom prst="rect">
            <a:avLst/>
          </a:prstGeom>
          <a:noFill/>
        </p:spPr>
        <p:txBody>
          <a:bodyPr wrap="none" rtlCol="0">
            <a:spAutoFit/>
          </a:bodyPr>
          <a:lstStyle/>
          <a:p>
            <a:r>
              <a:rPr lang="en-US" sz="2800" b="1" dirty="0">
                <a:solidFill>
                  <a:schemeClr val="tx1">
                    <a:lumMod val="65000"/>
                    <a:lumOff val="35000"/>
                  </a:schemeClr>
                </a:solidFill>
              </a:rPr>
              <a:t>DC Health </a:t>
            </a:r>
          </a:p>
        </p:txBody>
      </p:sp>
      <p:sp>
        <p:nvSpPr>
          <p:cNvPr id="10" name="TextBox 9">
            <a:extLst>
              <a:ext uri="{FF2B5EF4-FFF2-40B4-BE49-F238E27FC236}">
                <a16:creationId xmlns:a16="http://schemas.microsoft.com/office/drawing/2014/main" id="{E98B11AE-0DB6-9A46-9A5B-1B0A1D9DDDF7}"/>
              </a:ext>
            </a:extLst>
          </p:cNvPr>
          <p:cNvSpPr txBox="1"/>
          <p:nvPr/>
        </p:nvSpPr>
        <p:spPr>
          <a:xfrm>
            <a:off x="1630077" y="1178321"/>
            <a:ext cx="9690448" cy="1261884"/>
          </a:xfrm>
          <a:prstGeom prst="rect">
            <a:avLst/>
          </a:prstGeom>
          <a:noFill/>
        </p:spPr>
        <p:txBody>
          <a:bodyPr wrap="square" rtlCol="0">
            <a:spAutoFit/>
          </a:bodyPr>
          <a:lstStyle/>
          <a:p>
            <a:r>
              <a:rPr lang="en-US" sz="2800" b="1" dirty="0">
                <a:solidFill>
                  <a:schemeClr val="tx1">
                    <a:lumMod val="65000"/>
                    <a:lumOff val="35000"/>
                  </a:schemeClr>
                </a:solidFill>
              </a:rPr>
              <a:t> Visit us online at:  </a:t>
            </a:r>
            <a:r>
              <a:rPr lang="en-US" sz="2800" b="1" dirty="0">
                <a:solidFill>
                  <a:srgbClr val="0070C0"/>
                </a:solidFill>
                <a:hlinkClick r:id="rId4">
                  <a:extLst>
                    <a:ext uri="{A12FA001-AC4F-418D-AE19-62706E023703}">
                      <ahyp:hlinkClr xmlns:ahyp="http://schemas.microsoft.com/office/drawing/2018/hyperlinkcolor" val="tx"/>
                    </a:ext>
                  </a:extLst>
                </a:hlinkClick>
              </a:rPr>
              <a:t>https://cme.smhs.gwu.edu/dcrx-/group/dcrx-dc-center-rational-prescribing</a:t>
            </a:r>
            <a:endParaRPr lang="en-US" sz="2800" b="1" dirty="0">
              <a:solidFill>
                <a:srgbClr val="0070C0"/>
              </a:solidFill>
            </a:endParaRPr>
          </a:p>
          <a:p>
            <a:endParaRPr lang="en-US" sz="2000" dirty="0"/>
          </a:p>
        </p:txBody>
      </p:sp>
      <p:sp>
        <p:nvSpPr>
          <p:cNvPr id="12" name="Rectangle 11">
            <a:extLst>
              <a:ext uri="{FF2B5EF4-FFF2-40B4-BE49-F238E27FC236}">
                <a16:creationId xmlns:a16="http://schemas.microsoft.com/office/drawing/2014/main" id="{29BF5CCA-1B0F-1C44-9B35-F3F6430DCE32}"/>
              </a:ext>
            </a:extLst>
          </p:cNvPr>
          <p:cNvSpPr/>
          <p:nvPr/>
        </p:nvSpPr>
        <p:spPr>
          <a:xfrm>
            <a:off x="1255215" y="3269754"/>
            <a:ext cx="3132589" cy="523220"/>
          </a:xfrm>
          <a:prstGeom prst="rect">
            <a:avLst/>
          </a:prstGeom>
        </p:spPr>
        <p:txBody>
          <a:bodyPr wrap="none">
            <a:spAutoFit/>
          </a:bodyPr>
          <a:lstStyle/>
          <a:p>
            <a:r>
              <a:rPr lang="en-US" sz="2800" b="1" dirty="0">
                <a:solidFill>
                  <a:schemeClr val="tx1">
                    <a:lumMod val="65000"/>
                    <a:lumOff val="35000"/>
                  </a:schemeClr>
                </a:solidFill>
              </a:rPr>
              <a:t>@</a:t>
            </a:r>
            <a:r>
              <a:rPr lang="en-US" sz="2800" b="1" dirty="0" err="1">
                <a:solidFill>
                  <a:schemeClr val="tx1">
                    <a:lumMod val="65000"/>
                    <a:lumOff val="35000"/>
                  </a:schemeClr>
                </a:solidFill>
              </a:rPr>
              <a:t>DCHealthDCRx</a:t>
            </a:r>
            <a:endParaRPr lang="en-US" sz="2800" b="1" dirty="0">
              <a:solidFill>
                <a:schemeClr val="tx1">
                  <a:lumMod val="65000"/>
                  <a:lumOff val="35000"/>
                </a:schemeClr>
              </a:solidFill>
            </a:endParaRPr>
          </a:p>
        </p:txBody>
      </p:sp>
    </p:spTree>
    <p:extLst>
      <p:ext uri="{BB962C8B-B14F-4D97-AF65-F5344CB8AC3E}">
        <p14:creationId xmlns:p14="http://schemas.microsoft.com/office/powerpoint/2010/main" val="3225820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6E30-5295-D849-A6BC-D075FB1D6C94}"/>
              </a:ext>
            </a:extLst>
          </p:cNvPr>
          <p:cNvSpPr>
            <a:spLocks noGrp="1"/>
          </p:cNvSpPr>
          <p:nvPr>
            <p:ph type="title"/>
          </p:nvPr>
        </p:nvSpPr>
        <p:spPr>
          <a:xfrm>
            <a:off x="340659" y="463663"/>
            <a:ext cx="10972800" cy="774523"/>
          </a:xfrm>
        </p:spPr>
        <p:txBody>
          <a:bodyPr/>
          <a:lstStyle/>
          <a:p>
            <a:r>
              <a:rPr lang="en-US" sz="3600" dirty="0"/>
              <a:t>Discussion panel</a:t>
            </a:r>
            <a:endParaRPr lang="en-US" dirty="0"/>
          </a:p>
        </p:txBody>
      </p:sp>
      <p:sp>
        <p:nvSpPr>
          <p:cNvPr id="3" name="Content Placeholder 2">
            <a:extLst>
              <a:ext uri="{FF2B5EF4-FFF2-40B4-BE49-F238E27FC236}">
                <a16:creationId xmlns:a16="http://schemas.microsoft.com/office/drawing/2014/main" id="{299EB319-F59B-0741-AC87-3B2791614CE0}"/>
              </a:ext>
            </a:extLst>
          </p:cNvPr>
          <p:cNvSpPr>
            <a:spLocks noGrp="1"/>
          </p:cNvSpPr>
          <p:nvPr>
            <p:ph idx="1"/>
          </p:nvPr>
        </p:nvSpPr>
        <p:spPr>
          <a:xfrm>
            <a:off x="0" y="1238186"/>
            <a:ext cx="12644438" cy="4828116"/>
          </a:xfrm>
        </p:spPr>
        <p:txBody>
          <a:bodyPr>
            <a:normAutofit/>
          </a:bodyPr>
          <a:lstStyle/>
          <a:p>
            <a:pPr marL="487668" lvl="0" indent="0">
              <a:buClr>
                <a:schemeClr val="tx1"/>
              </a:buClr>
              <a:buNone/>
            </a:pPr>
            <a:r>
              <a:rPr lang="en-US" b="1" dirty="0">
                <a:solidFill>
                  <a:schemeClr val="tx1">
                    <a:lumMod val="75000"/>
                    <a:lumOff val="25000"/>
                  </a:schemeClr>
                </a:solidFill>
              </a:rPr>
              <a:t>Eileen R. </a:t>
            </a:r>
            <a:r>
              <a:rPr lang="en-US" b="1" dirty="0" err="1">
                <a:solidFill>
                  <a:schemeClr val="tx1">
                    <a:lumMod val="75000"/>
                    <a:lumOff val="25000"/>
                  </a:schemeClr>
                </a:solidFill>
              </a:rPr>
              <a:t>Langstraat</a:t>
            </a:r>
            <a:r>
              <a:rPr lang="en-US" b="1" dirty="0">
                <a:solidFill>
                  <a:schemeClr val="tx1">
                    <a:lumMod val="75000"/>
                    <a:lumOff val="25000"/>
                  </a:schemeClr>
                </a:solidFill>
              </a:rPr>
              <a:t>, Pharm.D., BCPS, CPPS</a:t>
            </a:r>
          </a:p>
          <a:p>
            <a:pPr>
              <a:buClr>
                <a:schemeClr val="tx1"/>
              </a:buClr>
              <a:buFont typeface="Arial" panose="020B0604020202020204" pitchFamily="34" charset="0"/>
              <a:buChar char="•"/>
            </a:pPr>
            <a:r>
              <a:rPr lang="en-US" dirty="0"/>
              <a:t>Medication and Patient Safety Coordinator -  Kaiser Permanente </a:t>
            </a:r>
            <a:endParaRPr lang="en-US" dirty="0">
              <a:solidFill>
                <a:schemeClr val="tx1">
                  <a:lumMod val="75000"/>
                  <a:lumOff val="25000"/>
                </a:schemeClr>
              </a:solidFill>
            </a:endParaRPr>
          </a:p>
          <a:p>
            <a:pPr marL="487668" lvl="0" indent="0">
              <a:buClr>
                <a:schemeClr val="tx1"/>
              </a:buClr>
              <a:buNone/>
            </a:pPr>
            <a:r>
              <a:rPr lang="en-US" b="1" dirty="0">
                <a:solidFill>
                  <a:schemeClr val="tx1">
                    <a:lumMod val="75000"/>
                    <a:lumOff val="25000"/>
                  </a:schemeClr>
                </a:solidFill>
              </a:rPr>
              <a:t>Georgia Z. Lewis, MSN, RN, CPNP-PC</a:t>
            </a:r>
          </a:p>
          <a:p>
            <a:pPr>
              <a:buClr>
                <a:schemeClr val="tx1"/>
              </a:buClr>
              <a:buFont typeface="Arial" panose="020B0604020202020204" pitchFamily="34" charset="0"/>
              <a:buChar char="•"/>
            </a:pPr>
            <a:r>
              <a:rPr lang="en-US" dirty="0">
                <a:latin typeface="+mn-lt"/>
              </a:rPr>
              <a:t>Pediatric Nurse Practitioner - Signature Health </a:t>
            </a:r>
            <a:endParaRPr lang="en-US" dirty="0">
              <a:solidFill>
                <a:schemeClr val="tx1">
                  <a:lumMod val="75000"/>
                  <a:lumOff val="25000"/>
                </a:schemeClr>
              </a:solidFill>
            </a:endParaRPr>
          </a:p>
          <a:p>
            <a:pPr marL="487668" indent="0">
              <a:buClr>
                <a:schemeClr val="tx1"/>
              </a:buClr>
              <a:buNone/>
            </a:pPr>
            <a:r>
              <a:rPr lang="en-US" b="1" dirty="0">
                <a:solidFill>
                  <a:schemeClr val="tx1">
                    <a:lumMod val="75000"/>
                    <a:lumOff val="25000"/>
                  </a:schemeClr>
                </a:solidFill>
              </a:rPr>
              <a:t>Marybeth </a:t>
            </a:r>
            <a:r>
              <a:rPr lang="en-US" b="1" dirty="0" err="1">
                <a:solidFill>
                  <a:schemeClr val="tx1">
                    <a:lumMod val="75000"/>
                    <a:lumOff val="25000"/>
                  </a:schemeClr>
                </a:solidFill>
              </a:rPr>
              <a:t>Kazanas</a:t>
            </a:r>
            <a:r>
              <a:rPr lang="en-US" b="1" dirty="0">
                <a:solidFill>
                  <a:schemeClr val="tx1">
                    <a:lumMod val="75000"/>
                    <a:lumOff val="25000"/>
                  </a:schemeClr>
                </a:solidFill>
              </a:rPr>
              <a:t>, PharmD, BCPS, LSSGB</a:t>
            </a:r>
            <a:endParaRPr lang="en-US" dirty="0">
              <a:solidFill>
                <a:schemeClr val="tx1">
                  <a:lumMod val="75000"/>
                  <a:lumOff val="25000"/>
                </a:schemeClr>
              </a:solidFill>
            </a:endParaRPr>
          </a:p>
          <a:p>
            <a:pPr>
              <a:buClr>
                <a:schemeClr val="tx1"/>
              </a:buClr>
              <a:buFont typeface="Arial" panose="020B0604020202020204" pitchFamily="34" charset="0"/>
              <a:buChar char="•"/>
            </a:pPr>
            <a:r>
              <a:rPr lang="en-US" dirty="0">
                <a:latin typeface="+mn-lt"/>
              </a:rPr>
              <a:t>System Director, Clinical Pharmacy Services - MedStar Health</a:t>
            </a:r>
          </a:p>
          <a:p>
            <a:pPr>
              <a:buClr>
                <a:schemeClr val="tx1"/>
              </a:buClr>
              <a:buFont typeface="Arial" panose="020B0604020202020204" pitchFamily="34" charset="0"/>
              <a:buChar char="•"/>
            </a:pPr>
            <a:endParaRPr lang="en-US" dirty="0">
              <a:solidFill>
                <a:schemeClr val="tx1">
                  <a:lumMod val="75000"/>
                  <a:lumOff val="25000"/>
                </a:schemeClr>
              </a:solidFill>
            </a:endParaRPr>
          </a:p>
        </p:txBody>
      </p:sp>
      <p:sp>
        <p:nvSpPr>
          <p:cNvPr id="6" name="TextBox 5">
            <a:extLst>
              <a:ext uri="{FF2B5EF4-FFF2-40B4-BE49-F238E27FC236}">
                <a16:creationId xmlns:a16="http://schemas.microsoft.com/office/drawing/2014/main" id="{4D6E2DC9-9DD7-3146-A413-7AE4A7A8A9C9}"/>
              </a:ext>
            </a:extLst>
          </p:cNvPr>
          <p:cNvSpPr txBox="1"/>
          <p:nvPr/>
        </p:nvSpPr>
        <p:spPr>
          <a:xfrm>
            <a:off x="11707318" y="6471493"/>
            <a:ext cx="327334" cy="400110"/>
          </a:xfrm>
          <a:prstGeom prst="rect">
            <a:avLst/>
          </a:prstGeom>
          <a:noFill/>
        </p:spPr>
        <p:txBody>
          <a:bodyPr wrap="none" rtlCol="0">
            <a:spAutoFit/>
          </a:bodyPr>
          <a:lstStyle/>
          <a:p>
            <a:r>
              <a:rPr lang="en-US" sz="2000" dirty="0">
                <a:solidFill>
                  <a:srgbClr val="69737B"/>
                </a:solidFill>
              </a:rPr>
              <a:t>8</a:t>
            </a:r>
          </a:p>
        </p:txBody>
      </p:sp>
    </p:spTree>
    <p:extLst>
      <p:ext uri="{BB962C8B-B14F-4D97-AF65-F5344CB8AC3E}">
        <p14:creationId xmlns:p14="http://schemas.microsoft.com/office/powerpoint/2010/main" val="3145314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overview</a:t>
            </a:r>
          </a:p>
        </p:txBody>
      </p:sp>
      <p:sp>
        <p:nvSpPr>
          <p:cNvPr id="5" name="TextBox 4">
            <a:extLst>
              <a:ext uri="{FF2B5EF4-FFF2-40B4-BE49-F238E27FC236}">
                <a16:creationId xmlns:a16="http://schemas.microsoft.com/office/drawing/2014/main" id="{69594A08-A055-CB49-988B-74B0A8BB7EC8}"/>
              </a:ext>
            </a:extLst>
          </p:cNvPr>
          <p:cNvSpPr txBox="1"/>
          <p:nvPr/>
        </p:nvSpPr>
        <p:spPr>
          <a:xfrm>
            <a:off x="255885" y="1506930"/>
            <a:ext cx="9854038"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a:t>The purpose of this module is to engage health care providers (prescribers), pharmacists, and other health care professionals in evidence based practices to avoid medication errors and enhance patient safety. Successful attainment of knowledge by the learner will enable improved awareness and lead to changes in clinical practice measures to overcome common causes of medication errors.  </a:t>
            </a:r>
            <a:endParaRPr lang="en-US" sz="3600" b="1" dirty="0">
              <a:solidFill>
                <a:schemeClr val="tx1">
                  <a:lumMod val="75000"/>
                  <a:lumOff val="25000"/>
                </a:schemeClr>
              </a:solidFill>
            </a:endParaRPr>
          </a:p>
        </p:txBody>
      </p:sp>
      <p:sp>
        <p:nvSpPr>
          <p:cNvPr id="6" name="TextBox 5">
            <a:extLst>
              <a:ext uri="{FF2B5EF4-FFF2-40B4-BE49-F238E27FC236}">
                <a16:creationId xmlns:a16="http://schemas.microsoft.com/office/drawing/2014/main" id="{2270A7AA-C9E3-AC47-A239-BB2EEA68107D}"/>
              </a:ext>
            </a:extLst>
          </p:cNvPr>
          <p:cNvSpPr txBox="1"/>
          <p:nvPr/>
        </p:nvSpPr>
        <p:spPr>
          <a:xfrm>
            <a:off x="11692326" y="6383737"/>
            <a:ext cx="327334" cy="400110"/>
          </a:xfrm>
          <a:prstGeom prst="rect">
            <a:avLst/>
          </a:prstGeom>
          <a:noFill/>
        </p:spPr>
        <p:txBody>
          <a:bodyPr wrap="none" rtlCol="0">
            <a:spAutoFit/>
          </a:bodyPr>
          <a:lstStyle/>
          <a:p>
            <a:r>
              <a:rPr lang="en-US" sz="2000" dirty="0">
                <a:solidFill>
                  <a:srgbClr val="69737B"/>
                </a:solidFill>
              </a:rPr>
              <a:t>9</a:t>
            </a:r>
          </a:p>
        </p:txBody>
      </p:sp>
    </p:spTree>
    <p:extLst>
      <p:ext uri="{BB962C8B-B14F-4D97-AF65-F5344CB8AC3E}">
        <p14:creationId xmlns:p14="http://schemas.microsoft.com/office/powerpoint/2010/main" val="3800938001"/>
      </p:ext>
    </p:extLst>
  </p:cSld>
  <p:clrMapOvr>
    <a:masterClrMapping/>
  </p:clrMapOvr>
</p:sld>
</file>

<file path=ppt/theme/theme1.xml><?xml version="1.0" encoding="utf-8"?>
<a:theme xmlns:a="http://schemas.openxmlformats.org/drawingml/2006/main" name="Office Theme">
  <a:themeElements>
    <a:clrScheme name="Custom 3">
      <a:dk1>
        <a:srgbClr val="69737B"/>
      </a:dk1>
      <a:lt1>
        <a:srgbClr val="FFFFFF"/>
      </a:lt1>
      <a:dk2>
        <a:srgbClr val="000000"/>
      </a:dk2>
      <a:lt2>
        <a:srgbClr val="FFFFFF"/>
      </a:lt2>
      <a:accent1>
        <a:srgbClr val="005AD3"/>
      </a:accent1>
      <a:accent2>
        <a:srgbClr val="69737B"/>
      </a:accent2>
      <a:accent3>
        <a:srgbClr val="00C9D3"/>
      </a:accent3>
      <a:accent4>
        <a:srgbClr val="FEDE00"/>
      </a:accent4>
      <a:accent5>
        <a:srgbClr val="0E3887"/>
      </a:accent5>
      <a:accent6>
        <a:srgbClr val="E6E6E6"/>
      </a:accent6>
      <a:hlink>
        <a:srgbClr val="0065A3"/>
      </a:hlink>
      <a:folHlink>
        <a:srgbClr val="002F65"/>
      </a:folHlink>
    </a:clrScheme>
    <a:fontScheme name="Custom 1">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anchor="ctr"/>
      <a:lstStyle>
        <a:defPPr algn="ctr" fontAlgn="auto">
          <a:spcBef>
            <a:spcPts val="0"/>
          </a:spcBef>
          <a:spcAft>
            <a:spcPts val="0"/>
          </a:spcAft>
          <a:defRPr sz="1600" b="1" dirty="0">
            <a:solidFill>
              <a:srgbClr val="FFFFFF"/>
            </a:solidFill>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MS1959_ECRI_PPTemplate_2019_VTemp av edits" id="{F2D7D43D-92A0-4CBE-B275-B668DBEE68CB}" vid="{E028E71D-8417-4C12-8176-47B803D04636}"/>
    </a:ext>
  </a:extLst>
</a:theme>
</file>

<file path=ppt/theme/theme2.xml><?xml version="1.0" encoding="utf-8"?>
<a:theme xmlns:a="http://schemas.openxmlformats.org/drawingml/2006/main" name="Office Theme">
  <a:themeElements>
    <a:clrScheme name="Custom 3">
      <a:dk1>
        <a:srgbClr val="69737B"/>
      </a:dk1>
      <a:lt1>
        <a:srgbClr val="FFFFFF"/>
      </a:lt1>
      <a:dk2>
        <a:srgbClr val="000000"/>
      </a:dk2>
      <a:lt2>
        <a:srgbClr val="FFFFFF"/>
      </a:lt2>
      <a:accent1>
        <a:srgbClr val="005AD3"/>
      </a:accent1>
      <a:accent2>
        <a:srgbClr val="69737B"/>
      </a:accent2>
      <a:accent3>
        <a:srgbClr val="00C9D3"/>
      </a:accent3>
      <a:accent4>
        <a:srgbClr val="FEDE00"/>
      </a:accent4>
      <a:accent5>
        <a:srgbClr val="0E3887"/>
      </a:accent5>
      <a:accent6>
        <a:srgbClr val="E6E6E6"/>
      </a:accent6>
      <a:hlink>
        <a:srgbClr val="0065A3"/>
      </a:hlink>
      <a:folHlink>
        <a:srgbClr val="002F65"/>
      </a:folHlink>
    </a:clrScheme>
    <a:fontScheme name="Custom 1">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anchor="ctr"/>
      <a:lstStyle>
        <a:defPPr algn="ctr" fontAlgn="auto">
          <a:spcBef>
            <a:spcPts val="0"/>
          </a:spcBef>
          <a:spcAft>
            <a:spcPts val="0"/>
          </a:spcAft>
          <a:defRPr sz="1600" b="1" dirty="0">
            <a:solidFill>
              <a:srgbClr val="FFFFFF"/>
            </a:solidFill>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MS1959_ECRI_PPTemplate_2019_VTemp av edits" id="{F2D7D43D-92A0-4CBE-B275-B668DBEE68CB}" vid="{E028E71D-8417-4C12-8176-47B803D04636}"/>
    </a:ext>
  </a:extLst>
</a:theme>
</file>

<file path=ppt/theme/theme3.xml><?xml version="1.0" encoding="utf-8"?>
<a:theme xmlns:a="http://schemas.openxmlformats.org/drawingml/2006/main" name="Office Theme">
  <a:themeElements>
    <a:clrScheme name="Custom 3">
      <a:dk1>
        <a:srgbClr val="69737B"/>
      </a:dk1>
      <a:lt1>
        <a:srgbClr val="FFFFFF"/>
      </a:lt1>
      <a:dk2>
        <a:srgbClr val="000000"/>
      </a:dk2>
      <a:lt2>
        <a:srgbClr val="FFFFFF"/>
      </a:lt2>
      <a:accent1>
        <a:srgbClr val="005AD3"/>
      </a:accent1>
      <a:accent2>
        <a:srgbClr val="69737B"/>
      </a:accent2>
      <a:accent3>
        <a:srgbClr val="00C9D3"/>
      </a:accent3>
      <a:accent4>
        <a:srgbClr val="FEDE00"/>
      </a:accent4>
      <a:accent5>
        <a:srgbClr val="0E3887"/>
      </a:accent5>
      <a:accent6>
        <a:srgbClr val="E6E6E6"/>
      </a:accent6>
      <a:hlink>
        <a:srgbClr val="0065A3"/>
      </a:hlink>
      <a:folHlink>
        <a:srgbClr val="002F65"/>
      </a:folHlink>
    </a:clrScheme>
    <a:fontScheme name="Custom 1">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anchor="ctr"/>
      <a:lstStyle>
        <a:defPPr algn="ctr" fontAlgn="auto">
          <a:spcBef>
            <a:spcPts val="0"/>
          </a:spcBef>
          <a:spcAft>
            <a:spcPts val="0"/>
          </a:spcAft>
          <a:defRPr sz="1600" b="1" dirty="0">
            <a:solidFill>
              <a:srgbClr val="FFFFFF"/>
            </a:solidFill>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MS1959_ECRI_PPTemplate_2019_VTemp av edits" id="{F2D7D43D-92A0-4CBE-B275-B668DBEE68CB}" vid="{E028E71D-8417-4C12-8176-47B803D04636}"/>
    </a:ext>
  </a:extLst>
</a:theme>
</file>

<file path=ppt/theme/theme4.xml><?xml version="1.0" encoding="utf-8"?>
<a:theme xmlns:a="http://schemas.openxmlformats.org/drawingml/2006/main" name="DCRx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CRx Template" id="{DBC53E4C-38EF-AE46-B691-72B8919AFBB5}" vid="{A3659AA9-7023-104A-8506-1EA73C0036C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BDC6C59A95007409A234581509C33B4" ma:contentTypeVersion="13" ma:contentTypeDescription="Create a new document." ma:contentTypeScope="" ma:versionID="b69b0a0aea1d684f96d24dfbf7a86dd8">
  <xsd:schema xmlns:xsd="http://www.w3.org/2001/XMLSchema" xmlns:xs="http://www.w3.org/2001/XMLSchema" xmlns:p="http://schemas.microsoft.com/office/2006/metadata/properties" xmlns:ns3="0b575fae-fbf5-4b5e-b9b6-f2a510581db5" xmlns:ns4="bd6f99e4-2bde-4615-bb48-37f4d9982f7d" targetNamespace="http://schemas.microsoft.com/office/2006/metadata/properties" ma:root="true" ma:fieldsID="312cba5627f24cec4a33fae184426ea3" ns3:_="" ns4:_="">
    <xsd:import namespace="0b575fae-fbf5-4b5e-b9b6-f2a510581db5"/>
    <xsd:import namespace="bd6f99e4-2bde-4615-bb48-37f4d9982f7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EventHashCode" minOccurs="0"/>
                <xsd:element ref="ns4:MediaServiceGenerationTime" minOccurs="0"/>
                <xsd:element ref="ns4:MediaServiceOCR"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575fae-fbf5-4b5e-b9b6-f2a510581db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6f99e4-2bde-4615-bb48-37f4d9982f7d"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3BD7001-E870-4949-A168-E8D8691017CD}">
  <ds:schemaRefs>
    <ds:schemaRef ds:uri="http://schemas.microsoft.com/sharepoint/v3/contenttype/forms"/>
  </ds:schemaRefs>
</ds:datastoreItem>
</file>

<file path=customXml/itemProps2.xml><?xml version="1.0" encoding="utf-8"?>
<ds:datastoreItem xmlns:ds="http://schemas.openxmlformats.org/officeDocument/2006/customXml" ds:itemID="{2870E94A-6371-4E6D-A725-A3A84937BC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575fae-fbf5-4b5e-b9b6-f2a510581db5"/>
    <ds:schemaRef ds:uri="bd6f99e4-2bde-4615-bb48-37f4d9982f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086F095-CBE4-485B-95F3-D63FB18F2C94}">
  <ds:schemaRefs>
    <ds:schemaRef ds:uri="http://www.w3.org/XML/1998/namespace"/>
    <ds:schemaRef ds:uri="bd6f99e4-2bde-4615-bb48-37f4d9982f7d"/>
    <ds:schemaRef ds:uri="0b575fae-fbf5-4b5e-b9b6-f2a510581db5"/>
    <ds:schemaRef ds:uri="http://purl.org/dc/dcmitype/"/>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Office Theme</Template>
  <TotalTime>31439</TotalTime>
  <Words>4209</Words>
  <Application>Microsoft Macintosh PowerPoint</Application>
  <PresentationFormat>Widescreen</PresentationFormat>
  <Paragraphs>576</Paragraphs>
  <Slides>75</Slides>
  <Notes>73</Notes>
  <HiddenSlides>0</HiddenSlides>
  <MMClips>0</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1</vt:i4>
      </vt:variant>
      <vt:variant>
        <vt:lpstr>Slide Titles</vt:lpstr>
      </vt:variant>
      <vt:variant>
        <vt:i4>75</vt:i4>
      </vt:variant>
    </vt:vector>
  </HeadingPairs>
  <TitlesOfParts>
    <vt:vector size="91" baseType="lpstr">
      <vt:lpstr>Arial</vt:lpstr>
      <vt:lpstr>Arial Bold</vt:lpstr>
      <vt:lpstr>Calibri</vt:lpstr>
      <vt:lpstr>Cambria</vt:lpstr>
      <vt:lpstr>Franklin Gothic Book</vt:lpstr>
      <vt:lpstr>Myriad Pro</vt:lpstr>
      <vt:lpstr>Open Sans</vt:lpstr>
      <vt:lpstr>Open Sans SemiBold</vt:lpstr>
      <vt:lpstr>Palatino</vt:lpstr>
      <vt:lpstr>System Font Regular</vt:lpstr>
      <vt:lpstr>Wingdings</vt:lpstr>
      <vt:lpstr>Office Theme</vt:lpstr>
      <vt:lpstr>Office Theme</vt:lpstr>
      <vt:lpstr>Office Theme</vt:lpstr>
      <vt:lpstr>DCRx Template</vt:lpstr>
      <vt:lpstr>Document</vt:lpstr>
      <vt:lpstr>PowerPoint Presentation</vt:lpstr>
      <vt:lpstr>Dr. shauna white  executive director, board of pharmacy, department of health district of Columbia</vt:lpstr>
      <vt:lpstr>COLLABORATORS</vt:lpstr>
      <vt:lpstr>PowerPoint Presentation</vt:lpstr>
      <vt:lpstr>Advisors</vt:lpstr>
      <vt:lpstr>moderator</vt:lpstr>
      <vt:lpstr>Speakers</vt:lpstr>
      <vt:lpstr>Discussion panel</vt:lpstr>
      <vt:lpstr>overview</vt:lpstr>
      <vt:lpstr>Learning objectives</vt:lpstr>
      <vt:lpstr>Current Safety Challenges with Medications in the Inpatient and Ambulatory Settings</vt:lpstr>
      <vt:lpstr>Disclosure</vt:lpstr>
      <vt:lpstr>Institute for Safe Medication Practices</vt:lpstr>
      <vt:lpstr>Assumptions</vt:lpstr>
      <vt:lpstr>Capturing Errors and Analyzing Them</vt:lpstr>
      <vt:lpstr>Assess-ERR™ Medication Error Worksheet https://www.ismp.org/resources/assess-err-worksheets </vt:lpstr>
      <vt:lpstr>Hierarchy of Risk-Reduction Strategies</vt:lpstr>
      <vt:lpstr>Current Trends on Errors Reported to ISMP</vt:lpstr>
      <vt:lpstr>Name Confusion</vt:lpstr>
      <vt:lpstr>Using Only 3 Letters for Drug Look-up</vt:lpstr>
      <vt:lpstr>Safeguarding for Name Mix-Ups</vt:lpstr>
      <vt:lpstr>SURVEY Question  </vt:lpstr>
      <vt:lpstr>SURVEY Question  </vt:lpstr>
      <vt:lpstr>Fatal Methotrexate Errors</vt:lpstr>
      <vt:lpstr>FDA Updates Product Labeling </vt:lpstr>
      <vt:lpstr>Strategies – Technology</vt:lpstr>
      <vt:lpstr>Case Report</vt:lpstr>
      <vt:lpstr>Other Strategies</vt:lpstr>
      <vt:lpstr>SURVEY Question  </vt:lpstr>
      <vt:lpstr>SURVEY Question  </vt:lpstr>
      <vt:lpstr>Wrong-Patient Errors</vt:lpstr>
      <vt:lpstr>How Wrong Patient Errors Occur</vt:lpstr>
      <vt:lpstr>Addressing WRONG PATIENT ERRORS</vt:lpstr>
      <vt:lpstr>ISMP Vaccine Error Reporting Program </vt:lpstr>
      <vt:lpstr>PowerPoint Presentation</vt:lpstr>
      <vt:lpstr>Vaccine Type Errors</vt:lpstr>
      <vt:lpstr>Storage of Vaccines</vt:lpstr>
      <vt:lpstr>PowerPoint Presentation</vt:lpstr>
      <vt:lpstr>Preventing Vaccine Errors</vt:lpstr>
      <vt:lpstr>SURVEY Question</vt:lpstr>
      <vt:lpstr>SURVEY Question</vt:lpstr>
      <vt:lpstr>References</vt:lpstr>
      <vt:lpstr>A Human Factors Approach to Medication Safety</vt:lpstr>
      <vt:lpstr>Disclosures</vt:lpstr>
      <vt:lpstr>PowerPoint Presentation</vt:lpstr>
      <vt:lpstr>PowerPoint Presentation</vt:lpstr>
      <vt:lpstr>Focus on System Factors</vt:lpstr>
      <vt:lpstr>Central Tenet of Human Factors</vt:lpstr>
      <vt:lpstr>Survey question</vt:lpstr>
      <vt:lpstr>Survey question</vt:lpstr>
      <vt:lpstr>Human Factors and Medication Safety</vt:lpstr>
      <vt:lpstr>Examples</vt:lpstr>
      <vt:lpstr>PowerPoint Presentation</vt:lpstr>
      <vt:lpstr>PowerPoint Presentation</vt:lpstr>
      <vt:lpstr>Issue: Wrong med, route, dose selected from the EHR</vt:lpstr>
      <vt:lpstr>Issue: Challenges with taper orders</vt:lpstr>
      <vt:lpstr>Issue: Medication administration errors due to interruptions and distractions</vt:lpstr>
      <vt:lpstr>Rigorous Solutions</vt:lpstr>
      <vt:lpstr>Survey question</vt:lpstr>
      <vt:lpstr>Survey question</vt:lpstr>
      <vt:lpstr>Application</vt:lpstr>
      <vt:lpstr>Human Factors Application</vt:lpstr>
      <vt:lpstr>Hydromorphone Free Emergency Department</vt:lpstr>
      <vt:lpstr>PowerPoint Presentation</vt:lpstr>
      <vt:lpstr>Summary</vt:lpstr>
      <vt:lpstr>Thank You</vt:lpstr>
      <vt:lpstr>Discussion panel</vt:lpstr>
      <vt:lpstr>Marybeth Kazanas, PharmD, BCPS, LSSGB  System Director, Clinical Pharmacy Services - MedStar Health</vt:lpstr>
      <vt:lpstr>What would you do? </vt:lpstr>
      <vt:lpstr>What would you do? </vt:lpstr>
      <vt:lpstr>System Actions</vt:lpstr>
      <vt:lpstr>System Solutions</vt:lpstr>
      <vt:lpstr>Georgia Z. Lewis, MSN, RN, CPNP-PC  Pediatric Nurse Practitioner - Signature Health  </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Tompkins, Jeffrey</dc:creator>
  <cp:lastModifiedBy>Ryann Cooke</cp:lastModifiedBy>
  <cp:revision>193</cp:revision>
  <cp:lastPrinted>2020-08-20T23:49:26Z</cp:lastPrinted>
  <dcterms:created xsi:type="dcterms:W3CDTF">2019-09-10T15:28:18Z</dcterms:created>
  <dcterms:modified xsi:type="dcterms:W3CDTF">2020-10-28T17:51:53Z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0x0101002BDC6C59A95007409A234581509C33B4</vt:lpwstr>
  </property>
</Properties>
</file>